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9" r:id="rId2"/>
  </p:sldMasterIdLst>
  <p:notesMasterIdLst>
    <p:notesMasterId r:id="rId11"/>
  </p:notesMasterIdLst>
  <p:handoutMasterIdLst>
    <p:handoutMasterId r:id="rId12"/>
  </p:handoutMasterIdLst>
  <p:sldIdLst>
    <p:sldId id="1369" r:id="rId3"/>
    <p:sldId id="263" r:id="rId4"/>
    <p:sldId id="501" r:id="rId5"/>
    <p:sldId id="435" r:id="rId6"/>
    <p:sldId id="530" r:id="rId7"/>
    <p:sldId id="532" r:id="rId8"/>
    <p:sldId id="533" r:id="rId9"/>
    <p:sldId id="53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4E8018"/>
    <a:srgbClr val="222024"/>
    <a:srgbClr val="2F2121"/>
    <a:srgbClr val="F7F7F7"/>
    <a:srgbClr val="016BB7"/>
    <a:srgbClr val="E324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45" autoAdjust="0"/>
    <p:restoredTop sz="93865"/>
  </p:normalViewPr>
  <p:slideViewPr>
    <p:cSldViewPr snapToGrid="0" snapToObjects="1">
      <p:cViewPr varScale="1">
        <p:scale>
          <a:sx n="115" d="100"/>
          <a:sy n="115" d="100"/>
        </p:scale>
        <p:origin x="384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7" d="100"/>
          <a:sy n="87" d="100"/>
        </p:scale>
        <p:origin x="269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B289E30-6245-CA4B-B8B2-38E5B12E5B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43A156C-55D6-434A-928E-3F3F687050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E958A-4F7E-5E41-A65F-564B2D532399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4E3724-963A-BB4D-856C-88251F4C934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672F35-3D6C-8546-9976-BEB9D32308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D588C-C9B2-074D-9D72-C2395FD8A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219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3D897-B28D-4B43-9E40-B11A0A109EF7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849A1-EAC9-1040-AE6D-CB341C219B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318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91C02-881F-CCF6-7540-33FCE92B7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9A1409E-5625-D86F-A036-0AAB3FFD55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71C8B7E-1120-220B-AD12-183F00E3C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875507-5ADB-9823-B8D7-567BD77FED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19286-880B-0546-90A4-10F72A667C2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332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19286-880B-0546-90A4-10F72A667C2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333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276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0939A69-6423-5E40-B271-8C5F76D42AD7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1195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F28AD-A062-13F4-9ADE-078F90E8B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F899C0-BBAB-793C-F7C8-28FAE3ED88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902417-88A0-D7CF-8E8B-82CF8DC11B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1D66DA-F4E5-2A60-3E6D-858BC690A8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0939A69-6423-5E40-B271-8C5F76D42AD7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7706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78B3-A39B-3A96-8F98-E6C3FA219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21ED10-4D24-9BB7-1ACC-FCF862A7C4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E2D094-322E-8F82-8D90-3A2621F2B1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09B0B-4616-0003-1000-0FA1148A5F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0939A69-6423-5E40-B271-8C5F76D42AD7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2932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C6968-17D6-039E-F5DE-27F8437C6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C701E6-3DE9-C563-9BAF-9A626659B9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EE1657-21D7-DD7B-A882-2E6F01993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73BFBB-AD4A-EFDA-CD74-880A4C2031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0939A69-6423-5E40-B271-8C5F76D42AD7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1581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52420-5365-CBE4-9D98-30A36FF35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C21052-64B4-4671-8127-294AFF5A15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61B1D1-0515-47D6-9502-98B10B72D1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33126-95FC-860E-7FD9-D44CCC4A3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0939A69-6423-5E40-B271-8C5F76D42AD7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2633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6769104" y="2565402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218" y="1123951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6218" y="1411818"/>
            <a:ext cx="4703233" cy="8657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/>
              <a:t>27/03/26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Знание. Опыт. Мастерство.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19666" y="1123952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1.</a:t>
            </a:r>
            <a:endParaRPr lang="en-US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1056218" y="2277534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1056218" y="2565402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719666" y="2277534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2</a:t>
            </a:r>
            <a:r>
              <a:rPr lang="ru-RU"/>
              <a:t>.</a:t>
            </a:r>
            <a:endParaRPr lang="en-US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1056218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1056218" y="3716867"/>
            <a:ext cx="4703233" cy="115146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719666" y="3429001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3</a:t>
            </a:r>
            <a:r>
              <a:rPr lang="ru-RU"/>
              <a:t>.</a:t>
            </a:r>
            <a:endParaRPr lang="en-US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1056218" y="4580467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1056218" y="4868335"/>
            <a:ext cx="4703233" cy="865717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719666" y="4580467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4</a:t>
            </a:r>
            <a:r>
              <a:rPr lang="ru-RU"/>
              <a:t>.</a:t>
            </a:r>
            <a:endParaRPr lang="en-US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6769104" y="4580467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6769104" y="4868335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6432552" y="4580468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8</a:t>
            </a:r>
            <a:r>
              <a:rPr lang="ru-RU"/>
              <a:t>.</a:t>
            </a:r>
            <a:endParaRPr lang="en-US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6769104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6769104" y="3716869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6432552" y="3429001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7</a:t>
            </a:r>
            <a:r>
              <a:rPr lang="ru-RU"/>
              <a:t>.</a:t>
            </a:r>
            <a:endParaRPr lang="en-US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6769104" y="227753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6432552" y="2277536"/>
            <a:ext cx="336551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6</a:t>
            </a:r>
            <a:r>
              <a:rPr lang="ru-RU"/>
              <a:t>.</a:t>
            </a:r>
            <a:endParaRPr lang="en-US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6769104" y="1123951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6769104" y="1411818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6432552" y="1123952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5</a:t>
            </a:r>
            <a:r>
              <a:rPr lang="ru-RU"/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278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546918"/>
            <a:ext cx="10752667" cy="4761807"/>
          </a:xfrm>
        </p:spPr>
        <p:txBody>
          <a:bodyPr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t>27/03/26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Знание. Опыт. Мастерство.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719667" y="1196976"/>
            <a:ext cx="10752667" cy="343067"/>
          </a:xfrm>
        </p:spPr>
        <p:txBody>
          <a:bodyPr>
            <a:normAutofit/>
          </a:bodyPr>
          <a:lstStyle>
            <a:lvl1pPr marL="0" indent="0" defTabSz="143996">
              <a:spcBef>
                <a:spcPts val="0"/>
              </a:spcBef>
              <a:buFont typeface=".HelveticaNeueDeskInterface-Regular" charset="0"/>
              <a:buNone/>
              <a:tabLst/>
              <a:defRPr sz="1600" b="1" i="0" cap="all" baseline="0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8824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bg>
      <p:bgPr>
        <a:solidFill>
          <a:schemeClr val="bg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989667"/>
            <a:ext cx="10752667" cy="4320116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White blocks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t>27/03/26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Знание. Опыт. Мастерство.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7" y="1122781"/>
            <a:ext cx="10752667" cy="391628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43996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bg2"/>
                </a:solidFill>
              </a:defRPr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Заголовок </a:t>
            </a:r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719667" y="1548951"/>
            <a:ext cx="10752667" cy="391628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43996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tx1"/>
                </a:solidFill>
              </a:defRPr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Заголовок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67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2565400"/>
            <a:ext cx="5039784" cy="3743325"/>
          </a:xfrm>
        </p:spPr>
        <p:txBody>
          <a:bodyPr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red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t>27/03/26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Знание. Опыт. Мастерство.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7" y="1123951"/>
            <a:ext cx="10752667" cy="1153583"/>
          </a:xfrm>
        </p:spPr>
        <p:txBody>
          <a:bodyPr>
            <a:normAutofit/>
          </a:bodyPr>
          <a:lstStyle>
            <a:lvl1pPr marL="0" indent="0" defTabSz="143996">
              <a:spcBef>
                <a:spcPts val="0"/>
              </a:spcBef>
              <a:buFont typeface=".HelveticaNeueDeskInterface-Regular" charset="0"/>
              <a:buNone/>
              <a:tabLst/>
              <a:defRPr sz="1867">
                <a:solidFill>
                  <a:schemeClr val="accent1"/>
                </a:solidFill>
              </a:defRPr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6432551" y="2565400"/>
            <a:ext cx="5039784" cy="3743325"/>
          </a:xfrm>
        </p:spPr>
        <p:txBody>
          <a:bodyPr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8633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7" y="1123951"/>
            <a:ext cx="5039784" cy="40728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411818"/>
            <a:ext cx="5039784" cy="4896908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7167-47CA-E742-96F4-FE1787AB3903}" type="datetime3">
              <a:rPr lang="ru-RU" smtClean="0"/>
              <a:t>27/03/26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Знание. Опыт. Мастерство.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6432553" y="1123951"/>
            <a:ext cx="5039783" cy="396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67" b="1" cap="all" spc="13">
                <a:solidFill>
                  <a:srgbClr val="191919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6432549" y="1411818"/>
            <a:ext cx="5039784" cy="4896908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3732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9667" y="1123950"/>
            <a:ext cx="5039784" cy="5185833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77F01-6498-404C-9E95-8D261593F91C}" type="datetime3">
              <a:rPr lang="ru-RU" smtClean="0"/>
              <a:t>27/03/26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Знание. Опыт. Мастерство.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6432550" y="1123953"/>
            <a:ext cx="5039783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432549" y="1411818"/>
            <a:ext cx="5039784" cy="4897967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8384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667" y="1989668"/>
            <a:ext cx="10752667" cy="1193560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733"/>
              </a:lnSpc>
              <a:defRPr sz="3733" b="1" i="0" cap="all" spc="13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/>
              <a:t>Заголовок презентации,</a:t>
            </a:r>
            <a:br>
              <a:rPr lang="ru-RU"/>
            </a:br>
            <a:r>
              <a:rPr lang="ru-RU"/>
              <a:t>несколько строк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9667" y="3716867"/>
            <a:ext cx="10752667" cy="543984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cap="all" spc="13">
                <a:solidFill>
                  <a:schemeClr val="bg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Подзаголовок</a:t>
            </a:r>
            <a:endParaRPr lang="en-US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7775605" y="6181857"/>
            <a:ext cx="3696728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33" spc="40" err="1"/>
              <a:t>www.tn.ru</a:t>
            </a:r>
            <a:endParaRPr lang="en-US" sz="1333" spc="40"/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9669" y="6181857"/>
            <a:ext cx="44703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33" spc="40"/>
              <a:t>Знание. Опыт. Мастерство.</a:t>
            </a:r>
            <a:endParaRPr lang="en-US" sz="1333" spc="40"/>
          </a:p>
        </p:txBody>
      </p:sp>
    </p:spTree>
    <p:extLst>
      <p:ext uri="{BB962C8B-B14F-4D97-AF65-F5344CB8AC3E}">
        <p14:creationId xmlns:p14="http://schemas.microsoft.com/office/powerpoint/2010/main" val="504456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667" y="4580467"/>
            <a:ext cx="10752667" cy="1333499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733"/>
              </a:lnSpc>
              <a:defRPr sz="3733" b="1" i="0" cap="all" spc="13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/>
              <a:t>Заголовок презентации,</a:t>
            </a:r>
            <a:br>
              <a:rPr lang="ru-RU"/>
            </a:br>
            <a:r>
              <a:rPr lang="ru-RU"/>
              <a:t>несколько строк</a:t>
            </a:r>
            <a:endParaRPr lang="en-US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7775605" y="6181857"/>
            <a:ext cx="3696728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33" spc="40" err="1"/>
              <a:t>www.tn.ru</a:t>
            </a:r>
            <a:endParaRPr lang="en-US" sz="1333" spc="40"/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9669" y="6181857"/>
            <a:ext cx="44703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33" spc="40"/>
              <a:t>Знание. Опыт. Мастерство.</a:t>
            </a:r>
            <a:endParaRPr lang="en-US" sz="1333" spc="40"/>
          </a:p>
        </p:txBody>
      </p:sp>
    </p:spTree>
    <p:extLst>
      <p:ext uri="{BB962C8B-B14F-4D97-AF65-F5344CB8AC3E}">
        <p14:creationId xmlns:p14="http://schemas.microsoft.com/office/powerpoint/2010/main" val="1090885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667" y="1989667"/>
            <a:ext cx="10752667" cy="1151997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3733" b="1" i="0" cap="all" spc="13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/>
              <a:t>Благодарность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9667" y="3716867"/>
            <a:ext cx="5054600" cy="18425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cap="none" spc="0">
                <a:solidFill>
                  <a:schemeClr val="bg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Адресный блок</a:t>
            </a:r>
            <a:endParaRPr lang="en-US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7776633" y="6180799"/>
            <a:ext cx="3696728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33" spc="67"/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ru-RU" sz="573" b="0" i="0" spc="40">
                <a:latin typeface="Arial Narrow"/>
                <a:cs typeface="Arial Narrow"/>
              </a:rPr>
              <a:t>Профессиональные </a:t>
            </a:r>
            <a:r>
              <a:rPr lang="ru-RU" sz="573" b="0" i="0" spc="40" baseline="0">
                <a:latin typeface="Arial Narrow"/>
                <a:cs typeface="Arial Narrow"/>
              </a:rPr>
              <a:t>консультации</a:t>
            </a:r>
            <a:endParaRPr lang="en-US" sz="573" b="0" i="0" spc="40"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9669" y="6180799"/>
            <a:ext cx="44703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333" spc="40" err="1"/>
              <a:t>www.tn.ru</a:t>
            </a:r>
            <a:endParaRPr lang="en-US" sz="1333" spc="4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434667" y="3716867"/>
            <a:ext cx="5037667" cy="1862667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3921450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19667" y="1989667"/>
            <a:ext cx="10752667" cy="17272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733"/>
              </a:lnSpc>
              <a:spcBef>
                <a:spcPts val="0"/>
              </a:spcBef>
              <a:buNone/>
              <a:defRPr sz="3733" b="1" i="0" cap="all" spc="13">
                <a:solidFill>
                  <a:schemeClr val="bg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Заголовок раздела</a:t>
            </a:r>
            <a:endParaRPr lang="en-US"/>
          </a:p>
          <a:p>
            <a:pPr lvl="0"/>
            <a:r>
              <a:rPr lang="en-US" err="1"/>
              <a:t>Н</a:t>
            </a:r>
            <a:r>
              <a:rPr lang="ru-RU" err="1"/>
              <a:t>есколько</a:t>
            </a:r>
            <a:r>
              <a:rPr lang="ru-RU"/>
              <a:t> строк 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91086" y="6120341"/>
            <a:ext cx="3981249" cy="220851"/>
          </a:xfrm>
        </p:spPr>
        <p:txBody>
          <a:bodyPr/>
          <a:lstStyle>
            <a:lvl1pPr algn="r">
              <a:defRPr sz="1067">
                <a:solidFill>
                  <a:schemeClr val="bg2"/>
                </a:solidFill>
              </a:defRPr>
            </a:lvl1pPr>
          </a:lstStyle>
          <a:p>
            <a:fld id="{72C11684-2689-CD40-B231-12B9BED0CED2}" type="datetime3">
              <a:rPr lang="ru-RU" smtClean="0"/>
              <a:pPr/>
              <a:t>27/03/26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9667" y="6120341"/>
            <a:ext cx="4833968" cy="220851"/>
          </a:xfrm>
        </p:spPr>
        <p:txBody>
          <a:bodyPr/>
          <a:lstStyle>
            <a:lvl1pPr>
              <a:defRPr sz="1067">
                <a:solidFill>
                  <a:schemeClr val="bg2"/>
                </a:solidFill>
              </a:defRPr>
            </a:lvl1pPr>
          </a:lstStyle>
          <a:p>
            <a:r>
              <a:rPr lang="ru-RU"/>
              <a:t>Знание. Опыт. Мастерство.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96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32550" y="1989667"/>
            <a:ext cx="5039783" cy="25908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733"/>
              </a:lnSpc>
              <a:spcBef>
                <a:spcPts val="0"/>
              </a:spcBef>
              <a:buNone/>
              <a:defRPr sz="3733" b="1" i="0" cap="all" spc="13">
                <a:solidFill>
                  <a:schemeClr val="bg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Заголовок раздела</a:t>
            </a:r>
            <a:endParaRPr lang="en-US"/>
          </a:p>
          <a:p>
            <a:pPr lvl="0"/>
            <a:r>
              <a:rPr lang="en-US" err="1"/>
              <a:t>Н</a:t>
            </a:r>
            <a:r>
              <a:rPr lang="ru-RU" err="1"/>
              <a:t>есколько</a:t>
            </a:r>
            <a:r>
              <a:rPr lang="ru-RU"/>
              <a:t> строк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32551" y="6120341"/>
            <a:ext cx="4833968" cy="220851"/>
          </a:xfrm>
        </p:spPr>
        <p:txBody>
          <a:bodyPr/>
          <a:lstStyle>
            <a:lvl1pPr>
              <a:defRPr sz="1067">
                <a:solidFill>
                  <a:schemeClr val="bg2"/>
                </a:solidFill>
              </a:defRPr>
            </a:lvl1pPr>
          </a:lstStyle>
          <a:p>
            <a:r>
              <a:rPr lang="ru-RU"/>
              <a:t>Знание. Опыт. мастерство.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658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7715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40380B-B23A-7841-A42A-8DF3DCF904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888" y="6367943"/>
            <a:ext cx="1873301" cy="3159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32DDBE-4C80-394C-88E1-1B2CE32E3B0F}"/>
              </a:ext>
            </a:extLst>
          </p:cNvPr>
          <p:cNvSpPr txBox="1"/>
          <p:nvPr userDrawn="1"/>
        </p:nvSpPr>
        <p:spPr>
          <a:xfrm>
            <a:off x="2738869" y="6376078"/>
            <a:ext cx="8078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>
                <a:latin typeface="Proxima Nova Rg" panose="02000506030000020004" pitchFamily="2" charset="0"/>
              </a:rPr>
              <a:t>Цифровизация 4.0. </a:t>
            </a:r>
            <a:r>
              <a:rPr lang="ru-RU" sz="1400" b="0">
                <a:latin typeface="Proxima Nova Rg" panose="02000506030000020004" pitchFamily="2" charset="0"/>
              </a:rPr>
              <a:t>Главная ИТ-конференция о будущем технологий и индустрии </a:t>
            </a:r>
          </a:p>
        </p:txBody>
      </p:sp>
    </p:spTree>
    <p:extLst>
      <p:ext uri="{BB962C8B-B14F-4D97-AF65-F5344CB8AC3E}">
        <p14:creationId xmlns:p14="http://schemas.microsoft.com/office/powerpoint/2010/main" val="3068162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09784"/>
            <a:ext cx="12192000" cy="548216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7" y="1196975"/>
            <a:ext cx="10752667" cy="51117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r>
              <a:rPr lang="ru-RU"/>
              <a:t> </a:t>
            </a:r>
            <a:endParaRPr lang="en-US"/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r>
              <a:rPr lang="ru-RU"/>
              <a:t>     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2552" y="6399465"/>
            <a:ext cx="4032249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fld id="{4D0F1A69-4C3C-EC4A-AD6D-D882ACF0A094}" type="datetime3">
              <a:rPr lang="ru-RU" smtClean="0"/>
              <a:pPr/>
              <a:t>27/03/26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9667" y="6399465"/>
            <a:ext cx="5054600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r>
              <a:rPr lang="ru-RU"/>
              <a:t>Знание. Опыт. Мастерство.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1351" y="6399465"/>
            <a:ext cx="670983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67" cap="all" spc="13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2" y="1"/>
            <a:ext cx="12191999" cy="836083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/>
              <a:t>    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47578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1235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/>
  <p:txStyles>
    <p:titleStyle>
      <a:lvl1pPr algn="l" defTabSz="609585" rtl="0" eaLnBrk="1" latinLnBrk="0" hangingPunct="1">
        <a:spcBef>
          <a:spcPct val="0"/>
        </a:spcBef>
        <a:buNone/>
        <a:defRPr sz="2667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7" y="1123951"/>
            <a:ext cx="10752667" cy="51847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r>
              <a:rPr lang="ru-RU"/>
              <a:t> </a:t>
            </a:r>
            <a:endParaRPr lang="en-US"/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r>
              <a:rPr lang="ru-RU"/>
              <a:t>     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2552" y="6399465"/>
            <a:ext cx="4032249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fld id="{4D0F1A69-4C3C-EC4A-AD6D-D882ACF0A094}" type="datetime3">
              <a:rPr lang="ru-RU" smtClean="0"/>
              <a:pPr/>
              <a:t>27/03/26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9667" y="6399465"/>
            <a:ext cx="5054600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r>
              <a:rPr lang="ru-RU"/>
              <a:t>Знание. Опыт. Мастерство.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1351" y="6399465"/>
            <a:ext cx="670983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67" cap="all" spc="13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667" y="226690"/>
            <a:ext cx="8401051" cy="59279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3374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</p:sldLayoutIdLst>
  <p:hf hdr="0"/>
  <p:txStyles>
    <p:titleStyle>
      <a:lvl1pPr algn="l" defTabSz="609585" rtl="0" eaLnBrk="1" latinLnBrk="0" hangingPunct="1">
        <a:spcBef>
          <a:spcPct val="0"/>
        </a:spcBef>
        <a:buNone/>
        <a:defRPr sz="2667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9" orient="horz" pos="1756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892">
          <p15:clr>
            <a:srgbClr val="F26B43"/>
          </p15:clr>
        </p15:guide>
        <p15:guide id="57" orient="horz" pos="2028">
          <p15:clr>
            <a:srgbClr val="F26B43"/>
          </p15:clr>
        </p15:guide>
        <p15:guide id="58" orient="horz" pos="2164">
          <p15:clr>
            <a:srgbClr val="F26B43"/>
          </p15:clr>
        </p15:guide>
        <p15:guide id="59" orient="horz" pos="2300">
          <p15:clr>
            <a:srgbClr val="F26B43"/>
          </p15:clr>
        </p15:guide>
        <p15:guide id="60" orient="horz" pos="2436">
          <p15:clr>
            <a:srgbClr val="F26B43"/>
          </p15:clr>
        </p15:guide>
        <p15:guide id="61" orient="horz" pos="2573">
          <p15:clr>
            <a:srgbClr val="F26B43"/>
          </p15:clr>
        </p15:guide>
        <p15:guide id="62" orient="horz" pos="2709">
          <p15:clr>
            <a:srgbClr val="F26B43"/>
          </p15:clr>
        </p15:guide>
        <p15:guide id="63" orient="horz" pos="2845">
          <p15:clr>
            <a:srgbClr val="F26B43"/>
          </p15:clr>
        </p15:guide>
        <p15:guide id="64" orient="horz" pos="2981">
          <p15:clr>
            <a:srgbClr val="F26B43"/>
          </p15:clr>
        </p15:guide>
        <p15:guide id="65" orient="horz" pos="1620">
          <p15:clr>
            <a:srgbClr val="F26B43"/>
          </p15:clr>
        </p15:guide>
        <p15:guide id="66" orient="horz" pos="1484">
          <p15:clr>
            <a:srgbClr val="F26B43"/>
          </p15:clr>
        </p15:guide>
        <p15:guide id="67" orient="horz" pos="1348">
          <p15:clr>
            <a:srgbClr val="F26B43"/>
          </p15:clr>
        </p15:guide>
        <p15:guide id="68" orient="horz" pos="1212">
          <p15:clr>
            <a:srgbClr val="F26B43"/>
          </p15:clr>
        </p15:guide>
        <p15:guide id="69" orient="horz" pos="1076">
          <p15:clr>
            <a:srgbClr val="F26B43"/>
          </p15:clr>
        </p15:guide>
        <p15:guide id="70" orient="horz" pos="940">
          <p15:clr>
            <a:srgbClr val="F26B43"/>
          </p15:clr>
        </p15:guide>
        <p15:guide id="71" orient="horz" pos="804">
          <p15:clr>
            <a:srgbClr val="F26B43"/>
          </p15:clr>
        </p15:guide>
        <p15:guide id="72" orient="horz" pos="667">
          <p15:clr>
            <a:srgbClr val="F26B43"/>
          </p15:clr>
        </p15:guide>
        <p15:guide id="73" orient="horz" pos="531">
          <p15:clr>
            <a:srgbClr val="F26B43"/>
          </p15:clr>
        </p15:guide>
        <p15:guide id="74" orient="horz" pos="395">
          <p15:clr>
            <a:srgbClr val="F26B43"/>
          </p15:clr>
        </p15:guide>
        <p15:guide id="75" orient="horz" pos="25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B11C2-1372-7253-1972-B53E23EA8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C8FAB9-A8C9-CBAC-5A5E-63337A230956}"/>
              </a:ext>
            </a:extLst>
          </p:cNvPr>
          <p:cNvSpPr txBox="1">
            <a:spLocks/>
          </p:cNvSpPr>
          <p:nvPr/>
        </p:nvSpPr>
        <p:spPr>
          <a:xfrm>
            <a:off x="4674973" y="4506651"/>
            <a:ext cx="8611474" cy="1868725"/>
          </a:xfrm>
          <a:prstGeom prst="rect">
            <a:avLst/>
          </a:prstGeom>
        </p:spPr>
        <p:txBody>
          <a:bodyPr/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7000" b="1" dirty="0">
                <a:solidFill>
                  <a:srgbClr val="FF0000"/>
                </a:solidFill>
              </a:rPr>
              <a:t>УМНАЯ</a:t>
            </a:r>
            <a:r>
              <a:rPr lang="ru-RU" sz="7000" b="1" dirty="0"/>
              <a:t> </a:t>
            </a:r>
            <a:r>
              <a:rPr lang="ru-RU" sz="7000" b="1" dirty="0">
                <a:solidFill>
                  <a:schemeClr val="bg2"/>
                </a:solidFill>
              </a:rPr>
              <a:t>КРЫША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221C2A-1FE0-FE21-1786-6ACC38EA47F5}"/>
              </a:ext>
            </a:extLst>
          </p:cNvPr>
          <p:cNvSpPr txBox="1"/>
          <p:nvPr/>
        </p:nvSpPr>
        <p:spPr>
          <a:xfrm>
            <a:off x="9226511" y="5441013"/>
            <a:ext cx="664464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АЛЕКСЕЙ ДРАГУНОВ</a:t>
            </a:r>
          </a:p>
        </p:txBody>
      </p:sp>
    </p:spTree>
    <p:extLst>
      <p:ext uri="{BB962C8B-B14F-4D97-AF65-F5344CB8AC3E}">
        <p14:creationId xmlns:p14="http://schemas.microsoft.com/office/powerpoint/2010/main" val="797663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DA1258-A36A-5B44-91AD-AE76636E0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65" y="192802"/>
            <a:ext cx="10515600" cy="1325563"/>
          </a:xfrm>
        </p:spPr>
        <p:txBody>
          <a:bodyPr/>
          <a:lstStyle/>
          <a:p>
            <a:r>
              <a:rPr lang="ru-RU" dirty="0"/>
              <a:t>ЭЛЕМЕНТЫ УМНОЙ КРЫШИ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68863F-31E9-D34E-A94A-0729BF833717}"/>
              </a:ext>
            </a:extLst>
          </p:cNvPr>
          <p:cNvSpPr txBox="1"/>
          <p:nvPr/>
        </p:nvSpPr>
        <p:spPr>
          <a:xfrm>
            <a:off x="1982403" y="6222469"/>
            <a:ext cx="184731" cy="369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37" name="Rectangle 6">
            <a:extLst>
              <a:ext uri="{FF2B5EF4-FFF2-40B4-BE49-F238E27FC236}">
                <a16:creationId xmlns:a16="http://schemas.microsoft.com/office/drawing/2014/main" id="{6AC6BDEB-D8A1-9EAA-2049-5A05D86E17B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128723" y="1138912"/>
            <a:ext cx="2721933" cy="4561363"/>
          </a:xfrm>
          <a:prstGeom prst="rect">
            <a:avLst/>
          </a:prstGeom>
          <a:solidFill>
            <a:srgbClr val="242E3F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E3061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A26234A5-CCD7-B102-5E3C-0AB22A1A1E4B}"/>
              </a:ext>
            </a:extLst>
          </p:cNvPr>
          <p:cNvGrpSpPr/>
          <p:nvPr/>
        </p:nvGrpSpPr>
        <p:grpSpPr>
          <a:xfrm>
            <a:off x="3353136" y="1138913"/>
            <a:ext cx="2721932" cy="1331056"/>
            <a:chOff x="294747" y="1627895"/>
            <a:chExt cx="2721932" cy="1207291"/>
          </a:xfrm>
        </p:grpSpPr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ED244804-0D69-E943-6DAC-C2DC99121530}"/>
                </a:ext>
              </a:extLst>
            </p:cNvPr>
            <p:cNvGrpSpPr/>
            <p:nvPr/>
          </p:nvGrpSpPr>
          <p:grpSpPr>
            <a:xfrm>
              <a:off x="294747" y="1627895"/>
              <a:ext cx="2721932" cy="1207291"/>
              <a:chOff x="8043358" y="2065468"/>
              <a:chExt cx="3816799" cy="1235718"/>
            </a:xfrm>
          </p:grpSpPr>
          <p:sp>
            <p:nvSpPr>
              <p:cNvPr id="42" name="Rectangle 6">
                <a:extLst>
                  <a:ext uri="{FF2B5EF4-FFF2-40B4-BE49-F238E27FC236}">
                    <a16:creationId xmlns:a16="http://schemas.microsoft.com/office/drawing/2014/main" id="{C7974054-8333-1F2B-45EF-C939222D5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8"/>
                <a:ext cx="3816797" cy="1206270"/>
              </a:xfrm>
              <a:prstGeom prst="rect">
                <a:avLst/>
              </a:prstGeom>
              <a:solidFill>
                <a:srgbClr val="242E3F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3" name="Rectangle 7">
                <a:extLst>
                  <a:ext uri="{FF2B5EF4-FFF2-40B4-BE49-F238E27FC236}">
                    <a16:creationId xmlns:a16="http://schemas.microsoft.com/office/drawing/2014/main" id="{2608C82F-8C59-25A0-7439-C43AD3334A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F788933E-130E-62C3-0887-8EB72AFDFFCF}"/>
                </a:ext>
              </a:extLst>
            </p:cNvPr>
            <p:cNvSpPr/>
            <p:nvPr/>
          </p:nvSpPr>
          <p:spPr>
            <a:xfrm>
              <a:off x="582217" y="1751401"/>
              <a:ext cx="2365980" cy="754397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Система мониторинга ПРОТЕЧЕК</a:t>
              </a:r>
            </a:p>
          </p:txBody>
        </p:sp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610B1D3-1E11-9698-EC3B-B89C36E18E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32529" y="2345983"/>
            <a:ext cx="2719685" cy="2995991"/>
          </a:xfrm>
          <a:custGeom>
            <a:avLst/>
            <a:gdLst>
              <a:gd name="connsiteX0" fmla="*/ 0 w 2100135"/>
              <a:gd name="connsiteY0" fmla="*/ 0 h 2029870"/>
              <a:gd name="connsiteX1" fmla="*/ 2100135 w 2100135"/>
              <a:gd name="connsiteY1" fmla="*/ 0 h 2029870"/>
              <a:gd name="connsiteX2" fmla="*/ 2100135 w 2100135"/>
              <a:gd name="connsiteY2" fmla="*/ 1704462 h 2029870"/>
              <a:gd name="connsiteX3" fmla="*/ 1774727 w 2100135"/>
              <a:gd name="connsiteY3" fmla="*/ 2029870 h 2029870"/>
              <a:gd name="connsiteX4" fmla="*/ 0 w 2100135"/>
              <a:gd name="connsiteY4" fmla="*/ 2029870 h 202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0135" h="2029870">
                <a:moveTo>
                  <a:pt x="0" y="0"/>
                </a:moveTo>
                <a:lnTo>
                  <a:pt x="2100135" y="0"/>
                </a:lnTo>
                <a:lnTo>
                  <a:pt x="2100135" y="1704462"/>
                </a:lnTo>
                <a:lnTo>
                  <a:pt x="1774727" y="2029870"/>
                </a:lnTo>
                <a:lnTo>
                  <a:pt x="0" y="202987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D99A1C08-D6D9-D881-1A06-F55491420A8B}"/>
              </a:ext>
            </a:extLst>
          </p:cNvPr>
          <p:cNvGrpSpPr/>
          <p:nvPr/>
        </p:nvGrpSpPr>
        <p:grpSpPr>
          <a:xfrm>
            <a:off x="6230283" y="1138911"/>
            <a:ext cx="2721932" cy="1318592"/>
            <a:chOff x="8043358" y="2065468"/>
            <a:chExt cx="3816799" cy="1235718"/>
          </a:xfrm>
        </p:grpSpPr>
        <p:sp>
          <p:nvSpPr>
            <p:cNvPr id="46" name="Rectangle 6">
              <a:extLst>
                <a:ext uri="{FF2B5EF4-FFF2-40B4-BE49-F238E27FC236}">
                  <a16:creationId xmlns:a16="http://schemas.microsoft.com/office/drawing/2014/main" id="{4E97F9A0-6EBA-133F-F403-8AE37BD510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043358" y="2065468"/>
              <a:ext cx="3816797" cy="1206270"/>
            </a:xfrm>
            <a:prstGeom prst="rect">
              <a:avLst/>
            </a:prstGeom>
            <a:solidFill>
              <a:srgbClr val="242E3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Rectangle 7">
              <a:extLst>
                <a:ext uri="{FF2B5EF4-FFF2-40B4-BE49-F238E27FC236}">
                  <a16:creationId xmlns:a16="http://schemas.microsoft.com/office/drawing/2014/main" id="{5E41531B-45AB-55E3-DB31-AC15C7CDDCF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043360" y="3218618"/>
              <a:ext cx="3816797" cy="825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69175ECE-07A5-068D-91D1-BB815E859A38}"/>
              </a:ext>
            </a:extLst>
          </p:cNvPr>
          <p:cNvSpPr/>
          <p:nvPr/>
        </p:nvSpPr>
        <p:spPr>
          <a:xfrm>
            <a:off x="6412547" y="1308826"/>
            <a:ext cx="2548176" cy="10166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Кровельные комплектующие с ОБОГРЕВОМ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8D1A5ED2-7377-B8D7-6FEB-D57DB257DD0A}"/>
              </a:ext>
            </a:extLst>
          </p:cNvPr>
          <p:cNvSpPr/>
          <p:nvPr/>
        </p:nvSpPr>
        <p:spPr>
          <a:xfrm>
            <a:off x="9321419" y="1235683"/>
            <a:ext cx="2199631" cy="3650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Личный кабинет 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mart.roof.ru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0FA3D234-97B5-ABE0-2D51-3D61F50A779D}"/>
              </a:ext>
            </a:extLst>
          </p:cNvPr>
          <p:cNvGrpSpPr/>
          <p:nvPr/>
        </p:nvGrpSpPr>
        <p:grpSpPr>
          <a:xfrm>
            <a:off x="474071" y="1138911"/>
            <a:ext cx="2722545" cy="4136803"/>
            <a:chOff x="3144543" y="1627895"/>
            <a:chExt cx="2722545" cy="3752152"/>
          </a:xfrm>
        </p:grpSpPr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E6AC29E1-B113-5554-AEB2-B6FABE9487EE}"/>
                </a:ext>
              </a:extLst>
            </p:cNvPr>
            <p:cNvGrpSpPr/>
            <p:nvPr/>
          </p:nvGrpSpPr>
          <p:grpSpPr>
            <a:xfrm>
              <a:off x="3145156" y="1627895"/>
              <a:ext cx="2721932" cy="1207291"/>
              <a:chOff x="8043358" y="2065468"/>
              <a:chExt cx="3816799" cy="1235718"/>
            </a:xfrm>
          </p:grpSpPr>
          <p:sp>
            <p:nvSpPr>
              <p:cNvPr id="54" name="Rectangle 6">
                <a:extLst>
                  <a:ext uri="{FF2B5EF4-FFF2-40B4-BE49-F238E27FC236}">
                    <a16:creationId xmlns:a16="http://schemas.microsoft.com/office/drawing/2014/main" id="{8971E9FF-910A-7EEA-4FC5-BD0281D35A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8"/>
                <a:ext cx="3816797" cy="1206270"/>
              </a:xfrm>
              <a:prstGeom prst="rect">
                <a:avLst/>
              </a:prstGeom>
              <a:solidFill>
                <a:srgbClr val="242E3F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5" name="Rectangle 7">
                <a:extLst>
                  <a:ext uri="{FF2B5EF4-FFF2-40B4-BE49-F238E27FC236}">
                    <a16:creationId xmlns:a16="http://schemas.microsoft.com/office/drawing/2014/main" id="{41942496-85D1-7F08-0F68-E160641A12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A0C8EA80-8775-CAB1-5278-ABF8852CDEE2}"/>
                </a:ext>
              </a:extLst>
            </p:cNvPr>
            <p:cNvSpPr/>
            <p:nvPr/>
          </p:nvSpPr>
          <p:spPr>
            <a:xfrm>
              <a:off x="3408304" y="1721660"/>
              <a:ext cx="2015849" cy="754397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Система мониторинга СНЕГА</a:t>
              </a:r>
            </a:p>
          </p:txBody>
        </p:sp>
        <p:pic>
          <p:nvPicPr>
            <p:cNvPr id="53" name="Рисунок 52">
              <a:extLst>
                <a:ext uri="{FF2B5EF4-FFF2-40B4-BE49-F238E27FC236}">
                  <a16:creationId xmlns:a16="http://schemas.microsoft.com/office/drawing/2014/main" id="{73B7597D-7222-9815-759B-90ED2B88B3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44543" y="2850962"/>
              <a:ext cx="2713306" cy="2529085"/>
            </a:xfrm>
            <a:prstGeom prst="foldedCorner">
              <a:avLst/>
            </a:prstGeom>
          </p:spPr>
        </p:pic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3A153754-65D1-9C1C-9A75-70D343C5BE61}"/>
              </a:ext>
            </a:extLst>
          </p:cNvPr>
          <p:cNvGrpSpPr/>
          <p:nvPr/>
        </p:nvGrpSpPr>
        <p:grpSpPr>
          <a:xfrm>
            <a:off x="8911912" y="1912382"/>
            <a:ext cx="3861740" cy="4708951"/>
            <a:chOff x="8835509" y="2268645"/>
            <a:chExt cx="3356491" cy="4589355"/>
          </a:xfrm>
        </p:grpSpPr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B9100264-6A0E-75C3-A81B-00368ADB4A8C}"/>
                </a:ext>
              </a:extLst>
            </p:cNvPr>
            <p:cNvGrpSpPr/>
            <p:nvPr/>
          </p:nvGrpSpPr>
          <p:grpSpPr>
            <a:xfrm>
              <a:off x="8835509" y="2268645"/>
              <a:ext cx="3356491" cy="4589355"/>
              <a:chOff x="9409071" y="2277314"/>
              <a:chExt cx="3356491" cy="4589355"/>
            </a:xfrm>
          </p:grpSpPr>
          <p:sp>
            <p:nvSpPr>
              <p:cNvPr id="59" name="Прямоугольник: скругленные углы 14">
                <a:extLst>
                  <a:ext uri="{FF2B5EF4-FFF2-40B4-BE49-F238E27FC236}">
                    <a16:creationId xmlns:a16="http://schemas.microsoft.com/office/drawing/2014/main" id="{F950FF21-01BE-08E2-030D-A7EF593EB80F}"/>
                  </a:ext>
                </a:extLst>
              </p:cNvPr>
              <p:cNvSpPr/>
              <p:nvPr/>
            </p:nvSpPr>
            <p:spPr>
              <a:xfrm>
                <a:off x="9867331" y="2388230"/>
                <a:ext cx="1906288" cy="4036906"/>
              </a:xfrm>
              <a:prstGeom prst="roundRect">
                <a:avLst>
                  <a:gd name="adj" fmla="val 9508"/>
                </a:avLst>
              </a:prstGeom>
              <a:solidFill>
                <a:srgbClr val="FFFF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67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grpSp>
            <p:nvGrpSpPr>
              <p:cNvPr id="60" name="Группа 59">
                <a:extLst>
                  <a:ext uri="{FF2B5EF4-FFF2-40B4-BE49-F238E27FC236}">
                    <a16:creationId xmlns:a16="http://schemas.microsoft.com/office/drawing/2014/main" id="{9EBD3283-8D48-CE5B-AB93-1A8C5A7AFF77}"/>
                  </a:ext>
                </a:extLst>
              </p:cNvPr>
              <p:cNvGrpSpPr/>
              <p:nvPr/>
            </p:nvGrpSpPr>
            <p:grpSpPr>
              <a:xfrm>
                <a:off x="9409071" y="2277314"/>
                <a:ext cx="3356491" cy="4589355"/>
                <a:chOff x="9201487" y="2822513"/>
                <a:chExt cx="2945377" cy="4043199"/>
              </a:xfrm>
            </p:grpSpPr>
            <p:pic>
              <p:nvPicPr>
                <p:cNvPr id="61" name="Рисунок 60">
                  <a:extLst>
                    <a:ext uri="{FF2B5EF4-FFF2-40B4-BE49-F238E27FC236}">
                      <a16:creationId xmlns:a16="http://schemas.microsoft.com/office/drawing/2014/main" id="{6F187FEA-0D0D-717E-CD4A-262BF83380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9701882" y="3032745"/>
                  <a:ext cx="1574535" cy="3443979"/>
                </a:xfrm>
                <a:prstGeom prst="rect">
                  <a:avLst/>
                </a:prstGeom>
              </p:spPr>
            </p:pic>
            <p:pic>
              <p:nvPicPr>
                <p:cNvPr id="62" name="Рисунок 61">
                  <a:extLst>
                    <a:ext uri="{FF2B5EF4-FFF2-40B4-BE49-F238E27FC236}">
                      <a16:creationId xmlns:a16="http://schemas.microsoft.com/office/drawing/2014/main" id="{C7CFF504-F08F-EB17-5EF5-F8EE484301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01487" y="2822513"/>
                  <a:ext cx="2945377" cy="4043199"/>
                </a:xfrm>
                <a:prstGeom prst="rect">
                  <a:avLst/>
                </a:prstGeom>
              </p:spPr>
            </p:pic>
          </p:grpSp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0243BA5B-0005-7FA4-80A0-7C1436684B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62127" y="2525388"/>
              <a:ext cx="1769572" cy="3745251"/>
            </a:xfrm>
            <a:prstGeom prst="roundRect">
              <a:avLst>
                <a:gd name="adj" fmla="val 5851"/>
              </a:avLst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23D7F0-0ED7-7C7C-15CF-77C08A7382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t="8558" b="4766"/>
          <a:stretch/>
        </p:blipFill>
        <p:spPr>
          <a:xfrm>
            <a:off x="3345265" y="2438248"/>
            <a:ext cx="2737672" cy="2903726"/>
          </a:xfrm>
          <a:prstGeom prst="rect">
            <a:avLst/>
          </a:prstGeom>
        </p:spPr>
      </p:pic>
      <p:sp>
        <p:nvSpPr>
          <p:cNvPr id="6" name="Треугольник 5">
            <a:extLst>
              <a:ext uri="{FF2B5EF4-FFF2-40B4-BE49-F238E27FC236}">
                <a16:creationId xmlns:a16="http://schemas.microsoft.com/office/drawing/2014/main" id="{59DA2F11-0420-00A6-6BFC-D0F14CE9F7E7}"/>
              </a:ext>
            </a:extLst>
          </p:cNvPr>
          <p:cNvSpPr/>
          <p:nvPr/>
        </p:nvSpPr>
        <p:spPr>
          <a:xfrm rot="15145308">
            <a:off x="5559028" y="5003652"/>
            <a:ext cx="640758" cy="654135"/>
          </a:xfrm>
          <a:prstGeom prst="triangl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925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11521019" y="7389284"/>
            <a:ext cx="670983" cy="294216"/>
          </a:xfrm>
        </p:spPr>
        <p:txBody>
          <a:bodyPr/>
          <a:lstStyle/>
          <a:p>
            <a:pPr defTabSz="609585"/>
            <a:fld id="{D809891A-D309-0247-92B5-BD07C36B0836}" type="slidenum">
              <a:rPr lang="en-US">
                <a:solidFill>
                  <a:srgbClr val="191919">
                    <a:tint val="75000"/>
                  </a:srgbClr>
                </a:solidFill>
              </a:rPr>
              <a:pPr defTabSz="609585"/>
              <a:t>3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3F221A-D9A6-79C4-BA7F-47E9AF3D3626}"/>
              </a:ext>
            </a:extLst>
          </p:cNvPr>
          <p:cNvSpPr txBox="1"/>
          <p:nvPr/>
        </p:nvSpPr>
        <p:spPr>
          <a:xfrm>
            <a:off x="613793" y="4352552"/>
            <a:ext cx="960136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100" b="1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СИСТЕМА ОНЛАЙН МОНИТОРИНГА ПРОТЕЧЕК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EF1BED-5267-2242-A3D3-744F75EFD2B1}"/>
              </a:ext>
            </a:extLst>
          </p:cNvPr>
          <p:cNvSpPr txBox="1"/>
          <p:nvPr/>
        </p:nvSpPr>
        <p:spPr>
          <a:xfrm>
            <a:off x="6383908" y="2619285"/>
            <a:ext cx="51603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latin typeface="Proxima Nova Rg" panose="02000506030000020004" pitchFamily="2" charset="0"/>
              </a:rPr>
              <a:t>DOM.online</a:t>
            </a:r>
            <a:endParaRPr lang="ru-RU" sz="7200" b="1" dirty="0">
              <a:latin typeface="Proxima Nova Rg" panose="0200050603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43154F-52DE-F14D-87BB-62845B75E941}"/>
              </a:ext>
            </a:extLst>
          </p:cNvPr>
          <p:cNvSpPr txBox="1"/>
          <p:nvPr/>
        </p:nvSpPr>
        <p:spPr>
          <a:xfrm>
            <a:off x="9231610" y="3587484"/>
            <a:ext cx="2289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Proxima Nova Rg" panose="02000506030000020004" pitchFamily="2" charset="0"/>
              </a:rPr>
              <a:t>by TECHNONICOL</a:t>
            </a:r>
            <a:endParaRPr lang="ru-RU" sz="2000" dirty="0">
              <a:latin typeface="Proxima Nova Rg" panose="0200050603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43E781-5C73-7495-FF2E-3830FA3158EF}"/>
              </a:ext>
            </a:extLst>
          </p:cNvPr>
          <p:cNvSpPr txBox="1"/>
          <p:nvPr/>
        </p:nvSpPr>
        <p:spPr>
          <a:xfrm>
            <a:off x="7969405" y="8846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8AD9FBE-72A0-7260-506A-0C343C091E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21775"/>
            <a:ext cx="11939239" cy="286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477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  <a:defRPr/>
            </a:pPr>
            <a:r>
              <a:rPr lang="ru-RU" kern="0">
                <a:solidFill>
                  <a:srgbClr val="FFFFFF">
                    <a:lumMod val="50000"/>
                  </a:srgbClr>
                </a:solidFill>
                <a:cs typeface="Arial"/>
                <a:sym typeface="Arial"/>
              </a:rPr>
              <a:t>Знание. </a:t>
            </a:r>
            <a:r>
              <a:rPr lang="ru-RU" kern="0" dirty="0">
                <a:solidFill>
                  <a:srgbClr val="FFFFFF">
                    <a:lumMod val="50000"/>
                  </a:srgbClr>
                </a:solidFill>
                <a:cs typeface="Arial"/>
                <a:sym typeface="Arial"/>
              </a:rPr>
              <a:t>Опыт. Мастерство.</a:t>
            </a:r>
            <a:endParaRPr lang="en-US" kern="0" dirty="0">
              <a:solidFill>
                <a:srgbClr val="FFFFFF">
                  <a:lumMod val="50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FE2340-E157-9C9A-587B-386181733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93" t="4880" r="8588"/>
          <a:stretch/>
        </p:blipFill>
        <p:spPr>
          <a:xfrm>
            <a:off x="519400" y="1649740"/>
            <a:ext cx="9585665" cy="44035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F7B269-569E-6B48-780C-87385DAB0E41}"/>
              </a:ext>
            </a:extLst>
          </p:cNvPr>
          <p:cNvSpPr txBox="1"/>
          <p:nvPr/>
        </p:nvSpPr>
        <p:spPr>
          <a:xfrm>
            <a:off x="719667" y="1332295"/>
            <a:ext cx="2430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+mj-lt"/>
                <a:cs typeface="Arial" panose="020B0604020202020204" pitchFamily="34" charset="0"/>
              </a:rPr>
              <a:t>Чем опасны протечки?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C78DE6-A9CD-6856-80ED-515B436FE5FC}"/>
              </a:ext>
            </a:extLst>
          </p:cNvPr>
          <p:cNvSpPr txBox="1"/>
          <p:nvPr/>
        </p:nvSpPr>
        <p:spPr>
          <a:xfrm>
            <a:off x="1199667" y="804542"/>
            <a:ext cx="7211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cs typeface="Arial" panose="020B0604020202020204" pitchFamily="34" charset="0"/>
              </a:rPr>
              <a:t>Система позволяет определить место протечки в момент ее появления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52047D-05E8-469C-60EA-D6347E9BC8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67" y="749208"/>
            <a:ext cx="480000" cy="480000"/>
          </a:xfrm>
          <a:prstGeom prst="rect">
            <a:avLst/>
          </a:prstGeom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8E0E8BDE-F54C-2CED-ADFA-5271F5216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СИСТЕМА ОНЛАЙН МОНИТОРИНГА ПРОТЕЧЕК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053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AC6CF-9B7E-27AE-D940-1DEDCFEF3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4A3550FF-AF6A-90B4-DACA-BC7D2D13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  <a:defRPr/>
            </a:pPr>
            <a:r>
              <a:rPr lang="ru-RU" kern="0">
                <a:solidFill>
                  <a:srgbClr val="FFFFFF">
                    <a:lumMod val="50000"/>
                  </a:srgbClr>
                </a:solidFill>
                <a:cs typeface="Arial"/>
                <a:sym typeface="Arial"/>
              </a:rPr>
              <a:t>Знание. </a:t>
            </a:r>
            <a:r>
              <a:rPr lang="ru-RU" kern="0" dirty="0">
                <a:solidFill>
                  <a:srgbClr val="FFFFFF">
                    <a:lumMod val="50000"/>
                  </a:srgbClr>
                </a:solidFill>
                <a:cs typeface="Arial"/>
                <a:sym typeface="Arial"/>
              </a:rPr>
              <a:t>Опыт. Мастерство.</a:t>
            </a:r>
            <a:endParaRPr lang="en-US" kern="0" dirty="0">
              <a:solidFill>
                <a:srgbClr val="FFFFFF">
                  <a:lumMod val="50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B1AA6E-2FDD-F0C4-6996-BF1B747B0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14" y="3054771"/>
            <a:ext cx="3657600" cy="273181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08E568-083E-A1FD-08AF-5D626F9272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8814" y="3088388"/>
            <a:ext cx="3591983" cy="26410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6157682-E3D4-8296-84B1-5C6BB3BD99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0797" y="3021422"/>
            <a:ext cx="3511084" cy="26696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162329-5C07-7A22-F0CA-34C93ABD0277}"/>
              </a:ext>
            </a:extLst>
          </p:cNvPr>
          <p:cNvSpPr txBox="1"/>
          <p:nvPr/>
        </p:nvSpPr>
        <p:spPr>
          <a:xfrm>
            <a:off x="816883" y="393237"/>
            <a:ext cx="8297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 Heavy DEMO" pitchFamily="2" charset="0"/>
              </a:rPr>
              <a:t>1</a:t>
            </a:r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id="{5EB32701-DE4C-1F66-AA71-9AF0665F1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254032"/>
            <a:ext cx="8401051" cy="4800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ЭЛЕМЕНТЫ СИСТЕМЫ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F11072-68C8-A4F7-5BE4-2CD423D56989}"/>
              </a:ext>
            </a:extLst>
          </p:cNvPr>
          <p:cNvSpPr txBox="1"/>
          <p:nvPr/>
        </p:nvSpPr>
        <p:spPr>
          <a:xfrm>
            <a:off x="1746240" y="906168"/>
            <a:ext cx="2155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+mj-lt"/>
                <a:cs typeface="Arial" panose="020B0604020202020204" pitchFamily="34" charset="0"/>
              </a:rPr>
              <a:t>Полотно для крыши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EE7C9C-FE4E-C31E-7F27-8BD8A971C5BB}"/>
              </a:ext>
            </a:extLst>
          </p:cNvPr>
          <p:cNvSpPr txBox="1"/>
          <p:nvPr/>
        </p:nvSpPr>
        <p:spPr>
          <a:xfrm>
            <a:off x="1746238" y="1212606"/>
            <a:ext cx="88149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0" i="0" u="none" strike="noStrike" dirty="0">
                <a:solidFill>
                  <a:schemeClr val="bg1">
                    <a:lumMod val="75000"/>
                  </a:schemeClr>
                </a:solidFill>
                <a:effectLst/>
              </a:rPr>
              <a:t>Разделительно-сигнальное полотно укладывается под гидроизоляцию. </a:t>
            </a:r>
          </a:p>
          <a:p>
            <a:r>
              <a:rPr lang="ru-RU" sz="1400" b="0" i="0" u="none" strike="noStrike" dirty="0">
                <a:solidFill>
                  <a:schemeClr val="bg1">
                    <a:lumMod val="75000"/>
                  </a:schemeClr>
                </a:solidFill>
                <a:effectLst/>
              </a:rPr>
              <a:t>Крыша сегментируется на карты шириной 1,5 метра и длиной от 1 метра до 20 метров. </a:t>
            </a:r>
          </a:p>
          <a:p>
            <a:r>
              <a:rPr lang="ru-RU" sz="1400" b="0" i="0" u="none" strike="noStrike" dirty="0">
                <a:solidFill>
                  <a:schemeClr val="bg1">
                    <a:lumMod val="75000"/>
                  </a:schemeClr>
                </a:solidFill>
                <a:effectLst/>
              </a:rPr>
              <a:t>Контроллеры измеряют влажность в каждой карте в режиме реального времени.</a:t>
            </a:r>
            <a:endParaRPr lang="ru-RU" sz="1400" dirty="0">
              <a:solidFill>
                <a:schemeClr val="bg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140409-25B4-7442-DE69-33732A87262A}"/>
              </a:ext>
            </a:extLst>
          </p:cNvPr>
          <p:cNvSpPr txBox="1"/>
          <p:nvPr/>
        </p:nvSpPr>
        <p:spPr>
          <a:xfrm>
            <a:off x="1746238" y="2133831"/>
            <a:ext cx="7031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>
                    <a:lumMod val="75000"/>
                  </a:schemeClr>
                </a:solidFill>
                <a:cs typeface="Arial" panose="020B0604020202020204" pitchFamily="34" charset="0"/>
              </a:rPr>
              <a:t>Кровли с гидроизоляцией из ПВХ и ТПО мембран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>
                    <a:lumMod val="75000"/>
                  </a:schemeClr>
                </a:solidFill>
                <a:effectLst/>
              </a:rPr>
              <a:t>Битумно-полимерной кровли с механической фиксацией нижнего слоя к основанию</a:t>
            </a:r>
            <a:endParaRPr lang="ru-RU" sz="1400" dirty="0">
              <a:solidFill>
                <a:schemeClr val="bg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F5D8D1-B320-D5D7-8CBD-0A8C94B5784D}"/>
              </a:ext>
            </a:extLst>
          </p:cNvPr>
          <p:cNvSpPr txBox="1"/>
          <p:nvPr/>
        </p:nvSpPr>
        <p:spPr>
          <a:xfrm>
            <a:off x="1746238" y="1881006"/>
            <a:ext cx="69977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+mj-lt"/>
                <a:cs typeface="Arial" panose="020B0604020202020204" pitchFamily="34" charset="0"/>
              </a:rPr>
              <a:t>Подойдет для:</a:t>
            </a:r>
            <a:endParaRPr lang="en-US" sz="14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987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D58BC-ADA2-152C-5E5A-85AC7C5BF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501F62F6-2F7A-E054-6508-0481D26C3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  <a:defRPr/>
            </a:pPr>
            <a:r>
              <a:rPr lang="ru-RU" kern="0">
                <a:solidFill>
                  <a:srgbClr val="FFFFFF">
                    <a:lumMod val="50000"/>
                  </a:srgbClr>
                </a:solidFill>
                <a:cs typeface="Arial"/>
                <a:sym typeface="Arial"/>
              </a:rPr>
              <a:t>Знание. </a:t>
            </a:r>
            <a:r>
              <a:rPr lang="ru-RU" kern="0" dirty="0">
                <a:solidFill>
                  <a:srgbClr val="FFFFFF">
                    <a:lumMod val="50000"/>
                  </a:srgbClr>
                </a:solidFill>
                <a:cs typeface="Arial"/>
                <a:sym typeface="Arial"/>
              </a:rPr>
              <a:t>Опыт. Мастерство.</a:t>
            </a:r>
            <a:endParaRPr lang="en-US" kern="0" dirty="0">
              <a:solidFill>
                <a:srgbClr val="FFFFFF">
                  <a:lumMod val="50000"/>
                </a:srgbClr>
              </a:solidFill>
              <a:cs typeface="Arial"/>
              <a:sym typeface="Arial"/>
            </a:endParaRPr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id="{5016EC6F-B48A-E2DB-CA08-0F5BEB06A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254032"/>
            <a:ext cx="8401051" cy="4800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ЭЛЕМЕНТЫ СИСТЕМЫ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D62129-8496-2BD3-5322-3D3DA428453C}"/>
              </a:ext>
            </a:extLst>
          </p:cNvPr>
          <p:cNvSpPr txBox="1"/>
          <p:nvPr/>
        </p:nvSpPr>
        <p:spPr>
          <a:xfrm>
            <a:off x="1932142" y="895953"/>
            <a:ext cx="1505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+mj-lt"/>
                <a:cs typeface="Arial" panose="020B0604020202020204" pitchFamily="34" charset="0"/>
              </a:rPr>
              <a:t>Контроллеры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A72580-AEF5-F043-42C5-3A78BA32FCAA}"/>
              </a:ext>
            </a:extLst>
          </p:cNvPr>
          <p:cNvSpPr txBox="1"/>
          <p:nvPr/>
        </p:nvSpPr>
        <p:spPr>
          <a:xfrm>
            <a:off x="1927596" y="1196580"/>
            <a:ext cx="8814907" cy="1021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>
                    <a:lumMod val="75000"/>
                  </a:schemeClr>
                </a:solidFill>
                <a:effectLst/>
              </a:rPr>
              <a:t>Электронные контроллеры устанавливаются в аэраторы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>
                    <a:lumMod val="75000"/>
                  </a:schemeClr>
                </a:solidFill>
              </a:rPr>
              <a:t>К</a:t>
            </a:r>
            <a:r>
              <a:rPr lang="ru-RU" sz="1400" dirty="0">
                <a:solidFill>
                  <a:schemeClr val="bg1">
                    <a:lumMod val="75000"/>
                  </a:schemeClr>
                </a:solidFill>
                <a:effectLst/>
              </a:rPr>
              <a:t>аждый контроллер измеряет влажность в 20 картах в зоне установки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>
                    <a:lumMod val="75000"/>
                  </a:schemeClr>
                </a:solidFill>
                <a:cs typeface="Arial" panose="020B0604020202020204" pitchFamily="34" charset="0"/>
              </a:rPr>
              <a:t>Подключение карт с помощью готовых коннекторов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50988D-BFE2-7718-B135-11A736111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150" y="3334793"/>
            <a:ext cx="3849444" cy="278989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EA437D-799F-6F00-7E46-7D0FB5C68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7594" y="3332615"/>
            <a:ext cx="3749225" cy="278989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737542-F1A8-95AF-658B-6B6D11AB10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456" y="3236219"/>
            <a:ext cx="3944872" cy="29635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97D8EF-5AD9-707A-4081-B8900BBD85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3314" y="599606"/>
            <a:ext cx="3691950" cy="28377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349B3A-E88C-13DF-DE2F-4E90B6DA53D6}"/>
              </a:ext>
            </a:extLst>
          </p:cNvPr>
          <p:cNvSpPr txBox="1"/>
          <p:nvPr/>
        </p:nvSpPr>
        <p:spPr>
          <a:xfrm>
            <a:off x="816883" y="393237"/>
            <a:ext cx="8297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 Heavy DEMO" pitchFamily="2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4586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BE31A-4566-7905-1D09-C57C0EF79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0C0C63BD-59B5-F1C1-A830-7CB2AA300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  <a:defRPr/>
            </a:pPr>
            <a:r>
              <a:rPr lang="ru-RU" kern="0">
                <a:solidFill>
                  <a:srgbClr val="FFFFFF">
                    <a:lumMod val="50000"/>
                  </a:srgbClr>
                </a:solidFill>
                <a:cs typeface="Arial"/>
                <a:sym typeface="Arial"/>
              </a:rPr>
              <a:t>Знание. </a:t>
            </a:r>
            <a:r>
              <a:rPr lang="ru-RU" kern="0" dirty="0">
                <a:solidFill>
                  <a:srgbClr val="FFFFFF">
                    <a:lumMod val="50000"/>
                  </a:srgbClr>
                </a:solidFill>
                <a:cs typeface="Arial"/>
                <a:sym typeface="Arial"/>
              </a:rPr>
              <a:t>Опыт. Мастерство.</a:t>
            </a:r>
            <a:endParaRPr lang="en-US" kern="0" dirty="0">
              <a:solidFill>
                <a:srgbClr val="FFFFFF">
                  <a:lumMod val="50000"/>
                </a:srgbClr>
              </a:solidFill>
              <a:cs typeface="Arial"/>
              <a:sym typeface="Arial"/>
            </a:endParaRPr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id="{11FC600B-D417-FF5E-4041-21E65CB9E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254032"/>
            <a:ext cx="8401051" cy="4800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ЭЛЕМЕНТЫ СИСТЕМЫ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FD9781-8780-82A5-B224-A340AEBE8374}"/>
              </a:ext>
            </a:extLst>
          </p:cNvPr>
          <p:cNvSpPr txBox="1"/>
          <p:nvPr/>
        </p:nvSpPr>
        <p:spPr>
          <a:xfrm>
            <a:off x="1932142" y="765321"/>
            <a:ext cx="3406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+mj-lt"/>
                <a:cs typeface="Arial" panose="020B0604020202020204" pitchFamily="34" charset="0"/>
              </a:rPr>
              <a:t>Личный кабинет </a:t>
            </a:r>
            <a:r>
              <a:rPr lang="en-US" dirty="0">
                <a:latin typeface="+mj-lt"/>
                <a:cs typeface="Arial" panose="020B0604020202020204" pitchFamily="34" charset="0"/>
              </a:rPr>
              <a:t>SMART.ROOF.RU</a:t>
            </a:r>
            <a:endParaRPr lang="ru-RU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7FE245-CC75-9840-4262-D5B27D40BCB8}"/>
              </a:ext>
            </a:extLst>
          </p:cNvPr>
          <p:cNvSpPr txBox="1"/>
          <p:nvPr/>
        </p:nvSpPr>
        <p:spPr>
          <a:xfrm>
            <a:off x="1927596" y="1065948"/>
            <a:ext cx="8814907" cy="1028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>
                    <a:lumMod val="75000"/>
                  </a:schemeClr>
                </a:solidFill>
              </a:rPr>
              <a:t>Отображение данных о протечках в режиме реального времени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>
                    <a:lumMod val="75000"/>
                  </a:schemeClr>
                </a:solidFill>
                <a:effectLst/>
              </a:rPr>
              <a:t>Интерактивный план крыши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effectLst/>
              </a:rPr>
              <a:t> </a:t>
            </a:r>
            <a:r>
              <a:rPr lang="ru-RU" sz="1400" dirty="0">
                <a:solidFill>
                  <a:schemeClr val="bg1">
                    <a:lumMod val="75000"/>
                  </a:schemeClr>
                </a:solidFill>
                <a:effectLst/>
              </a:rPr>
              <a:t>с возможностью просмотра хронологии изменений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effectLst/>
              </a:rPr>
              <a:t>SM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S </a:t>
            </a:r>
            <a:r>
              <a:rPr lang="ru-RU" sz="1400" dirty="0">
                <a:solidFill>
                  <a:schemeClr val="bg1">
                    <a:lumMod val="75000"/>
                  </a:schemeClr>
                </a:solidFill>
              </a:rPr>
              <a:t>и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Email </a:t>
            </a:r>
            <a:r>
              <a:rPr lang="ru-RU" sz="1400" dirty="0">
                <a:solidFill>
                  <a:schemeClr val="bg1">
                    <a:lumMod val="75000"/>
                  </a:schemeClr>
                </a:solidFill>
              </a:rPr>
              <a:t>оповещения в момент возникновения протечки</a:t>
            </a:r>
            <a:endParaRPr lang="ru-RU" sz="1400" dirty="0">
              <a:solidFill>
                <a:schemeClr val="bg1">
                  <a:lumMod val="75000"/>
                </a:schemeClr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CDD08F-75CD-2098-4829-3ADB65655669}"/>
              </a:ext>
            </a:extLst>
          </p:cNvPr>
          <p:cNvSpPr txBox="1"/>
          <p:nvPr/>
        </p:nvSpPr>
        <p:spPr>
          <a:xfrm>
            <a:off x="816883" y="262605"/>
            <a:ext cx="8297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 Heavy DEMO" pitchFamily="2" charset="0"/>
              </a:rPr>
              <a:t>3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5C4DD6D-117A-0838-50CE-3D3BDF279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203" y="2165573"/>
            <a:ext cx="6981521" cy="3927106"/>
          </a:xfrm>
          <a:prstGeom prst="roundRect">
            <a:avLst>
              <a:gd name="adj" fmla="val 11262"/>
            </a:avLst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EBDEC53-CE66-5085-1A71-DB30A8F7B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2274" y="1134653"/>
            <a:ext cx="3061543" cy="380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949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BC3D9-4FD6-77A4-1050-2AAA9CD94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035B0B5C-C60A-B818-1BD1-25C00D3AB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  <a:defRPr/>
            </a:pPr>
            <a:r>
              <a:rPr lang="ru-RU" kern="0">
                <a:solidFill>
                  <a:srgbClr val="FFFFFF">
                    <a:lumMod val="50000"/>
                  </a:srgbClr>
                </a:solidFill>
                <a:cs typeface="Arial"/>
                <a:sym typeface="Arial"/>
              </a:rPr>
              <a:t>Знание. </a:t>
            </a:r>
            <a:r>
              <a:rPr lang="ru-RU" kern="0" dirty="0">
                <a:solidFill>
                  <a:srgbClr val="FFFFFF">
                    <a:lumMod val="50000"/>
                  </a:srgbClr>
                </a:solidFill>
                <a:cs typeface="Arial"/>
                <a:sym typeface="Arial"/>
              </a:rPr>
              <a:t>Опыт. Мастерство.</a:t>
            </a:r>
            <a:endParaRPr lang="en-US" kern="0" dirty="0">
              <a:solidFill>
                <a:srgbClr val="FFFFFF">
                  <a:lumMod val="50000"/>
                </a:srgbClr>
              </a:solidFill>
              <a:cs typeface="Arial"/>
              <a:sym typeface="Arial"/>
            </a:endParaRPr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id="{AD7E2B15-64F7-A752-37D3-1C02BA606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254032"/>
            <a:ext cx="8401051" cy="4800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ФОТО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227309-1B58-28DF-F867-6D20ADAA3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2801" y="991168"/>
            <a:ext cx="3410124" cy="504494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36FE89-6D1A-60E3-78A4-443A7343D12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850" r="5033" b="11699"/>
          <a:stretch/>
        </p:blipFill>
        <p:spPr>
          <a:xfrm>
            <a:off x="3913807" y="1008929"/>
            <a:ext cx="1661043" cy="19461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CE0129-18FE-A8D6-8980-EFDE6DFD86C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768"/>
          <a:stretch/>
        </p:blipFill>
        <p:spPr>
          <a:xfrm>
            <a:off x="5662887" y="1008929"/>
            <a:ext cx="1661043" cy="19461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F4B9D4C-3872-831E-3AE3-1463910C1AD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76" t="-1" r="9102" b="398"/>
          <a:stretch/>
        </p:blipFill>
        <p:spPr>
          <a:xfrm>
            <a:off x="635618" y="1011218"/>
            <a:ext cx="2977377" cy="5024890"/>
          </a:xfrm>
          <a:prstGeom prst="rect">
            <a:avLst/>
          </a:prstGeom>
        </p:spPr>
      </p:pic>
      <p:pic>
        <p:nvPicPr>
          <p:cNvPr id="6" name="Рисунок 5" descr="Изображение выглядит как дерево, небо, на открытом воздухе, обувь&#10;&#10;Автоматически созданное описание">
            <a:extLst>
              <a:ext uri="{FF2B5EF4-FFF2-40B4-BE49-F238E27FC236}">
                <a16:creationId xmlns:a16="http://schemas.microsoft.com/office/drawing/2014/main" id="{1F98378C-5F78-2676-43D3-ABAA08EA3EB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4617"/>
          <a:stretch/>
        </p:blipFill>
        <p:spPr>
          <a:xfrm>
            <a:off x="3913807" y="3069450"/>
            <a:ext cx="3410123" cy="296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29169</TotalTime>
  <Words>209</Words>
  <Application>Microsoft Macintosh PowerPoint</Application>
  <PresentationFormat>Широкоэкранный</PresentationFormat>
  <Paragraphs>49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.HelveticaNeueDeskInterface-Regular</vt:lpstr>
      <vt:lpstr>Arial</vt:lpstr>
      <vt:lpstr>Arial Narrow</vt:lpstr>
      <vt:lpstr>Calibri</vt:lpstr>
      <vt:lpstr>Mont Heavy DEMO</vt:lpstr>
      <vt:lpstr>Proxima Nova Rg</vt:lpstr>
      <vt:lpstr>Office Theme</vt:lpstr>
      <vt:lpstr>1_Office Theme</vt:lpstr>
      <vt:lpstr>Презентация PowerPoint</vt:lpstr>
      <vt:lpstr>ЭЛЕМЕНТЫ УМНОЙ КРЫШИ</vt:lpstr>
      <vt:lpstr>Презентация PowerPoint</vt:lpstr>
      <vt:lpstr>СИСТЕМА ОНЛАЙН МОНИТОРИНГА ПРОТЕЧЕК</vt:lpstr>
      <vt:lpstr>ЭЛЕМЕНТЫ СИСТЕМЫ</vt:lpstr>
      <vt:lpstr>ЭЛЕМЕНТЫ СИСТЕМЫ</vt:lpstr>
      <vt:lpstr>ЭЛЕМЕНТЫ СИСТЕМЫ</vt:lpstr>
      <vt:lpstr>ФОТО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36</dc:creator>
  <cp:lastModifiedBy>Драгунов Алексей</cp:lastModifiedBy>
  <cp:revision>83</cp:revision>
  <cp:lastPrinted>2025-11-20T07:57:42Z</cp:lastPrinted>
  <dcterms:created xsi:type="dcterms:W3CDTF">2021-09-07T09:36:27Z</dcterms:created>
  <dcterms:modified xsi:type="dcterms:W3CDTF">2026-03-27T10:53:36Z</dcterms:modified>
</cp:coreProperties>
</file>