
<file path=[Content_Types].xml><?xml version="1.0" encoding="utf-8"?>
<Types xmlns="http://schemas.openxmlformats.org/package/2006/content-types"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61" r:id="rId4"/>
    <p:sldMasterId id="2147483688" r:id="rId5"/>
  </p:sldMasterIdLst>
  <p:notesMasterIdLst>
    <p:notesMasterId r:id="rId41"/>
  </p:notesMasterIdLst>
  <p:handoutMasterIdLst>
    <p:handoutMasterId r:id="rId42"/>
  </p:handoutMasterIdLst>
  <p:sldIdLst>
    <p:sldId id="714" r:id="rId6"/>
    <p:sldId id="1240" r:id="rId7"/>
    <p:sldId id="1172" r:id="rId8"/>
    <p:sldId id="1217" r:id="rId9"/>
    <p:sldId id="1183" r:id="rId10"/>
    <p:sldId id="1193" r:id="rId11"/>
    <p:sldId id="1194" r:id="rId12"/>
    <p:sldId id="1195" r:id="rId13"/>
    <p:sldId id="1196" r:id="rId14"/>
    <p:sldId id="1198" r:id="rId15"/>
    <p:sldId id="1199" r:id="rId16"/>
    <p:sldId id="1203" r:id="rId17"/>
    <p:sldId id="1206" r:id="rId18"/>
    <p:sldId id="1207" r:id="rId19"/>
    <p:sldId id="1208" r:id="rId20"/>
    <p:sldId id="1211" r:id="rId21"/>
    <p:sldId id="1212" r:id="rId22"/>
    <p:sldId id="1213" r:id="rId23"/>
    <p:sldId id="1239" r:id="rId24"/>
    <p:sldId id="1218" r:id="rId25"/>
    <p:sldId id="1238" r:id="rId26"/>
    <p:sldId id="1237" r:id="rId27"/>
    <p:sldId id="1219" r:id="rId28"/>
    <p:sldId id="1221" r:id="rId29"/>
    <p:sldId id="1222" r:id="rId30"/>
    <p:sldId id="1223" r:id="rId31"/>
    <p:sldId id="1224" r:id="rId32"/>
    <p:sldId id="1225" r:id="rId33"/>
    <p:sldId id="1228" r:id="rId34"/>
    <p:sldId id="1232" r:id="rId35"/>
    <p:sldId id="1233" r:id="rId36"/>
    <p:sldId id="1234" r:id="rId37"/>
    <p:sldId id="1241" r:id="rId38"/>
    <p:sldId id="1242" r:id="rId39"/>
    <p:sldId id="1165" r:id="rId40"/>
  </p:sldIdLst>
  <p:sldSz cx="12192000" cy="6858000"/>
  <p:notesSz cx="6858000" cy="9144000"/>
  <p:defaultTextStyle>
    <a:defPPr>
      <a:defRPr lang="ru-RU"/>
    </a:defPPr>
    <a:lvl1pPr marL="0" algn="l" defTabSz="914354" rtl="0" eaLnBrk="1" latinLnBrk="0" hangingPunct="1">
      <a:defRPr sz="1867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914354" rtl="0" eaLnBrk="1" latinLnBrk="0" hangingPunct="1">
      <a:defRPr sz="1867" kern="1200">
        <a:solidFill>
          <a:schemeClr val="tx1"/>
        </a:solidFill>
        <a:latin typeface="+mn-lt"/>
        <a:ea typeface="+mn-ea"/>
        <a:cs typeface="+mn-cs"/>
      </a:defRPr>
    </a:lvl2pPr>
    <a:lvl3pPr marL="914354" algn="l" defTabSz="914354" rtl="0" eaLnBrk="1" latinLnBrk="0" hangingPunct="1">
      <a:defRPr sz="1867" kern="1200">
        <a:solidFill>
          <a:schemeClr val="tx1"/>
        </a:solidFill>
        <a:latin typeface="+mn-lt"/>
        <a:ea typeface="+mn-ea"/>
        <a:cs typeface="+mn-cs"/>
      </a:defRPr>
    </a:lvl3pPr>
    <a:lvl4pPr marL="1371532" algn="l" defTabSz="914354" rtl="0" eaLnBrk="1" latinLnBrk="0" hangingPunct="1">
      <a:defRPr sz="1867" kern="1200">
        <a:solidFill>
          <a:schemeClr val="tx1"/>
        </a:solidFill>
        <a:latin typeface="+mn-lt"/>
        <a:ea typeface="+mn-ea"/>
        <a:cs typeface="+mn-cs"/>
      </a:defRPr>
    </a:lvl4pPr>
    <a:lvl5pPr marL="1828709" algn="l" defTabSz="914354" rtl="0" eaLnBrk="1" latinLnBrk="0" hangingPunct="1">
      <a:defRPr sz="1867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4" rtl="0" eaLnBrk="1" latinLnBrk="0" hangingPunct="1">
      <a:defRPr sz="1867" kern="1200">
        <a:solidFill>
          <a:schemeClr val="tx1"/>
        </a:solidFill>
        <a:latin typeface="+mn-lt"/>
        <a:ea typeface="+mn-ea"/>
        <a:cs typeface="+mn-cs"/>
      </a:defRPr>
    </a:lvl6pPr>
    <a:lvl7pPr marL="2743062" algn="l" defTabSz="914354" rtl="0" eaLnBrk="1" latinLnBrk="0" hangingPunct="1">
      <a:defRPr sz="1867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4" rtl="0" eaLnBrk="1" latinLnBrk="0" hangingPunct="1">
      <a:defRPr sz="1867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4" rtl="0" eaLnBrk="1" latinLnBrk="0" hangingPunct="1">
      <a:defRPr sz="186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88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Борисова Ольга" initials="БО" lastIdx="1" clrIdx="0">
    <p:extLst>
      <p:ext uri="{19B8F6BF-5375-455C-9EA6-DF929625EA0E}">
        <p15:presenceInfo xmlns:p15="http://schemas.microsoft.com/office/powerpoint/2012/main" userId="S-1-5-21-1417001333-1708537768-854245398-40768" providerId="AD"/>
      </p:ext>
    </p:extLst>
  </p:cmAuthor>
  <p:cmAuthor id="2" name="Анастасия" initials="А" lastIdx="1" clrIdx="1">
    <p:extLst>
      <p:ext uri="{19B8F6BF-5375-455C-9EA6-DF929625EA0E}">
        <p15:presenceInfo xmlns:p15="http://schemas.microsoft.com/office/powerpoint/2012/main" userId="Анастасия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2D40"/>
    <a:srgbClr val="E30613"/>
    <a:srgbClr val="6CA6DE"/>
    <a:srgbClr val="9297A0"/>
    <a:srgbClr val="242E40"/>
    <a:srgbClr val="F5F6F8"/>
    <a:srgbClr val="ECEEF1"/>
    <a:srgbClr val="3B3838"/>
    <a:srgbClr val="688778"/>
    <a:srgbClr val="A5A5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1FECB4D8-DB02-4DC6-A0A2-4F2EBAE1DC90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12C8C85-51F0-491E-9774-3900AFEF0FD7}" styleName="Светлый стиль 2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62" autoAdjust="0"/>
    <p:restoredTop sz="94366" autoAdjust="0"/>
  </p:normalViewPr>
  <p:slideViewPr>
    <p:cSldViewPr snapToGrid="0">
      <p:cViewPr varScale="1">
        <p:scale>
          <a:sx n="108" d="100"/>
          <a:sy n="108" d="100"/>
        </p:scale>
        <p:origin x="624" y="96"/>
      </p:cViewPr>
      <p:guideLst>
        <p:guide orient="horz" pos="4088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3408"/>
    </p:cViewPr>
  </p:sorterViewPr>
  <p:notesViewPr>
    <p:cSldViewPr snapToGrid="0" showGuides="1">
      <p:cViewPr varScale="1">
        <p:scale>
          <a:sx n="114" d="100"/>
          <a:sy n="114" d="100"/>
        </p:scale>
        <p:origin x="3252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handoutMaster" Target="handoutMasters/handoutMaster1.xml"/><Relationship Id="rId47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B5D1DCB0-7688-6645-835E-4A4DF59058F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357913A-155F-B940-9A2C-9F028865E63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34CDE2-FC30-FC46-AFDA-32A2BD9AB134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DA570DA-AA19-5742-87AE-308FAC7DBB4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764EB77-2E54-F746-9FCD-8995E3D9D94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431DF4-7A16-8D4B-BDCD-1A5B82D9E9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28535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5CB169-13C4-4056-8077-953F164D2A19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0F03E5-CA2C-4373-B7CE-F8D8AA716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06405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54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32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09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2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F03E5-CA2C-4373-B7CE-F8D8AA716C91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44603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F03E5-CA2C-4373-B7CE-F8D8AA716C91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97041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F03E5-CA2C-4373-B7CE-F8D8AA716C91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8615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F03E5-CA2C-4373-B7CE-F8D8AA716C91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44325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F03E5-CA2C-4373-B7CE-F8D8AA716C91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37736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F03E5-CA2C-4373-B7CE-F8D8AA716C91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34975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F03E5-CA2C-4373-B7CE-F8D8AA716C91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70981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F03E5-CA2C-4373-B7CE-F8D8AA716C91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81582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Рассказать</a:t>
            </a:r>
            <a:r>
              <a:rPr lang="ru-RU" baseline="0" dirty="0" smtClean="0"/>
              <a:t> про как </a:t>
            </a:r>
            <a:r>
              <a:rPr lang="ru-RU" baseline="0" dirty="0" err="1" smtClean="0"/>
              <a:t>чтиата</a:t>
            </a:r>
            <a:r>
              <a:rPr lang="ru-RU" baseline="0" dirty="0" smtClean="0"/>
              <a:t> чертеж</a:t>
            </a:r>
            <a:r>
              <a:rPr lang="ru-RU" baseline="0" dirty="0"/>
              <a:t> </a:t>
            </a:r>
            <a:r>
              <a:rPr lang="ru-RU" baseline="0" dirty="0" smtClean="0"/>
              <a:t>на живом примере</a:t>
            </a:r>
            <a:endParaRPr lang="en-US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F03E5-CA2C-4373-B7CE-F8D8AA716C91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25733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F03E5-CA2C-4373-B7CE-F8D8AA716C91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57278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F03E5-CA2C-4373-B7CE-F8D8AA716C91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56731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F03E5-CA2C-4373-B7CE-F8D8AA716C91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59419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F03E5-CA2C-4373-B7CE-F8D8AA716C91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87378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F03E5-CA2C-4373-B7CE-F8D8AA716C91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13817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F03E5-CA2C-4373-B7CE-F8D8AA716C91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58701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F03E5-CA2C-4373-B7CE-F8D8AA716C91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32864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F03E5-CA2C-4373-B7CE-F8D8AA716C91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41187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F03E5-CA2C-4373-B7CE-F8D8AA716C91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71621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F03E5-CA2C-4373-B7CE-F8D8AA716C91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7437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F03E5-CA2C-4373-B7CE-F8D8AA716C91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2350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F03E5-CA2C-4373-B7CE-F8D8AA716C91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835183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F03E5-CA2C-4373-B7CE-F8D8AA716C91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107025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F03E5-CA2C-4373-B7CE-F8D8AA716C91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852284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F03E5-CA2C-4373-B7CE-F8D8AA716C91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677610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F03E5-CA2C-4373-B7CE-F8D8AA716C91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684098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F03E5-CA2C-4373-B7CE-F8D8AA716C91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348874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F03E5-CA2C-4373-B7CE-F8D8AA716C91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555324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F03E5-CA2C-4373-B7CE-F8D8AA716C91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095495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F03E5-CA2C-4373-B7CE-F8D8AA716C91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747937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F03E5-CA2C-4373-B7CE-F8D8AA716C91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609517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F03E5-CA2C-4373-B7CE-F8D8AA716C91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61097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1 - ТИТУЛ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4732645-D60D-F7E2-0522-BDE57F4558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813" y="595862"/>
            <a:ext cx="3577888" cy="615318"/>
          </a:xfrm>
          <a:prstGeom prst="rect">
            <a:avLst/>
          </a:prstGeom>
        </p:spPr>
      </p:pic>
      <p:sp>
        <p:nvSpPr>
          <p:cNvPr id="27" name="Рисунок 26">
            <a:extLst>
              <a:ext uri="{FF2B5EF4-FFF2-40B4-BE49-F238E27FC236}">
                <a16:creationId xmlns:a16="http://schemas.microsoft.com/office/drawing/2014/main" id="{14C3581F-194B-C345-8D5D-2D63FA9FD43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628612"/>
            <a:ext cx="12192000" cy="6255221"/>
          </a:xfrm>
          <a:custGeom>
            <a:avLst/>
            <a:gdLst>
              <a:gd name="connsiteX0" fmla="*/ 6059929 w 12192000"/>
              <a:gd name="connsiteY0" fmla="*/ 0 h 6255221"/>
              <a:gd name="connsiteX1" fmla="*/ 12192000 w 12192000"/>
              <a:gd name="connsiteY1" fmla="*/ 0 h 6255221"/>
              <a:gd name="connsiteX2" fmla="*/ 12192000 w 12192000"/>
              <a:gd name="connsiteY2" fmla="*/ 6255221 h 6255221"/>
              <a:gd name="connsiteX3" fmla="*/ 0 w 12192000"/>
              <a:gd name="connsiteY3" fmla="*/ 6255221 h 6255221"/>
              <a:gd name="connsiteX4" fmla="*/ 0 w 12192000"/>
              <a:gd name="connsiteY4" fmla="*/ 1240477 h 6255221"/>
              <a:gd name="connsiteX5" fmla="*/ 4850348 w 12192000"/>
              <a:gd name="connsiteY5" fmla="*/ 1240477 h 6255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255221">
                <a:moveTo>
                  <a:pt x="6059929" y="0"/>
                </a:moveTo>
                <a:lnTo>
                  <a:pt x="12192000" y="0"/>
                </a:lnTo>
                <a:lnTo>
                  <a:pt x="12192000" y="6255221"/>
                </a:lnTo>
                <a:lnTo>
                  <a:pt x="0" y="6255221"/>
                </a:lnTo>
                <a:lnTo>
                  <a:pt x="0" y="1240477"/>
                </a:lnTo>
                <a:lnTo>
                  <a:pt x="4850348" y="1240477"/>
                </a:lnTo>
                <a:close/>
              </a:path>
            </a:pathLst>
          </a:custGeom>
          <a:solidFill>
            <a:schemeClr val="tx2"/>
          </a:solidFill>
        </p:spPr>
        <p:txBody>
          <a:bodyPr wrap="non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66" name="Прямоугольник 65">
            <a:extLst>
              <a:ext uri="{FF2B5EF4-FFF2-40B4-BE49-F238E27FC236}">
                <a16:creationId xmlns:a16="http://schemas.microsoft.com/office/drawing/2014/main" id="{BCAE1DF3-4F83-C94C-B317-2826B572BE56}"/>
              </a:ext>
            </a:extLst>
          </p:cNvPr>
          <p:cNvSpPr/>
          <p:nvPr userDrawn="1"/>
        </p:nvSpPr>
        <p:spPr>
          <a:xfrm>
            <a:off x="690667" y="1354324"/>
            <a:ext cx="3577888" cy="2257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/>
            <a:r>
              <a:rPr lang="ru-RU" sz="1467" cap="all" spc="40" dirty="0">
                <a:solidFill>
                  <a:schemeClr val="tx2"/>
                </a:solidFill>
                <a:latin typeface="Arial" panose="02000506030000020004" pitchFamily="50" charset="0"/>
                <a:cs typeface="Arial" panose="020B0604020202020204" pitchFamily="34" charset="0"/>
              </a:rPr>
              <a:t>Знание. Опыт. Мастерство.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F7345564-7E7A-2525-8475-72F16D009AC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79361" y="4242552"/>
            <a:ext cx="3192358" cy="231294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0" indent="0">
              <a:buNone/>
              <a:defRPr sz="16700">
                <a:ln w="25400">
                  <a:solidFill>
                    <a:schemeClr val="bg2"/>
                  </a:solidFill>
                </a:ln>
                <a:noFill/>
                <a:latin typeface="Arial Black" panose="020B0A04020102020204" pitchFamily="34" charset="0"/>
              </a:defRPr>
            </a:lvl1pPr>
            <a:lvl2pPr>
              <a:defRPr>
                <a:ln w="25400">
                  <a:solidFill>
                    <a:schemeClr val="bg2"/>
                  </a:solidFill>
                </a:ln>
                <a:noFill/>
              </a:defRPr>
            </a:lvl2pPr>
            <a:lvl3pPr>
              <a:defRPr>
                <a:ln w="25400">
                  <a:solidFill>
                    <a:schemeClr val="bg2"/>
                  </a:solidFill>
                </a:ln>
                <a:noFill/>
              </a:defRPr>
            </a:lvl3pPr>
            <a:lvl4pPr>
              <a:defRPr>
                <a:ln w="25400">
                  <a:solidFill>
                    <a:schemeClr val="bg2"/>
                  </a:solidFill>
                </a:ln>
                <a:noFill/>
              </a:defRPr>
            </a:lvl4pPr>
            <a:lvl5pPr>
              <a:defRPr>
                <a:ln w="25400">
                  <a:solidFill>
                    <a:schemeClr val="bg2"/>
                  </a:solidFill>
                </a:ln>
                <a:noFill/>
              </a:defRPr>
            </a:lvl5pPr>
          </a:lstStyle>
          <a:p>
            <a:pPr lvl="0"/>
            <a:r>
              <a:rPr lang="ru-RU" dirty="0"/>
              <a:t>23</a:t>
            </a:r>
          </a:p>
        </p:txBody>
      </p:sp>
      <p:sp>
        <p:nvSpPr>
          <p:cNvPr id="33" name="Заголовок 1">
            <a:extLst>
              <a:ext uri="{FF2B5EF4-FFF2-40B4-BE49-F238E27FC236}">
                <a16:creationId xmlns:a16="http://schemas.microsoft.com/office/drawing/2014/main" id="{5136F2E3-D302-9741-8EDB-4954BDB95A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82713" y="5150717"/>
            <a:ext cx="7887575" cy="90123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r">
              <a:lnSpc>
                <a:spcPct val="75000"/>
              </a:lnSpc>
              <a:defRPr sz="507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ru-RU" dirty="0"/>
              <a:t>НАЗВАНИЕ</a:t>
            </a:r>
          </a:p>
        </p:txBody>
      </p:sp>
    </p:spTree>
    <p:extLst>
      <p:ext uri="{BB962C8B-B14F-4D97-AF65-F5344CB8AC3E}">
        <p14:creationId xmlns:p14="http://schemas.microsoft.com/office/powerpoint/2010/main" val="19459384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4" pos="7167">
          <p15:clr>
            <a:srgbClr val="FBAE40"/>
          </p15:clr>
        </p15:guide>
        <p15:guide id="5" pos="87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1 - ТИТУЛ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Рисунок 26">
            <a:extLst>
              <a:ext uri="{FF2B5EF4-FFF2-40B4-BE49-F238E27FC236}">
                <a16:creationId xmlns:a16="http://schemas.microsoft.com/office/drawing/2014/main" id="{14C3581F-194B-C345-8D5D-2D63FA9FD43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628612"/>
            <a:ext cx="12192000" cy="6255221"/>
          </a:xfrm>
          <a:custGeom>
            <a:avLst/>
            <a:gdLst>
              <a:gd name="connsiteX0" fmla="*/ 6059929 w 12192000"/>
              <a:gd name="connsiteY0" fmla="*/ 0 h 6255221"/>
              <a:gd name="connsiteX1" fmla="*/ 12192000 w 12192000"/>
              <a:gd name="connsiteY1" fmla="*/ 0 h 6255221"/>
              <a:gd name="connsiteX2" fmla="*/ 12192000 w 12192000"/>
              <a:gd name="connsiteY2" fmla="*/ 6255221 h 6255221"/>
              <a:gd name="connsiteX3" fmla="*/ 0 w 12192000"/>
              <a:gd name="connsiteY3" fmla="*/ 6255221 h 6255221"/>
              <a:gd name="connsiteX4" fmla="*/ 0 w 12192000"/>
              <a:gd name="connsiteY4" fmla="*/ 1240477 h 6255221"/>
              <a:gd name="connsiteX5" fmla="*/ 4850348 w 12192000"/>
              <a:gd name="connsiteY5" fmla="*/ 1240477 h 6255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255221">
                <a:moveTo>
                  <a:pt x="6059929" y="0"/>
                </a:moveTo>
                <a:lnTo>
                  <a:pt x="12192000" y="0"/>
                </a:lnTo>
                <a:lnTo>
                  <a:pt x="12192000" y="6255221"/>
                </a:lnTo>
                <a:lnTo>
                  <a:pt x="0" y="6255221"/>
                </a:lnTo>
                <a:lnTo>
                  <a:pt x="0" y="1240477"/>
                </a:lnTo>
                <a:lnTo>
                  <a:pt x="4850348" y="1240477"/>
                </a:lnTo>
                <a:close/>
              </a:path>
            </a:pathLst>
          </a:custGeom>
          <a:solidFill>
            <a:schemeClr val="tx2"/>
          </a:solidFill>
        </p:spPr>
        <p:txBody>
          <a:bodyPr wrap="non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66" name="Прямоугольник 65">
            <a:extLst>
              <a:ext uri="{FF2B5EF4-FFF2-40B4-BE49-F238E27FC236}">
                <a16:creationId xmlns:a16="http://schemas.microsoft.com/office/drawing/2014/main" id="{BCAE1DF3-4F83-C94C-B317-2826B572BE56}"/>
              </a:ext>
            </a:extLst>
          </p:cNvPr>
          <p:cNvSpPr/>
          <p:nvPr userDrawn="1"/>
        </p:nvSpPr>
        <p:spPr>
          <a:xfrm>
            <a:off x="690667" y="1354324"/>
            <a:ext cx="3577888" cy="2257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/>
            <a:r>
              <a:rPr lang="ru-RU" sz="1467" cap="all" spc="40" dirty="0">
                <a:solidFill>
                  <a:schemeClr val="tx2"/>
                </a:solidFill>
                <a:latin typeface="Arial" panose="02000506030000020004" pitchFamily="50" charset="0"/>
                <a:cs typeface="Arial" panose="020B0604020202020204" pitchFamily="34" charset="0"/>
              </a:rPr>
              <a:t>Знание. Опыт. Мастерство.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F7345564-7E7A-2525-8475-72F16D009AC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79361" y="3823200"/>
            <a:ext cx="3192358" cy="231294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0" indent="0">
              <a:buNone/>
              <a:defRPr sz="16700">
                <a:ln w="25400">
                  <a:solidFill>
                    <a:schemeClr val="bg2"/>
                  </a:solidFill>
                </a:ln>
                <a:noFill/>
                <a:latin typeface="Arial Black" panose="020B0A04020102020204" pitchFamily="34" charset="0"/>
              </a:defRPr>
            </a:lvl1pPr>
            <a:lvl2pPr>
              <a:defRPr>
                <a:ln w="25400">
                  <a:solidFill>
                    <a:schemeClr val="bg2"/>
                  </a:solidFill>
                </a:ln>
                <a:noFill/>
              </a:defRPr>
            </a:lvl2pPr>
            <a:lvl3pPr>
              <a:defRPr>
                <a:ln w="25400">
                  <a:solidFill>
                    <a:schemeClr val="bg2"/>
                  </a:solidFill>
                </a:ln>
                <a:noFill/>
              </a:defRPr>
            </a:lvl3pPr>
            <a:lvl4pPr>
              <a:defRPr>
                <a:ln w="25400">
                  <a:solidFill>
                    <a:schemeClr val="bg2"/>
                  </a:solidFill>
                </a:ln>
                <a:noFill/>
              </a:defRPr>
            </a:lvl4pPr>
            <a:lvl5pPr>
              <a:defRPr>
                <a:ln w="25400">
                  <a:solidFill>
                    <a:schemeClr val="bg2"/>
                  </a:solidFill>
                </a:ln>
                <a:noFill/>
              </a:defRPr>
            </a:lvl5pPr>
          </a:lstStyle>
          <a:p>
            <a:pPr lvl="0"/>
            <a:r>
              <a:rPr lang="ru-RU" dirty="0"/>
              <a:t>23</a:t>
            </a:r>
          </a:p>
        </p:txBody>
      </p:sp>
      <p:sp>
        <p:nvSpPr>
          <p:cNvPr id="33" name="Заголовок 1">
            <a:extLst>
              <a:ext uri="{FF2B5EF4-FFF2-40B4-BE49-F238E27FC236}">
                <a16:creationId xmlns:a16="http://schemas.microsoft.com/office/drawing/2014/main" id="{5136F2E3-D302-9741-8EDB-4954BDB95A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7906" y="4745171"/>
            <a:ext cx="8611474" cy="1373641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algn="r">
              <a:lnSpc>
                <a:spcPct val="75000"/>
              </a:lnSpc>
              <a:defRPr sz="46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ru-RU" dirty="0"/>
              <a:t>НАЗВАНИЕ</a:t>
            </a:r>
            <a:br>
              <a:rPr lang="ru-RU" dirty="0"/>
            </a:br>
            <a:r>
              <a:rPr lang="ru-RU" dirty="0"/>
              <a:t>в две строки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8F65A20-884B-C66C-A4C7-564A987D50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29075" y="6096000"/>
            <a:ext cx="5222875" cy="28575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Спикер </a:t>
            </a:r>
            <a:r>
              <a:rPr lang="en-US" dirty="0"/>
              <a:t>| </a:t>
            </a:r>
            <a:r>
              <a:rPr lang="ru-RU" dirty="0"/>
              <a:t>Дата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7B0D5F6-99D5-B213-C0E8-8AD75681C4B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813" y="595862"/>
            <a:ext cx="3577888" cy="615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1156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23" userDrawn="1">
          <p15:clr>
            <a:srgbClr val="FBAE40"/>
          </p15:clr>
        </p15:guide>
        <p15:guide id="4" pos="728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01 - ТИТУЛ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>
            <a:extLst>
              <a:ext uri="{FF2B5EF4-FFF2-40B4-BE49-F238E27FC236}">
                <a16:creationId xmlns:a16="http://schemas.microsoft.com/office/drawing/2014/main" id="{11E7F1FC-49D1-0DB8-982C-3989FEC59AB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866900"/>
            <a:ext cx="12192000" cy="4991100"/>
          </a:xfrm>
          <a:prstGeom prst="rect">
            <a:avLst/>
          </a:prstGeom>
          <a:solidFill>
            <a:schemeClr val="tx2"/>
          </a:solidFill>
        </p:spPr>
        <p:txBody>
          <a:bodyPr/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66" name="Прямоугольник 65">
            <a:extLst>
              <a:ext uri="{FF2B5EF4-FFF2-40B4-BE49-F238E27FC236}">
                <a16:creationId xmlns:a16="http://schemas.microsoft.com/office/drawing/2014/main" id="{BCAE1DF3-4F83-C94C-B317-2826B572BE56}"/>
              </a:ext>
            </a:extLst>
          </p:cNvPr>
          <p:cNvSpPr/>
          <p:nvPr userDrawn="1"/>
        </p:nvSpPr>
        <p:spPr>
          <a:xfrm>
            <a:off x="690667" y="1354324"/>
            <a:ext cx="3577888" cy="2257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/>
            <a:r>
              <a:rPr lang="ru-RU" sz="1467" cap="all" spc="40" dirty="0">
                <a:solidFill>
                  <a:schemeClr val="tx2"/>
                </a:solidFill>
                <a:latin typeface="Arial" panose="02000506030000020004" pitchFamily="50" charset="0"/>
                <a:cs typeface="Arial" panose="020B0604020202020204" pitchFamily="34" charset="0"/>
              </a:rPr>
              <a:t>Знание. Опыт. Мастерство.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F7345564-7E7A-2525-8475-72F16D009AC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79361" y="3823200"/>
            <a:ext cx="3192358" cy="231294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0" indent="0">
              <a:buNone/>
              <a:defRPr sz="16700">
                <a:ln w="25400">
                  <a:solidFill>
                    <a:schemeClr val="bg2"/>
                  </a:solidFill>
                </a:ln>
                <a:noFill/>
                <a:latin typeface="Arial Black" panose="020B0A04020102020204" pitchFamily="34" charset="0"/>
              </a:defRPr>
            </a:lvl1pPr>
            <a:lvl2pPr>
              <a:defRPr>
                <a:ln w="25400">
                  <a:solidFill>
                    <a:schemeClr val="bg2"/>
                  </a:solidFill>
                </a:ln>
                <a:noFill/>
              </a:defRPr>
            </a:lvl2pPr>
            <a:lvl3pPr>
              <a:defRPr>
                <a:ln w="25400">
                  <a:solidFill>
                    <a:schemeClr val="bg2"/>
                  </a:solidFill>
                </a:ln>
                <a:noFill/>
              </a:defRPr>
            </a:lvl3pPr>
            <a:lvl4pPr>
              <a:defRPr>
                <a:ln w="25400">
                  <a:solidFill>
                    <a:schemeClr val="bg2"/>
                  </a:solidFill>
                </a:ln>
                <a:noFill/>
              </a:defRPr>
            </a:lvl4pPr>
            <a:lvl5pPr>
              <a:defRPr>
                <a:ln w="25400">
                  <a:solidFill>
                    <a:schemeClr val="bg2"/>
                  </a:solidFill>
                </a:ln>
                <a:noFill/>
              </a:defRPr>
            </a:lvl5pPr>
          </a:lstStyle>
          <a:p>
            <a:pPr lvl="0"/>
            <a:r>
              <a:rPr lang="ru-RU" dirty="0"/>
              <a:t>23</a:t>
            </a:r>
          </a:p>
        </p:txBody>
      </p:sp>
      <p:sp>
        <p:nvSpPr>
          <p:cNvPr id="33" name="Заголовок 1">
            <a:extLst>
              <a:ext uri="{FF2B5EF4-FFF2-40B4-BE49-F238E27FC236}">
                <a16:creationId xmlns:a16="http://schemas.microsoft.com/office/drawing/2014/main" id="{5136F2E3-D302-9741-8EDB-4954BDB95A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7906" y="4745171"/>
            <a:ext cx="8611474" cy="1373641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algn="r">
              <a:lnSpc>
                <a:spcPct val="75000"/>
              </a:lnSpc>
              <a:defRPr sz="46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ru-RU" dirty="0"/>
              <a:t>НАЗВАНИЕ</a:t>
            </a:r>
            <a:br>
              <a:rPr lang="ru-RU" dirty="0"/>
            </a:br>
            <a:r>
              <a:rPr lang="ru-RU" dirty="0"/>
              <a:t>в две строки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8F65A20-884B-C66C-A4C7-564A987D50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29075" y="6096000"/>
            <a:ext cx="5222875" cy="28575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Спикер </a:t>
            </a:r>
            <a:r>
              <a:rPr lang="en-US" dirty="0"/>
              <a:t>| </a:t>
            </a:r>
            <a:r>
              <a:rPr lang="ru-RU" dirty="0"/>
              <a:t>Дата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45F0E7B-A10A-75F4-514A-2B27C05644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813" y="595862"/>
            <a:ext cx="3577888" cy="615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6278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23">
          <p15:clr>
            <a:srgbClr val="FBAE40"/>
          </p15:clr>
        </p15:guide>
        <p15:guide id="4" pos="7287">
          <p15:clr>
            <a:srgbClr val="FBAE40"/>
          </p15:clr>
        </p15:guide>
        <p15:guide id="5" orient="horz" pos="1176" userDrawn="1">
          <p15:clr>
            <a:srgbClr val="FBAE40"/>
          </p15:clr>
        </p15:guide>
        <p15:guide id="6" orient="horz" pos="754" userDrawn="1">
          <p15:clr>
            <a:srgbClr val="FBAE40"/>
          </p15:clr>
        </p15:guide>
        <p15:guide id="7" orient="horz" pos="378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02- ШМУЦТИТУЛ">
    <p:bg>
      <p:bgPr>
        <a:pattFill prst="lgCheck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 15">
            <a:extLst>
              <a:ext uri="{FF2B5EF4-FFF2-40B4-BE49-F238E27FC236}">
                <a16:creationId xmlns:a16="http://schemas.microsoft.com/office/drawing/2014/main" id="{D9281E3F-ED7D-A1CD-1EB0-5CF6784BE2DA}"/>
              </a:ext>
            </a:extLst>
          </p:cNvPr>
          <p:cNvSpPr/>
          <p:nvPr userDrawn="1"/>
        </p:nvSpPr>
        <p:spPr>
          <a:xfrm>
            <a:off x="0" y="6196368"/>
            <a:ext cx="2609850" cy="661632"/>
          </a:xfrm>
          <a:custGeom>
            <a:avLst/>
            <a:gdLst>
              <a:gd name="connsiteX0" fmla="*/ 0 w 2599831"/>
              <a:gd name="connsiteY0" fmla="*/ 0 h 661632"/>
              <a:gd name="connsiteX1" fmla="*/ 1968970 w 2599831"/>
              <a:gd name="connsiteY1" fmla="*/ 0 h 661632"/>
              <a:gd name="connsiteX2" fmla="*/ 2599831 w 2599831"/>
              <a:gd name="connsiteY2" fmla="*/ 661633 h 661632"/>
              <a:gd name="connsiteX3" fmla="*/ 0 w 2599831"/>
              <a:gd name="connsiteY3" fmla="*/ 660318 h 661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99831" h="661632">
                <a:moveTo>
                  <a:pt x="0" y="0"/>
                </a:moveTo>
                <a:lnTo>
                  <a:pt x="1968970" y="0"/>
                </a:lnTo>
                <a:lnTo>
                  <a:pt x="2599831" y="661633"/>
                </a:lnTo>
                <a:lnTo>
                  <a:pt x="0" y="660318"/>
                </a:lnTo>
                <a:close/>
              </a:path>
            </a:pathLst>
          </a:custGeom>
          <a:solidFill>
            <a:schemeClr val="bg1"/>
          </a:solidFill>
          <a:ln w="1317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4242CAA-85FE-9F70-D73A-0B0496F17E9C}"/>
              </a:ext>
            </a:extLst>
          </p:cNvPr>
          <p:cNvSpPr/>
          <p:nvPr userDrawn="1"/>
        </p:nvSpPr>
        <p:spPr>
          <a:xfrm>
            <a:off x="6990346" y="0"/>
            <a:ext cx="5201651" cy="6858000"/>
          </a:xfrm>
          <a:prstGeom prst="rect">
            <a:avLst/>
          </a:prstGeom>
          <a:solidFill>
            <a:srgbClr val="F5F6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30B2555-428D-1DD7-DE85-7F73C60C882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0600134" y="561594"/>
            <a:ext cx="266400" cy="532800"/>
          </a:xfrm>
          <a:prstGeom prst="rect">
            <a:avLst/>
          </a:prstGeom>
        </p:spPr>
      </p:pic>
      <p:sp>
        <p:nvSpPr>
          <p:cNvPr id="18" name="Текст 17">
            <a:extLst>
              <a:ext uri="{FF2B5EF4-FFF2-40B4-BE49-F238E27FC236}">
                <a16:creationId xmlns:a16="http://schemas.microsoft.com/office/drawing/2014/main" id="{F06B9286-B95D-5D4A-A143-15503E3873D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13401" y="2366484"/>
            <a:ext cx="3868402" cy="82188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sz="2800" b="1" i="0" cap="all" baseline="0">
                <a:solidFill>
                  <a:schemeClr val="accent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НАЗВАНИЕ НОВОГО РАЗДЕЛА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72F085D-D253-AC81-3B80-42F808397A2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984" y="6412369"/>
            <a:ext cx="1299777" cy="21974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43CF4B4-5553-94D2-83DB-65D7C868122F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15403" y="561594"/>
            <a:ext cx="266400" cy="532800"/>
          </a:xfrm>
          <a:prstGeom prst="rect">
            <a:avLst/>
          </a:prstGeom>
        </p:spPr>
      </p:pic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DD5C1C08-7C30-5EDC-EC19-E3810CF78737}"/>
              </a:ext>
            </a:extLst>
          </p:cNvPr>
          <p:cNvCxnSpPr>
            <a:cxnSpLocks/>
          </p:cNvCxnSpPr>
          <p:nvPr userDrawn="1"/>
        </p:nvCxnSpPr>
        <p:spPr>
          <a:xfrm>
            <a:off x="6966284" y="0"/>
            <a:ext cx="24062" cy="685800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Текст 8">
            <a:extLst>
              <a:ext uri="{FF2B5EF4-FFF2-40B4-BE49-F238E27FC236}">
                <a16:creationId xmlns:a16="http://schemas.microsoft.com/office/drawing/2014/main" id="{CA723675-32E9-E656-C584-3B6FCE953BD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13638" y="3505200"/>
            <a:ext cx="3868737" cy="19177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Пояснительный текст</a:t>
            </a:r>
          </a:p>
        </p:txBody>
      </p:sp>
    </p:spTree>
    <p:extLst>
      <p:ext uri="{BB962C8B-B14F-4D97-AF65-F5344CB8AC3E}">
        <p14:creationId xmlns:p14="http://schemas.microsoft.com/office/powerpoint/2010/main" val="21893078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>
          <p15:clr>
            <a:srgbClr val="FBAE40"/>
          </p15:clr>
        </p15:guide>
        <p15:guide id="2" orient="horz" pos="958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6">
            <a:extLst>
              <a:ext uri="{FF2B5EF4-FFF2-40B4-BE49-F238E27FC236}">
                <a16:creationId xmlns:a16="http://schemas.microsoft.com/office/drawing/2014/main" id="{D2E5DD60-EEE0-CD50-0CC2-591AEFDF4AF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628612"/>
            <a:ext cx="12192000" cy="6255221"/>
          </a:xfrm>
          <a:custGeom>
            <a:avLst/>
            <a:gdLst>
              <a:gd name="connsiteX0" fmla="*/ 6059929 w 12192000"/>
              <a:gd name="connsiteY0" fmla="*/ 0 h 6255221"/>
              <a:gd name="connsiteX1" fmla="*/ 12192000 w 12192000"/>
              <a:gd name="connsiteY1" fmla="*/ 0 h 6255221"/>
              <a:gd name="connsiteX2" fmla="*/ 12192000 w 12192000"/>
              <a:gd name="connsiteY2" fmla="*/ 6255221 h 6255221"/>
              <a:gd name="connsiteX3" fmla="*/ 0 w 12192000"/>
              <a:gd name="connsiteY3" fmla="*/ 6255221 h 6255221"/>
              <a:gd name="connsiteX4" fmla="*/ 0 w 12192000"/>
              <a:gd name="connsiteY4" fmla="*/ 1240477 h 6255221"/>
              <a:gd name="connsiteX5" fmla="*/ 4850348 w 12192000"/>
              <a:gd name="connsiteY5" fmla="*/ 1240477 h 6255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255221">
                <a:moveTo>
                  <a:pt x="6059929" y="0"/>
                </a:moveTo>
                <a:lnTo>
                  <a:pt x="12192000" y="0"/>
                </a:lnTo>
                <a:lnTo>
                  <a:pt x="12192000" y="6255221"/>
                </a:lnTo>
                <a:lnTo>
                  <a:pt x="0" y="6255221"/>
                </a:lnTo>
                <a:lnTo>
                  <a:pt x="0" y="1240477"/>
                </a:lnTo>
                <a:lnTo>
                  <a:pt x="4850348" y="1240477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186D83D8-1B91-70FD-25A1-AF7C010DF20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71029" y="5327606"/>
            <a:ext cx="8674735" cy="901234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32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ru-RU" dirty="0"/>
              <a:t>Образец </a:t>
            </a:r>
            <a:br>
              <a:rPr lang="ru-RU" dirty="0"/>
            </a:br>
            <a:r>
              <a:rPr lang="ru-RU" dirty="0"/>
              <a:t>заголовка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CB18978-C667-C017-547C-702E9F0E25A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813" y="595862"/>
            <a:ext cx="3577888" cy="615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336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857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ительный слайд с визитк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6">
            <a:extLst>
              <a:ext uri="{FF2B5EF4-FFF2-40B4-BE49-F238E27FC236}">
                <a16:creationId xmlns:a16="http://schemas.microsoft.com/office/drawing/2014/main" id="{D2E5DD60-EEE0-CD50-0CC2-591AEFDF4AF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628612"/>
            <a:ext cx="12192000" cy="6255221"/>
          </a:xfrm>
          <a:custGeom>
            <a:avLst/>
            <a:gdLst>
              <a:gd name="connsiteX0" fmla="*/ 6059929 w 12192000"/>
              <a:gd name="connsiteY0" fmla="*/ 0 h 6255221"/>
              <a:gd name="connsiteX1" fmla="*/ 12192000 w 12192000"/>
              <a:gd name="connsiteY1" fmla="*/ 0 h 6255221"/>
              <a:gd name="connsiteX2" fmla="*/ 12192000 w 12192000"/>
              <a:gd name="connsiteY2" fmla="*/ 6255221 h 6255221"/>
              <a:gd name="connsiteX3" fmla="*/ 0 w 12192000"/>
              <a:gd name="connsiteY3" fmla="*/ 6255221 h 6255221"/>
              <a:gd name="connsiteX4" fmla="*/ 0 w 12192000"/>
              <a:gd name="connsiteY4" fmla="*/ 1240477 h 6255221"/>
              <a:gd name="connsiteX5" fmla="*/ 4850348 w 12192000"/>
              <a:gd name="connsiteY5" fmla="*/ 1240477 h 6255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255221">
                <a:moveTo>
                  <a:pt x="6059929" y="0"/>
                </a:moveTo>
                <a:lnTo>
                  <a:pt x="12192000" y="0"/>
                </a:lnTo>
                <a:lnTo>
                  <a:pt x="12192000" y="6255221"/>
                </a:lnTo>
                <a:lnTo>
                  <a:pt x="0" y="6255221"/>
                </a:lnTo>
                <a:lnTo>
                  <a:pt x="0" y="1240477"/>
                </a:lnTo>
                <a:lnTo>
                  <a:pt x="4850348" y="1240477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186D83D8-1B91-70FD-25A1-AF7C010DF20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71029" y="5327606"/>
            <a:ext cx="6681749" cy="901234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32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ru-RU" dirty="0"/>
              <a:t>Образец </a:t>
            </a:r>
            <a:br>
              <a:rPr lang="ru-RU" dirty="0"/>
            </a:br>
            <a:r>
              <a:rPr lang="ru-RU" dirty="0"/>
              <a:t>заголовка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7677971F-3777-C07A-DCAC-59DF2E60AB5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88100" y="3857625"/>
            <a:ext cx="5160963" cy="1131888"/>
          </a:xfrm>
          <a:prstGeom prst="rect">
            <a:avLst/>
          </a:prstGeom>
        </p:spPr>
        <p:txBody>
          <a:bodyPr anchor="b"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Адресный блок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3DBD904-CB11-6245-EE1D-89EEBA45805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813" y="595862"/>
            <a:ext cx="3577888" cy="615318"/>
          </a:xfrm>
          <a:prstGeom prst="rect">
            <a:avLst/>
          </a:prstGeom>
        </p:spPr>
      </p:pic>
      <p:pic>
        <p:nvPicPr>
          <p:cNvPr id="12" name="Рисунок 11" descr="Изображение выглядит как шаблон, красный, прямоугольный, Прямоугольник&#10;&#10;Автоматически созданное описание">
            <a:extLst>
              <a:ext uri="{FF2B5EF4-FFF2-40B4-BE49-F238E27FC236}">
                <a16:creationId xmlns:a16="http://schemas.microsoft.com/office/drawing/2014/main" id="{E4AE4237-7DB8-F687-E10C-27FCFBC86B4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26559" y="5338352"/>
            <a:ext cx="781200" cy="781200"/>
          </a:xfrm>
          <a:prstGeom prst="rect">
            <a:avLst/>
          </a:prstGeom>
        </p:spPr>
      </p:pic>
      <p:sp>
        <p:nvSpPr>
          <p:cNvPr id="14" name="Рисунок 13">
            <a:extLst>
              <a:ext uri="{FF2B5EF4-FFF2-40B4-BE49-F238E27FC236}">
                <a16:creationId xmlns:a16="http://schemas.microsoft.com/office/drawing/2014/main" id="{4C9C9C25-2C6D-1F04-11FE-190DE2ABE4E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631488" y="5327650"/>
            <a:ext cx="793750" cy="795338"/>
          </a:xfrm>
          <a:prstGeom prst="rect">
            <a:avLst/>
          </a:prstGeom>
          <a:solidFill>
            <a:schemeClr val="accent3"/>
          </a:solidFill>
        </p:spPr>
        <p:txBody>
          <a:bodyPr lIns="36000" rIns="36000"/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1200"/>
            </a:lvl1pPr>
          </a:lstStyle>
          <a:p>
            <a:r>
              <a:rPr lang="ru-RU" dirty="0"/>
              <a:t>Вставьте</a:t>
            </a:r>
            <a:br>
              <a:rPr lang="ru-RU" dirty="0"/>
            </a:br>
            <a:r>
              <a:rPr lang="en-US" dirty="0" err="1"/>
              <a:t>qr</a:t>
            </a:r>
            <a:r>
              <a:rPr lang="en-US" dirty="0"/>
              <a:t>-</a:t>
            </a:r>
            <a:r>
              <a:rPr lang="ru-RU" dirty="0"/>
              <a:t>код</a:t>
            </a:r>
            <a:br>
              <a:rPr lang="ru-RU" dirty="0"/>
            </a:br>
            <a:r>
              <a:rPr lang="ru-RU" dirty="0"/>
              <a:t>своей визитки</a:t>
            </a:r>
          </a:p>
        </p:txBody>
      </p:sp>
    </p:spTree>
    <p:extLst>
      <p:ext uri="{BB962C8B-B14F-4D97-AF65-F5344CB8AC3E}">
        <p14:creationId xmlns:p14="http://schemas.microsoft.com/office/powerpoint/2010/main" val="32353942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857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/>
            </a:lvl1pPr>
          </a:lstStyle>
          <a:p>
            <a:r>
              <a:rPr lang="ru-RU" dirty="0"/>
              <a:t>КОРОТКИЙ ЗАГОЛОВОК</a:t>
            </a:r>
            <a:endParaRPr lang="en-US" dirty="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048ED068-FAB1-8B6F-DDA3-1A985DACF8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37300"/>
            <a:ext cx="888427" cy="365125"/>
          </a:xfrm>
          <a:prstGeom prst="rect">
            <a:avLst/>
          </a:prstGeom>
        </p:spPr>
        <p:txBody>
          <a:bodyPr/>
          <a:lstStyle/>
          <a:p>
            <a:fld id="{A8170027-7AAD-489F-902B-26FBE4EDE7BE}" type="datetime1">
              <a:rPr lang="ru-RU" smtClean="0"/>
              <a:t>12.02.2026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28E9DA37-B75E-DC94-D74E-1FB9A69A7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3730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29D9EF1-C70B-A337-0564-CC7890DC8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3730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7398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048ED068-FAB1-8B6F-DDA3-1A985DACF8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37300"/>
            <a:ext cx="888427" cy="365125"/>
          </a:xfrm>
          <a:prstGeom prst="rect">
            <a:avLst/>
          </a:prstGeom>
        </p:spPr>
        <p:txBody>
          <a:bodyPr/>
          <a:lstStyle/>
          <a:p>
            <a:fld id="{7241B2B0-9AF2-453A-B9A7-D1B62C777A21}" type="datetime1">
              <a:rPr lang="ru-RU" smtClean="0"/>
              <a:t>12.02.2026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28E9DA37-B75E-DC94-D74E-1FB9A69A7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3730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29D9EF1-C70B-A337-0564-CC7890DC8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3730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C34D66D-6404-0CCD-07B2-1FFE9B580B0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42320" y="809220"/>
            <a:ext cx="7308299" cy="1080296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r>
              <a:rPr lang="en-US" dirty="0"/>
              <a:t>. 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Когда используется большой объем текста в несколько строк</a:t>
            </a:r>
          </a:p>
        </p:txBody>
      </p:sp>
    </p:spTree>
    <p:extLst>
      <p:ext uri="{BB962C8B-B14F-4D97-AF65-F5344CB8AC3E}">
        <p14:creationId xmlns:p14="http://schemas.microsoft.com/office/powerpoint/2010/main" val="8153366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E3073A-05AA-46A6-70FE-D01C9427EB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4BDF84A8-141E-4BA7-902E-57F4E56B24CA}" type="datetime1">
              <a:rPr lang="ru-RU" smtClean="0"/>
              <a:t>12.02.2026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375FE1-77DD-1303-F5D7-20515DEA6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83923D-A271-1542-9D39-6A6A53FCB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84715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E3073A-05AA-46A6-70FE-D01C9427EB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42E07725-5BD2-429B-8B83-DC1F6B204EA8}" type="datetime1">
              <a:rPr lang="ru-RU" smtClean="0"/>
              <a:t>12.02.2026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375FE1-77DD-1303-F5D7-20515DEA6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83923D-A271-1542-9D39-6A6A53FCB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6" name="Текст 7">
            <a:extLst>
              <a:ext uri="{FF2B5EF4-FFF2-40B4-BE49-F238E27FC236}">
                <a16:creationId xmlns:a16="http://schemas.microsoft.com/office/drawing/2014/main" id="{6C958351-F2A7-B54F-52D8-254E1F66F68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6496" y="873776"/>
            <a:ext cx="3928972" cy="2769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8666002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82" userDrawn="1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  <p15:guide id="5" orient="horz" pos="1071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 - Плашка + фото">
    <p:bg>
      <p:bgPr>
        <a:pattFill prst="lgCheck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C998B59D-8332-899B-2BA2-0653ABE4FA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79AFB9C6-7751-472B-BA5F-CD64D00474FA}" type="datetime1">
              <a:rPr lang="ru-RU" smtClean="0"/>
              <a:t>12.02.2026</a:t>
            </a:fld>
            <a:endParaRPr lang="ru-RU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81CDADBB-447F-DFBB-3F79-5F6CA6EC9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497FFC58-8FF1-A361-D720-C90E83E04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01249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415" userDrawn="1">
          <p15:clr>
            <a:srgbClr val="FBAE40"/>
          </p15:clr>
        </p15:guide>
        <p15:guide id="3" pos="699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01 - Плашка +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>
            <a:extLst>
              <a:ext uri="{FF2B5EF4-FFF2-40B4-BE49-F238E27FC236}">
                <a16:creationId xmlns:a16="http://schemas.microsoft.com/office/drawing/2014/main" id="{B6332FB6-196D-A441-8534-81CCCE90510C}"/>
              </a:ext>
            </a:extLst>
          </p:cNvPr>
          <p:cNvSpPr/>
          <p:nvPr userDrawn="1"/>
        </p:nvSpPr>
        <p:spPr>
          <a:xfrm>
            <a:off x="288334" y="309782"/>
            <a:ext cx="11568704" cy="5890993"/>
          </a:xfrm>
          <a:custGeom>
            <a:avLst/>
            <a:gdLst>
              <a:gd name="connsiteX0" fmla="*/ 0 w 11568704"/>
              <a:gd name="connsiteY0" fmla="*/ 0 h 5890993"/>
              <a:gd name="connsiteX1" fmla="*/ 0 w 11568704"/>
              <a:gd name="connsiteY1" fmla="*/ 5890994 h 5890993"/>
              <a:gd name="connsiteX2" fmla="*/ 10827120 w 11568704"/>
              <a:gd name="connsiteY2" fmla="*/ 5890994 h 5890993"/>
              <a:gd name="connsiteX3" fmla="*/ 11568704 w 11568704"/>
              <a:gd name="connsiteY3" fmla="*/ 5150347 h 5890993"/>
              <a:gd name="connsiteX4" fmla="*/ 11568704 w 11568704"/>
              <a:gd name="connsiteY4" fmla="*/ 0 h 5890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68704" h="5890993">
                <a:moveTo>
                  <a:pt x="0" y="0"/>
                </a:moveTo>
                <a:lnTo>
                  <a:pt x="0" y="5890994"/>
                </a:lnTo>
                <a:lnTo>
                  <a:pt x="10827120" y="5890994"/>
                </a:lnTo>
                <a:lnTo>
                  <a:pt x="11568704" y="5150347"/>
                </a:lnTo>
                <a:lnTo>
                  <a:pt x="11568704" y="0"/>
                </a:lnTo>
                <a:close/>
              </a:path>
            </a:pathLst>
          </a:custGeom>
          <a:solidFill>
            <a:srgbClr val="252E40"/>
          </a:solidFill>
          <a:ln w="1140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6613CD07-C3DB-42B5-AEB5-31E0473E9823}" type="datetime1">
              <a:rPr lang="ru-RU" smtClean="0"/>
              <a:t>12.02.2026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DBF7216B-0CDE-F583-F414-D1EE2DFCD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96" y="814207"/>
            <a:ext cx="5437200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5004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 - Плашка +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>
            <a:extLst>
              <a:ext uri="{FF2B5EF4-FFF2-40B4-BE49-F238E27FC236}">
                <a16:creationId xmlns:a16="http://schemas.microsoft.com/office/drawing/2014/main" id="{B6332FB6-196D-A441-8534-81CCCE90510C}"/>
              </a:ext>
            </a:extLst>
          </p:cNvPr>
          <p:cNvSpPr/>
          <p:nvPr userDrawn="1"/>
        </p:nvSpPr>
        <p:spPr>
          <a:xfrm>
            <a:off x="288334" y="309782"/>
            <a:ext cx="11568704" cy="5890993"/>
          </a:xfrm>
          <a:custGeom>
            <a:avLst/>
            <a:gdLst>
              <a:gd name="connsiteX0" fmla="*/ 0 w 11568704"/>
              <a:gd name="connsiteY0" fmla="*/ 0 h 5890993"/>
              <a:gd name="connsiteX1" fmla="*/ 0 w 11568704"/>
              <a:gd name="connsiteY1" fmla="*/ 5890994 h 5890993"/>
              <a:gd name="connsiteX2" fmla="*/ 10827120 w 11568704"/>
              <a:gd name="connsiteY2" fmla="*/ 5890994 h 5890993"/>
              <a:gd name="connsiteX3" fmla="*/ 11568704 w 11568704"/>
              <a:gd name="connsiteY3" fmla="*/ 5150347 h 5890993"/>
              <a:gd name="connsiteX4" fmla="*/ 11568704 w 11568704"/>
              <a:gd name="connsiteY4" fmla="*/ 0 h 5890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68704" h="5890993">
                <a:moveTo>
                  <a:pt x="0" y="0"/>
                </a:moveTo>
                <a:lnTo>
                  <a:pt x="0" y="5890994"/>
                </a:lnTo>
                <a:lnTo>
                  <a:pt x="10827120" y="5890994"/>
                </a:lnTo>
                <a:lnTo>
                  <a:pt x="11568704" y="5150347"/>
                </a:lnTo>
                <a:lnTo>
                  <a:pt x="11568704" y="0"/>
                </a:lnTo>
                <a:close/>
              </a:path>
            </a:pathLst>
          </a:custGeom>
          <a:solidFill>
            <a:srgbClr val="252E40"/>
          </a:solidFill>
          <a:ln w="1140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7DB4123A-CEBC-4B95-926D-2CC252BBAB83}" type="datetime1">
              <a:rPr lang="ru-RU" smtClean="0"/>
              <a:t>12.02.2026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DBF7216B-0CDE-F583-F414-D1EE2DFCD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96" y="814207"/>
            <a:ext cx="5437200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" name="Текст 11">
            <a:extLst>
              <a:ext uri="{FF2B5EF4-FFF2-40B4-BE49-F238E27FC236}">
                <a16:creationId xmlns:a16="http://schemas.microsoft.com/office/drawing/2014/main" id="{048B3676-5FB1-6924-DFF5-3F938AEAD658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21600" y="1568730"/>
            <a:ext cx="1998011" cy="530128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1" name="Текст 11">
            <a:extLst>
              <a:ext uri="{FF2B5EF4-FFF2-40B4-BE49-F238E27FC236}">
                <a16:creationId xmlns:a16="http://schemas.microsoft.com/office/drawing/2014/main" id="{715F55B9-023C-DB1A-0609-5C366218B094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713389" y="1562546"/>
            <a:ext cx="1998011" cy="515606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C69EC38F-1F87-DC9A-D73E-4DA7CE5B9935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506717" y="1569562"/>
            <a:ext cx="1998011" cy="508590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31" name="Текст 21">
            <a:extLst>
              <a:ext uri="{FF2B5EF4-FFF2-40B4-BE49-F238E27FC236}">
                <a16:creationId xmlns:a16="http://schemas.microsoft.com/office/drawing/2014/main" id="{45489FDC-6390-45BA-F4B9-4B8F60F85EF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16200000">
            <a:off x="10145385" y="1624781"/>
            <a:ext cx="1985086" cy="413590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11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Вертикальный текст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F8E0632-12D5-3254-99E8-B9EC380B6C6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4930" y="333005"/>
            <a:ext cx="9872845" cy="5685961"/>
          </a:xfrm>
          <a:prstGeom prst="rect">
            <a:avLst/>
          </a:prstGeom>
        </p:spPr>
      </p:pic>
      <p:sp>
        <p:nvSpPr>
          <p:cNvPr id="6" name="Рисунок 18">
            <a:extLst>
              <a:ext uri="{FF2B5EF4-FFF2-40B4-BE49-F238E27FC236}">
                <a16:creationId xmlns:a16="http://schemas.microsoft.com/office/drawing/2014/main" id="{25F28328-04EA-9839-EA4F-6E75D8A9F2C1}"/>
              </a:ext>
            </a:extLst>
          </p:cNvPr>
          <p:cNvSpPr/>
          <p:nvPr userDrawn="1"/>
        </p:nvSpPr>
        <p:spPr>
          <a:xfrm>
            <a:off x="8693147" y="839034"/>
            <a:ext cx="2627300" cy="3212177"/>
          </a:xfrm>
          <a:custGeom>
            <a:avLst/>
            <a:gdLst>
              <a:gd name="connsiteX0" fmla="*/ 2469161 w 2898455"/>
              <a:gd name="connsiteY0" fmla="*/ 2553505 h 4106902"/>
              <a:gd name="connsiteX1" fmla="*/ 2469161 w 2898455"/>
              <a:gd name="connsiteY1" fmla="*/ 0 h 4106902"/>
              <a:gd name="connsiteX2" fmla="*/ 0 w 2898455"/>
              <a:gd name="connsiteY2" fmla="*/ 0 h 4106902"/>
              <a:gd name="connsiteX3" fmla="*/ 0 w 2898455"/>
              <a:gd name="connsiteY3" fmla="*/ 2706563 h 4106902"/>
              <a:gd name="connsiteX4" fmla="*/ 0 w 2898455"/>
              <a:gd name="connsiteY4" fmla="*/ 2851065 h 4106902"/>
              <a:gd name="connsiteX5" fmla="*/ 0 w 2898455"/>
              <a:gd name="connsiteY5" fmla="*/ 4106902 h 4106902"/>
              <a:gd name="connsiteX6" fmla="*/ 2898456 w 2898455"/>
              <a:gd name="connsiteY6" fmla="*/ 4106902 h 4106902"/>
              <a:gd name="connsiteX7" fmla="*/ 2898456 w 2898455"/>
              <a:gd name="connsiteY7" fmla="*/ 2984159 h 4106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98455" h="4106902">
                <a:moveTo>
                  <a:pt x="2469161" y="2553505"/>
                </a:moveTo>
                <a:lnTo>
                  <a:pt x="2469161" y="0"/>
                </a:lnTo>
                <a:lnTo>
                  <a:pt x="0" y="0"/>
                </a:lnTo>
                <a:lnTo>
                  <a:pt x="0" y="2706563"/>
                </a:lnTo>
                <a:lnTo>
                  <a:pt x="0" y="2851065"/>
                </a:lnTo>
                <a:lnTo>
                  <a:pt x="0" y="4106902"/>
                </a:lnTo>
                <a:lnTo>
                  <a:pt x="2898456" y="4106902"/>
                </a:lnTo>
                <a:lnTo>
                  <a:pt x="2898456" y="2984159"/>
                </a:lnTo>
                <a:close/>
              </a:path>
            </a:pathLst>
          </a:custGeom>
          <a:solidFill>
            <a:schemeClr val="accent3">
              <a:alpha val="60000"/>
            </a:schemeClr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71747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3" pos="6992" userDrawn="1">
          <p15:clr>
            <a:srgbClr val="FBAE40"/>
          </p15:clr>
        </p15:guide>
        <p15:guide id="4" orient="horz" pos="2160" userDrawn="1">
          <p15:clr>
            <a:srgbClr val="FBAE40"/>
          </p15:clr>
        </p15:guide>
        <p15:guide id="5" orient="horz" pos="981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01 - Плашка +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>
            <a:extLst>
              <a:ext uri="{FF2B5EF4-FFF2-40B4-BE49-F238E27FC236}">
                <a16:creationId xmlns:a16="http://schemas.microsoft.com/office/drawing/2014/main" id="{B6332FB6-196D-A441-8534-81CCCE90510C}"/>
              </a:ext>
            </a:extLst>
          </p:cNvPr>
          <p:cNvSpPr/>
          <p:nvPr userDrawn="1"/>
        </p:nvSpPr>
        <p:spPr>
          <a:xfrm>
            <a:off x="288334" y="309782"/>
            <a:ext cx="11568704" cy="5890993"/>
          </a:xfrm>
          <a:custGeom>
            <a:avLst/>
            <a:gdLst>
              <a:gd name="connsiteX0" fmla="*/ 0 w 11568704"/>
              <a:gd name="connsiteY0" fmla="*/ 0 h 5890993"/>
              <a:gd name="connsiteX1" fmla="*/ 0 w 11568704"/>
              <a:gd name="connsiteY1" fmla="*/ 5890994 h 5890993"/>
              <a:gd name="connsiteX2" fmla="*/ 10827120 w 11568704"/>
              <a:gd name="connsiteY2" fmla="*/ 5890994 h 5890993"/>
              <a:gd name="connsiteX3" fmla="*/ 11568704 w 11568704"/>
              <a:gd name="connsiteY3" fmla="*/ 5150347 h 5890993"/>
              <a:gd name="connsiteX4" fmla="*/ 11568704 w 11568704"/>
              <a:gd name="connsiteY4" fmla="*/ 0 h 5890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68704" h="5890993">
                <a:moveTo>
                  <a:pt x="0" y="0"/>
                </a:moveTo>
                <a:lnTo>
                  <a:pt x="0" y="5890994"/>
                </a:lnTo>
                <a:lnTo>
                  <a:pt x="10827120" y="5890994"/>
                </a:lnTo>
                <a:lnTo>
                  <a:pt x="11568704" y="5150347"/>
                </a:lnTo>
                <a:lnTo>
                  <a:pt x="11568704" y="0"/>
                </a:lnTo>
                <a:close/>
              </a:path>
            </a:pathLst>
          </a:custGeom>
          <a:solidFill>
            <a:srgbClr val="252E40"/>
          </a:solidFill>
          <a:ln w="1140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B489724-3EB4-936F-2262-1CC941D648E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1815"/>
          <a:stretch/>
        </p:blipFill>
        <p:spPr>
          <a:xfrm>
            <a:off x="768095" y="326002"/>
            <a:ext cx="9308593" cy="5962343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6613CD07-C3DB-42B5-AEB5-31E0473E9823}" type="datetime1">
              <a:rPr lang="ru-RU" smtClean="0"/>
              <a:t>12.02.2026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DBF7216B-0CDE-F583-F414-D1EE2DFCD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96" y="814207"/>
            <a:ext cx="5437200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71044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 - Плашка + подзаголовок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FB613FFE-D37A-AD48-8075-BB8A9EF183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21" y="809914"/>
            <a:ext cx="7308298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8" name="Прямоугольник с одним усеченным углом 17">
            <a:extLst>
              <a:ext uri="{FF2B5EF4-FFF2-40B4-BE49-F238E27FC236}">
                <a16:creationId xmlns:a16="http://schemas.microsoft.com/office/drawing/2014/main" id="{8E6FF886-34D1-E44A-B011-5774D2F0363F}"/>
              </a:ext>
            </a:extLst>
          </p:cNvPr>
          <p:cNvSpPr/>
          <p:nvPr userDrawn="1"/>
        </p:nvSpPr>
        <p:spPr>
          <a:xfrm rot="10800000" flipH="1">
            <a:off x="296084" y="3291472"/>
            <a:ext cx="3791784" cy="2604916"/>
          </a:xfrm>
          <a:prstGeom prst="snip1Rect">
            <a:avLst>
              <a:gd name="adj" fmla="val 14223"/>
            </a:avLst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89" dirty="0"/>
          </a:p>
        </p:txBody>
      </p:sp>
      <p:sp>
        <p:nvSpPr>
          <p:cNvPr id="19" name="Rectangle 6">
            <a:extLst>
              <a:ext uri="{FF2B5EF4-FFF2-40B4-BE49-F238E27FC236}">
                <a16:creationId xmlns:a16="http://schemas.microsoft.com/office/drawing/2014/main" id="{F7DC1426-9D2C-684D-A2DF-2650334FBAA8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296635" y="2299366"/>
            <a:ext cx="3791784" cy="9723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0" name="Rectangle 7">
            <a:extLst>
              <a:ext uri="{FF2B5EF4-FFF2-40B4-BE49-F238E27FC236}">
                <a16:creationId xmlns:a16="http://schemas.microsoft.com/office/drawing/2014/main" id="{63B7080D-8D6C-B84A-B78B-B1564EB74339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296636" y="3218617"/>
            <a:ext cx="3791784" cy="8256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1" name="Прямоугольник с одним усеченным углом 20">
            <a:extLst>
              <a:ext uri="{FF2B5EF4-FFF2-40B4-BE49-F238E27FC236}">
                <a16:creationId xmlns:a16="http://schemas.microsoft.com/office/drawing/2014/main" id="{EA1D0359-37B0-0249-BDBC-24539EE22B1A}"/>
              </a:ext>
            </a:extLst>
          </p:cNvPr>
          <p:cNvSpPr/>
          <p:nvPr userDrawn="1"/>
        </p:nvSpPr>
        <p:spPr>
          <a:xfrm rot="10800000" flipH="1">
            <a:off x="4182342" y="3291472"/>
            <a:ext cx="3791785" cy="2604915"/>
          </a:xfrm>
          <a:prstGeom prst="snip1Rect">
            <a:avLst>
              <a:gd name="adj" fmla="val 14223"/>
            </a:avLst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89"/>
          </a:p>
        </p:txBody>
      </p:sp>
      <p:sp>
        <p:nvSpPr>
          <p:cNvPr id="22" name="Rectangle 6">
            <a:extLst>
              <a:ext uri="{FF2B5EF4-FFF2-40B4-BE49-F238E27FC236}">
                <a16:creationId xmlns:a16="http://schemas.microsoft.com/office/drawing/2014/main" id="{09DA5013-8835-B04F-B877-5A740A2D5A3D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4180624" y="2299366"/>
            <a:ext cx="3793663" cy="9723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3" name="Rectangle 7">
            <a:extLst>
              <a:ext uri="{FF2B5EF4-FFF2-40B4-BE49-F238E27FC236}">
                <a16:creationId xmlns:a16="http://schemas.microsoft.com/office/drawing/2014/main" id="{0CBFBE78-53BF-E740-95A9-74F9F4CEEFA4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4184382" y="3218618"/>
            <a:ext cx="3791785" cy="8256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4" name="Прямоугольник с одним усеченным углом 23">
            <a:extLst>
              <a:ext uri="{FF2B5EF4-FFF2-40B4-BE49-F238E27FC236}">
                <a16:creationId xmlns:a16="http://schemas.microsoft.com/office/drawing/2014/main" id="{369D29FB-48E7-3D47-AC2F-81A71F915D15}"/>
              </a:ext>
            </a:extLst>
          </p:cNvPr>
          <p:cNvSpPr/>
          <p:nvPr userDrawn="1"/>
        </p:nvSpPr>
        <p:spPr>
          <a:xfrm rot="10800000" flipH="1">
            <a:off x="8068602" y="3291472"/>
            <a:ext cx="3791784" cy="2604915"/>
          </a:xfrm>
          <a:prstGeom prst="snip1Rect">
            <a:avLst>
              <a:gd name="adj" fmla="val 14223"/>
            </a:avLst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89"/>
          </a:p>
        </p:txBody>
      </p:sp>
      <p:sp>
        <p:nvSpPr>
          <p:cNvPr id="25" name="Rectangle 6">
            <a:extLst>
              <a:ext uri="{FF2B5EF4-FFF2-40B4-BE49-F238E27FC236}">
                <a16:creationId xmlns:a16="http://schemas.microsoft.com/office/drawing/2014/main" id="{38D0FE36-44E7-2746-9695-259A88FBFA11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8068372" y="2299367"/>
            <a:ext cx="3791784" cy="9723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6" name="Rectangle 7">
            <a:extLst>
              <a:ext uri="{FF2B5EF4-FFF2-40B4-BE49-F238E27FC236}">
                <a16:creationId xmlns:a16="http://schemas.microsoft.com/office/drawing/2014/main" id="{3BBB48F7-55C8-FE4E-B898-C30D96D8211F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8068373" y="3218618"/>
            <a:ext cx="3791784" cy="8256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54" name="Text Placeholder 3">
            <a:extLst>
              <a:ext uri="{FF2B5EF4-FFF2-40B4-BE49-F238E27FC236}">
                <a16:creationId xmlns:a16="http://schemas.microsoft.com/office/drawing/2014/main" id="{BAF56636-D704-A348-AF57-86C7F6592F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42848" y="2677468"/>
            <a:ext cx="3180497" cy="276999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5" name="Text Placeholder 3">
            <a:extLst>
              <a:ext uri="{FF2B5EF4-FFF2-40B4-BE49-F238E27FC236}">
                <a16:creationId xmlns:a16="http://schemas.microsoft.com/office/drawing/2014/main" id="{0CAF10FC-3CAF-F04D-8FDA-BE71A6AAC766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4422838" y="2677468"/>
            <a:ext cx="3179738" cy="276999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6" name="Text Placeholder 3">
            <a:extLst>
              <a:ext uri="{FF2B5EF4-FFF2-40B4-BE49-F238E27FC236}">
                <a16:creationId xmlns:a16="http://schemas.microsoft.com/office/drawing/2014/main" id="{0A1F81B3-4DBA-2B49-8BEF-47140D3BB64D}"/>
              </a:ext>
            </a:extLst>
          </p:cNvPr>
          <p:cNvSpPr>
            <a:spLocks noGrp="1"/>
          </p:cNvSpPr>
          <p:nvPr>
            <p:ph type="body" sz="half" idx="14"/>
          </p:nvPr>
        </p:nvSpPr>
        <p:spPr>
          <a:xfrm>
            <a:off x="8314795" y="2677468"/>
            <a:ext cx="3218116" cy="276999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FE1A0E9A-D5C0-5B4A-AE00-EC0C091805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67E81C47-C680-4A0C-A784-0D8FA7747C78}" type="datetime1">
              <a:rPr lang="ru-RU" smtClean="0"/>
              <a:t>12.02.2026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C2B5C343-7AE2-A740-3359-E8ED559E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922814A6-7875-31EC-3457-22F9C899B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21906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 - Подзаголовок + фото 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37D86135-C1AB-11F4-81C5-935BE85375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21" y="804090"/>
            <a:ext cx="7308298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buNone/>
              <a:defRPr sz="2600" b="1" i="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CEF3FFAB-4231-06F1-621C-5D2B7E8F9C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9E2E3961-A6C7-4E8A-81D1-D291BA037D44}" type="datetime1">
              <a:rPr lang="ru-RU" smtClean="0"/>
              <a:t>12.02.2026</a:t>
            </a:fld>
            <a:endParaRPr lang="ru-RU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1356FF24-2CD8-4343-FAC2-289F98691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6195FF3D-7311-A2BC-1989-8360667DC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888636C3-82DB-458C-1E85-174A17B184AB}"/>
              </a:ext>
            </a:extLst>
          </p:cNvPr>
          <p:cNvGrpSpPr/>
          <p:nvPr userDrawn="1"/>
        </p:nvGrpSpPr>
        <p:grpSpPr>
          <a:xfrm>
            <a:off x="9032725" y="2065462"/>
            <a:ext cx="2826001" cy="3470725"/>
            <a:chOff x="9047650" y="2065462"/>
            <a:chExt cx="2811602" cy="3470725"/>
          </a:xfrm>
        </p:grpSpPr>
        <p:sp>
          <p:nvSpPr>
            <p:cNvPr id="11" name="Прямоугольник с одним усеченным углом 10">
              <a:extLst>
                <a:ext uri="{FF2B5EF4-FFF2-40B4-BE49-F238E27FC236}">
                  <a16:creationId xmlns:a16="http://schemas.microsoft.com/office/drawing/2014/main" id="{93C5A2B4-9396-1D06-823E-76826240CD3E}"/>
                </a:ext>
              </a:extLst>
            </p:cNvPr>
            <p:cNvSpPr/>
            <p:nvPr/>
          </p:nvSpPr>
          <p:spPr>
            <a:xfrm rot="10800000" flipH="1">
              <a:off x="9047650" y="3203768"/>
              <a:ext cx="2811600" cy="2332419"/>
            </a:xfrm>
            <a:prstGeom prst="snip1Rect">
              <a:avLst>
                <a:gd name="adj" fmla="val 16031"/>
              </a:avLst>
            </a:prstGeom>
            <a:solidFill>
              <a:schemeClr val="tx2">
                <a:alpha val="61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3"/>
                </a:solidFill>
              </a:endParaRPr>
            </a:p>
          </p:txBody>
        </p:sp>
        <p:grpSp>
          <p:nvGrpSpPr>
            <p:cNvPr id="12" name="Группа 11">
              <a:extLst>
                <a:ext uri="{FF2B5EF4-FFF2-40B4-BE49-F238E27FC236}">
                  <a16:creationId xmlns:a16="http://schemas.microsoft.com/office/drawing/2014/main" id="{E63BA259-D38A-6785-FB64-854C88979667}"/>
                </a:ext>
              </a:extLst>
            </p:cNvPr>
            <p:cNvGrpSpPr/>
            <p:nvPr/>
          </p:nvGrpSpPr>
          <p:grpSpPr>
            <a:xfrm>
              <a:off x="9047650" y="2065462"/>
              <a:ext cx="2811602" cy="1235724"/>
              <a:chOff x="8043358" y="2065462"/>
              <a:chExt cx="3816799" cy="1235724"/>
            </a:xfrm>
          </p:grpSpPr>
          <p:sp>
            <p:nvSpPr>
              <p:cNvPr id="15" name="Rectangle 6">
                <a:extLst>
                  <a:ext uri="{FF2B5EF4-FFF2-40B4-BE49-F238E27FC236}">
                    <a16:creationId xmlns:a16="http://schemas.microsoft.com/office/drawing/2014/main" id="{E4683837-959F-C326-F2C9-DFF752956E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8043358" y="2065462"/>
                <a:ext cx="3816797" cy="1206275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600"/>
              </a:p>
            </p:txBody>
          </p:sp>
          <p:sp>
            <p:nvSpPr>
              <p:cNvPr id="16" name="Rectangle 7">
                <a:extLst>
                  <a:ext uri="{FF2B5EF4-FFF2-40B4-BE49-F238E27FC236}">
                    <a16:creationId xmlns:a16="http://schemas.microsoft.com/office/drawing/2014/main" id="{EA1B6A91-DEC6-56EA-021E-762BA23FBC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8043360" y="3218618"/>
                <a:ext cx="3816797" cy="8256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600"/>
              </a:p>
            </p:txBody>
          </p:sp>
        </p:grpSp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F6AD9074-E520-B93E-9DBB-3EDF1460B0E8}"/>
              </a:ext>
            </a:extLst>
          </p:cNvPr>
          <p:cNvGrpSpPr/>
          <p:nvPr userDrawn="1"/>
        </p:nvGrpSpPr>
        <p:grpSpPr>
          <a:xfrm>
            <a:off x="289103" y="2065468"/>
            <a:ext cx="2826001" cy="3470719"/>
            <a:chOff x="285929" y="2070382"/>
            <a:chExt cx="2811602" cy="3470719"/>
          </a:xfrm>
        </p:grpSpPr>
        <p:sp>
          <p:nvSpPr>
            <p:cNvPr id="18" name="Прямоугольник с одним усеченным углом 17">
              <a:extLst>
                <a:ext uri="{FF2B5EF4-FFF2-40B4-BE49-F238E27FC236}">
                  <a16:creationId xmlns:a16="http://schemas.microsoft.com/office/drawing/2014/main" id="{A036C223-C0F1-DF04-D5E9-B37E6C01C1EE}"/>
                </a:ext>
              </a:extLst>
            </p:cNvPr>
            <p:cNvSpPr/>
            <p:nvPr/>
          </p:nvSpPr>
          <p:spPr>
            <a:xfrm rot="10800000" flipH="1">
              <a:off x="285929" y="3208682"/>
              <a:ext cx="2811600" cy="2332419"/>
            </a:xfrm>
            <a:prstGeom prst="snip1Rect">
              <a:avLst>
                <a:gd name="adj" fmla="val 16031"/>
              </a:avLst>
            </a:prstGeom>
            <a:solidFill>
              <a:schemeClr val="tx2">
                <a:alpha val="61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3"/>
                </a:solidFill>
              </a:endParaRPr>
            </a:p>
          </p:txBody>
        </p:sp>
        <p:grpSp>
          <p:nvGrpSpPr>
            <p:cNvPr id="19" name="Группа 18">
              <a:extLst>
                <a:ext uri="{FF2B5EF4-FFF2-40B4-BE49-F238E27FC236}">
                  <a16:creationId xmlns:a16="http://schemas.microsoft.com/office/drawing/2014/main" id="{BFC09B87-EA7A-7348-3A37-4115708D392E}"/>
                </a:ext>
              </a:extLst>
            </p:cNvPr>
            <p:cNvGrpSpPr/>
            <p:nvPr/>
          </p:nvGrpSpPr>
          <p:grpSpPr>
            <a:xfrm>
              <a:off x="285929" y="2070382"/>
              <a:ext cx="2811602" cy="1235718"/>
              <a:chOff x="8043358" y="2065468"/>
              <a:chExt cx="3816799" cy="1235718"/>
            </a:xfrm>
          </p:grpSpPr>
          <p:sp>
            <p:nvSpPr>
              <p:cNvPr id="22" name="Rectangle 6">
                <a:extLst>
                  <a:ext uri="{FF2B5EF4-FFF2-40B4-BE49-F238E27FC236}">
                    <a16:creationId xmlns:a16="http://schemas.microsoft.com/office/drawing/2014/main" id="{10D29F1C-0EF3-D096-04E7-926D41A3D0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8043358" y="2065468"/>
                <a:ext cx="3816797" cy="1206270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600"/>
              </a:p>
            </p:txBody>
          </p:sp>
          <p:sp>
            <p:nvSpPr>
              <p:cNvPr id="23" name="Rectangle 7">
                <a:extLst>
                  <a:ext uri="{FF2B5EF4-FFF2-40B4-BE49-F238E27FC236}">
                    <a16:creationId xmlns:a16="http://schemas.microsoft.com/office/drawing/2014/main" id="{0CE88E3F-4C5F-F022-8B8B-44E20566AB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8043360" y="3218618"/>
                <a:ext cx="3816797" cy="8256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600"/>
              </a:p>
            </p:txBody>
          </p:sp>
        </p:grpSp>
      </p:grp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683E0485-3BFB-DDEE-D4C2-10AA32F6A79A}"/>
              </a:ext>
            </a:extLst>
          </p:cNvPr>
          <p:cNvGrpSpPr/>
          <p:nvPr userDrawn="1"/>
        </p:nvGrpSpPr>
        <p:grpSpPr>
          <a:xfrm>
            <a:off x="3206502" y="2065466"/>
            <a:ext cx="2826001" cy="3470721"/>
            <a:chOff x="3281704" y="2065467"/>
            <a:chExt cx="2811602" cy="3470721"/>
          </a:xfrm>
        </p:grpSpPr>
        <p:sp>
          <p:nvSpPr>
            <p:cNvPr id="25" name="Прямоугольник с одним усеченным углом 24">
              <a:extLst>
                <a:ext uri="{FF2B5EF4-FFF2-40B4-BE49-F238E27FC236}">
                  <a16:creationId xmlns:a16="http://schemas.microsoft.com/office/drawing/2014/main" id="{DB0F96B6-823A-AE7A-664D-8993311E59E0}"/>
                </a:ext>
              </a:extLst>
            </p:cNvPr>
            <p:cNvSpPr/>
            <p:nvPr/>
          </p:nvSpPr>
          <p:spPr>
            <a:xfrm rot="10800000" flipH="1">
              <a:off x="3281704" y="3203769"/>
              <a:ext cx="2811600" cy="2332419"/>
            </a:xfrm>
            <a:prstGeom prst="snip1Rect">
              <a:avLst>
                <a:gd name="adj" fmla="val 16031"/>
              </a:avLst>
            </a:prstGeom>
            <a:solidFill>
              <a:schemeClr val="tx2">
                <a:alpha val="61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3"/>
                </a:solidFill>
              </a:endParaRPr>
            </a:p>
          </p:txBody>
        </p:sp>
        <p:grpSp>
          <p:nvGrpSpPr>
            <p:cNvPr id="26" name="Группа 25">
              <a:extLst>
                <a:ext uri="{FF2B5EF4-FFF2-40B4-BE49-F238E27FC236}">
                  <a16:creationId xmlns:a16="http://schemas.microsoft.com/office/drawing/2014/main" id="{F9537B64-03B4-481D-0806-722DDF7424A9}"/>
                </a:ext>
              </a:extLst>
            </p:cNvPr>
            <p:cNvGrpSpPr/>
            <p:nvPr/>
          </p:nvGrpSpPr>
          <p:grpSpPr>
            <a:xfrm>
              <a:off x="3281704" y="2065467"/>
              <a:ext cx="2811602" cy="1235720"/>
              <a:chOff x="8043358" y="2065466"/>
              <a:chExt cx="3816799" cy="1235720"/>
            </a:xfrm>
          </p:grpSpPr>
          <p:sp>
            <p:nvSpPr>
              <p:cNvPr id="29" name="Rectangle 6">
                <a:extLst>
                  <a:ext uri="{FF2B5EF4-FFF2-40B4-BE49-F238E27FC236}">
                    <a16:creationId xmlns:a16="http://schemas.microsoft.com/office/drawing/2014/main" id="{04FBD75D-E475-181A-265E-ED28D4ED93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8043358" y="2065466"/>
                <a:ext cx="3816797" cy="1206272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600"/>
              </a:p>
            </p:txBody>
          </p:sp>
          <p:sp>
            <p:nvSpPr>
              <p:cNvPr id="30" name="Rectangle 7">
                <a:extLst>
                  <a:ext uri="{FF2B5EF4-FFF2-40B4-BE49-F238E27FC236}">
                    <a16:creationId xmlns:a16="http://schemas.microsoft.com/office/drawing/2014/main" id="{387BC5FC-720A-A10C-9738-1E2967288A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8043360" y="3218618"/>
                <a:ext cx="3816797" cy="8256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600"/>
              </a:p>
            </p:txBody>
          </p:sp>
        </p:grpSp>
      </p:grp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5D52867A-A293-A8D3-DC1A-D01626F3A23F}"/>
              </a:ext>
            </a:extLst>
          </p:cNvPr>
          <p:cNvGrpSpPr/>
          <p:nvPr userDrawn="1"/>
        </p:nvGrpSpPr>
        <p:grpSpPr>
          <a:xfrm>
            <a:off x="6121399" y="2065464"/>
            <a:ext cx="2826001" cy="3470723"/>
            <a:chOff x="6135212" y="2065464"/>
            <a:chExt cx="2811602" cy="3470723"/>
          </a:xfrm>
        </p:grpSpPr>
        <p:sp>
          <p:nvSpPr>
            <p:cNvPr id="33" name="Прямоугольник с одним усеченным углом 32">
              <a:extLst>
                <a:ext uri="{FF2B5EF4-FFF2-40B4-BE49-F238E27FC236}">
                  <a16:creationId xmlns:a16="http://schemas.microsoft.com/office/drawing/2014/main" id="{8EFB2CEB-9E9F-99FD-0422-C3D8CF359889}"/>
                </a:ext>
              </a:extLst>
            </p:cNvPr>
            <p:cNvSpPr/>
            <p:nvPr/>
          </p:nvSpPr>
          <p:spPr>
            <a:xfrm rot="10800000" flipH="1">
              <a:off x="6135212" y="3203768"/>
              <a:ext cx="2811600" cy="2332419"/>
            </a:xfrm>
            <a:prstGeom prst="snip1Rect">
              <a:avLst>
                <a:gd name="adj" fmla="val 16031"/>
              </a:avLst>
            </a:prstGeom>
            <a:solidFill>
              <a:schemeClr val="tx2">
                <a:alpha val="61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3"/>
                </a:solidFill>
              </a:endParaRPr>
            </a:p>
          </p:txBody>
        </p:sp>
        <p:grpSp>
          <p:nvGrpSpPr>
            <p:cNvPr id="34" name="Группа 33">
              <a:extLst>
                <a:ext uri="{FF2B5EF4-FFF2-40B4-BE49-F238E27FC236}">
                  <a16:creationId xmlns:a16="http://schemas.microsoft.com/office/drawing/2014/main" id="{C14AC507-C0A6-6D7B-10C8-AC5BBD9AE091}"/>
                </a:ext>
              </a:extLst>
            </p:cNvPr>
            <p:cNvGrpSpPr/>
            <p:nvPr/>
          </p:nvGrpSpPr>
          <p:grpSpPr>
            <a:xfrm>
              <a:off x="6135212" y="2065464"/>
              <a:ext cx="2811602" cy="1235722"/>
              <a:chOff x="8043358" y="2065464"/>
              <a:chExt cx="3816799" cy="1235722"/>
            </a:xfrm>
          </p:grpSpPr>
          <p:sp>
            <p:nvSpPr>
              <p:cNvPr id="37" name="Rectangle 6">
                <a:extLst>
                  <a:ext uri="{FF2B5EF4-FFF2-40B4-BE49-F238E27FC236}">
                    <a16:creationId xmlns:a16="http://schemas.microsoft.com/office/drawing/2014/main" id="{5B828DB5-8D9F-73D8-F348-E3BBCC77E3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8043358" y="2065464"/>
                <a:ext cx="3816797" cy="1206274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600"/>
              </a:p>
            </p:txBody>
          </p:sp>
          <p:sp>
            <p:nvSpPr>
              <p:cNvPr id="38" name="Rectangle 7">
                <a:extLst>
                  <a:ext uri="{FF2B5EF4-FFF2-40B4-BE49-F238E27FC236}">
                    <a16:creationId xmlns:a16="http://schemas.microsoft.com/office/drawing/2014/main" id="{75704067-5964-0EDC-FBDE-DA33C087A0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8043360" y="3218618"/>
                <a:ext cx="3816797" cy="8256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600"/>
              </a:p>
            </p:txBody>
          </p:sp>
        </p:grpSp>
      </p:grpSp>
      <p:sp>
        <p:nvSpPr>
          <p:cNvPr id="42" name="Текст 17">
            <a:extLst>
              <a:ext uri="{FF2B5EF4-FFF2-40B4-BE49-F238E27FC236}">
                <a16:creationId xmlns:a16="http://schemas.microsoft.com/office/drawing/2014/main" id="{AE1DEA36-45A3-66F2-A723-F4D12E7C1FC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8145" y="2404380"/>
            <a:ext cx="2075811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43" name="Текст 20">
            <a:extLst>
              <a:ext uri="{FF2B5EF4-FFF2-40B4-BE49-F238E27FC236}">
                <a16:creationId xmlns:a16="http://schemas.microsoft.com/office/drawing/2014/main" id="{0EB42BB9-0343-2FB9-8A19-42CDEBA2FDA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8145" y="3491898"/>
            <a:ext cx="2075811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4" name="Текст 17">
            <a:extLst>
              <a:ext uri="{FF2B5EF4-FFF2-40B4-BE49-F238E27FC236}">
                <a16:creationId xmlns:a16="http://schemas.microsoft.com/office/drawing/2014/main" id="{E4577334-9A52-DCDD-F0DC-A78B9C1D7C8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8720" y="2406802"/>
            <a:ext cx="2072278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45" name="Текст 20">
            <a:extLst>
              <a:ext uri="{FF2B5EF4-FFF2-40B4-BE49-F238E27FC236}">
                <a16:creationId xmlns:a16="http://schemas.microsoft.com/office/drawing/2014/main" id="{943C56AA-66D9-59DC-39CD-42078B94EE2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468720" y="3494320"/>
            <a:ext cx="2072278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8" name="Текст 17">
            <a:extLst>
              <a:ext uri="{FF2B5EF4-FFF2-40B4-BE49-F238E27FC236}">
                <a16:creationId xmlns:a16="http://schemas.microsoft.com/office/drawing/2014/main" id="{C61C693E-248F-B25F-66F2-441DD5E1F7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86790" y="2404380"/>
            <a:ext cx="2073677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49" name="Текст 20">
            <a:extLst>
              <a:ext uri="{FF2B5EF4-FFF2-40B4-BE49-F238E27FC236}">
                <a16:creationId xmlns:a16="http://schemas.microsoft.com/office/drawing/2014/main" id="{C8FBC3AD-72FD-4D79-5997-825E0FAFCD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86790" y="3491898"/>
            <a:ext cx="2073677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52" name="Текст 17">
            <a:extLst>
              <a:ext uri="{FF2B5EF4-FFF2-40B4-BE49-F238E27FC236}">
                <a16:creationId xmlns:a16="http://schemas.microsoft.com/office/drawing/2014/main" id="{CFB7F087-D66E-1FF7-BEBA-E62497AE69B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298119" y="2404380"/>
            <a:ext cx="2069460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53" name="Текст 20">
            <a:extLst>
              <a:ext uri="{FF2B5EF4-FFF2-40B4-BE49-F238E27FC236}">
                <a16:creationId xmlns:a16="http://schemas.microsoft.com/office/drawing/2014/main" id="{B6B4BCC7-1D30-33FC-830E-9E5B710CD7F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298119" y="3491898"/>
            <a:ext cx="2069460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36446587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415" userDrawn="1">
          <p15:clr>
            <a:srgbClr val="FBAE40"/>
          </p15:clr>
        </p15:guide>
        <p15:guide id="3" pos="6992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7" name="Рисунок 5">
            <a:extLst>
              <a:ext uri="{FF2B5EF4-FFF2-40B4-BE49-F238E27FC236}">
                <a16:creationId xmlns:a16="http://schemas.microsoft.com/office/drawing/2014/main" id="{084C154E-6BE8-F547-9CAD-3EC0FEAD14DB}"/>
              </a:ext>
            </a:extLst>
          </p:cNvPr>
          <p:cNvSpPr/>
          <p:nvPr/>
        </p:nvSpPr>
        <p:spPr>
          <a:xfrm>
            <a:off x="287338" y="627797"/>
            <a:ext cx="11578894" cy="5572978"/>
          </a:xfrm>
          <a:custGeom>
            <a:avLst/>
            <a:gdLst>
              <a:gd name="connsiteX0" fmla="*/ 0 w 8815302"/>
              <a:gd name="connsiteY0" fmla="*/ 4242849 h 4242848"/>
              <a:gd name="connsiteX1" fmla="*/ 0 w 8815302"/>
              <a:gd name="connsiteY1" fmla="*/ 479139 h 4242848"/>
              <a:gd name="connsiteX2" fmla="*/ 5678879 w 8815302"/>
              <a:gd name="connsiteY2" fmla="*/ 479139 h 4242848"/>
              <a:gd name="connsiteX3" fmla="*/ 6135778 w 8815302"/>
              <a:gd name="connsiteY3" fmla="*/ 0 h 4242848"/>
              <a:gd name="connsiteX4" fmla="*/ 8815303 w 8815302"/>
              <a:gd name="connsiteY4" fmla="*/ 0 h 4242848"/>
              <a:gd name="connsiteX5" fmla="*/ 8815303 w 8815302"/>
              <a:gd name="connsiteY5" fmla="*/ 4242849 h 4242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815302" h="4242848">
                <a:moveTo>
                  <a:pt x="0" y="4242849"/>
                </a:moveTo>
                <a:lnTo>
                  <a:pt x="0" y="479139"/>
                </a:lnTo>
                <a:lnTo>
                  <a:pt x="5678879" y="479139"/>
                </a:lnTo>
                <a:lnTo>
                  <a:pt x="6135778" y="0"/>
                </a:lnTo>
                <a:lnTo>
                  <a:pt x="8815303" y="0"/>
                </a:lnTo>
                <a:lnTo>
                  <a:pt x="8815303" y="4242849"/>
                </a:lnTo>
                <a:close/>
              </a:path>
            </a:pathLst>
          </a:custGeom>
          <a:solidFill>
            <a:schemeClr val="bg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6" name="Текст 5">
            <a:extLst>
              <a:ext uri="{FF2B5EF4-FFF2-40B4-BE49-F238E27FC236}">
                <a16:creationId xmlns:a16="http://schemas.microsoft.com/office/drawing/2014/main" id="{19D3E79B-76D4-294B-BE3D-8DDE1C1512EB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65615" y="1738750"/>
            <a:ext cx="2514416" cy="387798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48" name="Текст 5">
            <a:extLst>
              <a:ext uri="{FF2B5EF4-FFF2-40B4-BE49-F238E27FC236}">
                <a16:creationId xmlns:a16="http://schemas.microsoft.com/office/drawing/2014/main" id="{00F32636-44D0-D943-A290-55C10210EBB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453964" y="1749602"/>
            <a:ext cx="2514416" cy="387798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>
                <a:solidFill>
                  <a:schemeClr val="accent6"/>
                </a:solidFill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49" name="Текст 5">
            <a:extLst>
              <a:ext uri="{FF2B5EF4-FFF2-40B4-BE49-F238E27FC236}">
                <a16:creationId xmlns:a16="http://schemas.microsoft.com/office/drawing/2014/main" id="{E8596235-8CB7-4F47-8720-CAD1F09C97C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325185" y="1738750"/>
            <a:ext cx="2514416" cy="387798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53" name="Текст 5">
            <a:extLst>
              <a:ext uri="{FF2B5EF4-FFF2-40B4-BE49-F238E27FC236}">
                <a16:creationId xmlns:a16="http://schemas.microsoft.com/office/drawing/2014/main" id="{FA506784-E41D-C94F-B9DB-8B12A994F29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218563" y="1749602"/>
            <a:ext cx="2514416" cy="387798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54" name="Текст 11">
            <a:extLst>
              <a:ext uri="{FF2B5EF4-FFF2-40B4-BE49-F238E27FC236}">
                <a16:creationId xmlns:a16="http://schemas.microsoft.com/office/drawing/2014/main" id="{9FEED9C5-4A4B-8344-A875-82B1CE2E1893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65615" y="2719697"/>
            <a:ext cx="2545289" cy="2492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800" b="1" i="0">
                <a:solidFill>
                  <a:schemeClr val="accent2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56" name="Текст 11">
            <a:extLst>
              <a:ext uri="{FF2B5EF4-FFF2-40B4-BE49-F238E27FC236}">
                <a16:creationId xmlns:a16="http://schemas.microsoft.com/office/drawing/2014/main" id="{CF6F8073-96F6-D346-8181-9DA5D2FD2B3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453964" y="2713513"/>
            <a:ext cx="2545289" cy="2492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800" b="1" i="0">
                <a:solidFill>
                  <a:schemeClr val="accent6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57" name="Текст 11">
            <a:extLst>
              <a:ext uri="{FF2B5EF4-FFF2-40B4-BE49-F238E27FC236}">
                <a16:creationId xmlns:a16="http://schemas.microsoft.com/office/drawing/2014/main" id="{D1815372-4D9F-EF42-AB20-7D2683EF6FBC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325185" y="2720529"/>
            <a:ext cx="2545289" cy="2492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800" b="1" i="0">
                <a:solidFill>
                  <a:schemeClr val="accent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59" name="Текст 11">
            <a:extLst>
              <a:ext uri="{FF2B5EF4-FFF2-40B4-BE49-F238E27FC236}">
                <a16:creationId xmlns:a16="http://schemas.microsoft.com/office/drawing/2014/main" id="{793178C8-AD1C-1E4D-93FB-64F338B6BA62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218563" y="2714345"/>
            <a:ext cx="2545289" cy="2492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800" b="1" i="0">
                <a:solidFill>
                  <a:schemeClr val="tx2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60" name="Text Placeholder 3">
            <a:extLst>
              <a:ext uri="{FF2B5EF4-FFF2-40B4-BE49-F238E27FC236}">
                <a16:creationId xmlns:a16="http://schemas.microsoft.com/office/drawing/2014/main" id="{DE97DD64-83BA-9F43-8262-717D0EB7143C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3453964" y="3753371"/>
            <a:ext cx="2545289" cy="166199"/>
          </a:xfrm>
          <a:noFill/>
        </p:spPr>
        <p:txBody>
          <a:bodyPr wrap="square" lIns="0" tIns="0" rIns="0" bIns="0">
            <a:spAutoFit/>
          </a:bodyPr>
          <a:lstStyle>
            <a:lvl1pPr marL="171450" indent="-17145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6"/>
              </a:buClr>
              <a:buFont typeface="Wingdings" pitchFamily="2" charset="2"/>
              <a:buChar char="§"/>
              <a:defRPr sz="1200" b="0" i="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1" name="Text Placeholder 3">
            <a:extLst>
              <a:ext uri="{FF2B5EF4-FFF2-40B4-BE49-F238E27FC236}">
                <a16:creationId xmlns:a16="http://schemas.microsoft.com/office/drawing/2014/main" id="{21725ECC-3242-6F4C-B65F-7233499A29A2}"/>
              </a:ext>
            </a:extLst>
          </p:cNvPr>
          <p:cNvSpPr>
            <a:spLocks noGrp="1"/>
          </p:cNvSpPr>
          <p:nvPr>
            <p:ph type="body" sz="half" idx="23"/>
          </p:nvPr>
        </p:nvSpPr>
        <p:spPr>
          <a:xfrm>
            <a:off x="6325185" y="3753371"/>
            <a:ext cx="2545289" cy="166199"/>
          </a:xfrm>
          <a:noFill/>
        </p:spPr>
        <p:txBody>
          <a:bodyPr wrap="square" lIns="0" tIns="0" rIns="0" bIns="0">
            <a:spAutoFit/>
          </a:bodyPr>
          <a:lstStyle>
            <a:lvl1pPr marL="171450" indent="-17145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" pitchFamily="2" charset="2"/>
              <a:buChar char="§"/>
              <a:defRPr sz="1200" b="0" i="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2" name="Text Placeholder 3">
            <a:extLst>
              <a:ext uri="{FF2B5EF4-FFF2-40B4-BE49-F238E27FC236}">
                <a16:creationId xmlns:a16="http://schemas.microsoft.com/office/drawing/2014/main" id="{1C1DCA9D-79D5-4B4D-B0FB-EA4D1B1B4A2C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9218563" y="3753371"/>
            <a:ext cx="2545289" cy="166199"/>
          </a:xfrm>
          <a:noFill/>
        </p:spPr>
        <p:txBody>
          <a:bodyPr wrap="square" lIns="0" tIns="0" rIns="0" bIns="0">
            <a:spAutoFit/>
          </a:bodyPr>
          <a:lstStyle>
            <a:lvl1pPr marL="171450" indent="-17145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Wingdings" pitchFamily="2" charset="2"/>
              <a:buChar char="§"/>
              <a:defRPr sz="1200" b="0" i="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3" name="Text Placeholder 3">
            <a:extLst>
              <a:ext uri="{FF2B5EF4-FFF2-40B4-BE49-F238E27FC236}">
                <a16:creationId xmlns:a16="http://schemas.microsoft.com/office/drawing/2014/main" id="{21E87A2E-3C51-A247-8426-5FFB2AC2C2F4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565615" y="3753371"/>
            <a:ext cx="2545289" cy="166199"/>
          </a:xfrm>
          <a:noFill/>
        </p:spPr>
        <p:txBody>
          <a:bodyPr wrap="square" lIns="0" tIns="0" rIns="0" bIns="0">
            <a:spAutoFit/>
          </a:bodyPr>
          <a:lstStyle>
            <a:lvl1pPr marL="171450" indent="-17145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1200" b="0" i="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048ED068-FAB1-8B6F-DDA3-1A985DACF8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A7A44CA0-3C0A-46AC-89CD-DB3A09BEFD59}" type="datetime1">
              <a:rPr lang="ru-RU" smtClean="0"/>
              <a:t>12.02.2026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28E9DA37-B75E-DC94-D74E-1FB9A69A7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29D9EF1-C70B-A337-0564-CC7890DC8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57735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 userDrawn="1">
          <p15:clr>
            <a:srgbClr val="FBAE40"/>
          </p15:clr>
        </p15:guide>
        <p15:guide id="2" pos="415" userDrawn="1">
          <p15:clr>
            <a:srgbClr val="FBAE40"/>
          </p15:clr>
        </p15:guide>
        <p15:guide id="3" pos="6992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7" name="Рисунок 5">
            <a:extLst>
              <a:ext uri="{FF2B5EF4-FFF2-40B4-BE49-F238E27FC236}">
                <a16:creationId xmlns:a16="http://schemas.microsoft.com/office/drawing/2014/main" id="{084C154E-6BE8-F547-9CAD-3EC0FEAD14DB}"/>
              </a:ext>
            </a:extLst>
          </p:cNvPr>
          <p:cNvSpPr/>
          <p:nvPr/>
        </p:nvSpPr>
        <p:spPr>
          <a:xfrm>
            <a:off x="287338" y="627797"/>
            <a:ext cx="11578894" cy="5572978"/>
          </a:xfrm>
          <a:custGeom>
            <a:avLst/>
            <a:gdLst>
              <a:gd name="connsiteX0" fmla="*/ 0 w 8815302"/>
              <a:gd name="connsiteY0" fmla="*/ 4242849 h 4242848"/>
              <a:gd name="connsiteX1" fmla="*/ 0 w 8815302"/>
              <a:gd name="connsiteY1" fmla="*/ 479139 h 4242848"/>
              <a:gd name="connsiteX2" fmla="*/ 5678879 w 8815302"/>
              <a:gd name="connsiteY2" fmla="*/ 479139 h 4242848"/>
              <a:gd name="connsiteX3" fmla="*/ 6135778 w 8815302"/>
              <a:gd name="connsiteY3" fmla="*/ 0 h 4242848"/>
              <a:gd name="connsiteX4" fmla="*/ 8815303 w 8815302"/>
              <a:gd name="connsiteY4" fmla="*/ 0 h 4242848"/>
              <a:gd name="connsiteX5" fmla="*/ 8815303 w 8815302"/>
              <a:gd name="connsiteY5" fmla="*/ 4242849 h 4242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815302" h="4242848">
                <a:moveTo>
                  <a:pt x="0" y="4242849"/>
                </a:moveTo>
                <a:lnTo>
                  <a:pt x="0" y="479139"/>
                </a:lnTo>
                <a:lnTo>
                  <a:pt x="5678879" y="479139"/>
                </a:lnTo>
                <a:lnTo>
                  <a:pt x="6135778" y="0"/>
                </a:lnTo>
                <a:lnTo>
                  <a:pt x="8815303" y="0"/>
                </a:lnTo>
                <a:lnTo>
                  <a:pt x="8815303" y="4242849"/>
                </a:lnTo>
                <a:close/>
              </a:path>
            </a:pathLst>
          </a:custGeom>
          <a:solidFill>
            <a:schemeClr val="bg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048ED068-FAB1-8B6F-DDA3-1A985DACF8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A7A44CA0-3C0A-46AC-89CD-DB3A09BEFD59}" type="datetime1">
              <a:rPr lang="ru-RU" smtClean="0"/>
              <a:t>12.02.2026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28E9DA37-B75E-DC94-D74E-1FB9A69A7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29D9EF1-C70B-A337-0564-CC7890DC8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92534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6 - Подзаголовок + фото 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37D86135-C1AB-11F4-81C5-935BE85375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21" y="804090"/>
            <a:ext cx="7308298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CEF3FFAB-4231-06F1-621C-5D2B7E8F9C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ED4D78CA-4BA5-4CAD-993D-83ACFA01BED8}" type="datetime1">
              <a:rPr lang="ru-RU" smtClean="0"/>
              <a:t>12.02.2026</a:t>
            </a:fld>
            <a:endParaRPr lang="ru-RU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1356FF24-2CD8-4343-FAC2-289F98691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6195FF3D-7311-A2BC-1989-8360667DC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18" name="Текст 17">
            <a:extLst>
              <a:ext uri="{FF2B5EF4-FFF2-40B4-BE49-F238E27FC236}">
                <a16:creationId xmlns:a16="http://schemas.microsoft.com/office/drawing/2014/main" id="{9C93896F-2D66-4380-1DD0-FA154FFE1515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49734" y="3674694"/>
            <a:ext cx="2313141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 cap="all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5845AB30-A125-2BFF-4BFD-1C1C96AC4D6C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549734" y="3944045"/>
            <a:ext cx="2313141" cy="221599"/>
          </a:xfrm>
        </p:spPr>
        <p:txBody>
          <a:bodyPr/>
          <a:lstStyle>
            <a:lvl1pPr>
              <a:spcBef>
                <a:spcPts val="0"/>
              </a:spcBef>
              <a:defRPr sz="16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2" name="Текст 17">
            <a:extLst>
              <a:ext uri="{FF2B5EF4-FFF2-40B4-BE49-F238E27FC236}">
                <a16:creationId xmlns:a16="http://schemas.microsoft.com/office/drawing/2014/main" id="{652D6E2F-CF98-B46E-0B2E-25CDA4995944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3473850" y="3674694"/>
            <a:ext cx="2313141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 cap="all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3" name="Текст 20">
            <a:extLst>
              <a:ext uri="{FF2B5EF4-FFF2-40B4-BE49-F238E27FC236}">
                <a16:creationId xmlns:a16="http://schemas.microsoft.com/office/drawing/2014/main" id="{A45AA4C7-1AE6-C670-3D54-0306869C9E9F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3473850" y="3944045"/>
            <a:ext cx="2313141" cy="221599"/>
          </a:xfrm>
        </p:spPr>
        <p:txBody>
          <a:bodyPr/>
          <a:lstStyle>
            <a:lvl1pPr>
              <a:spcBef>
                <a:spcPts val="0"/>
              </a:spcBef>
              <a:defRPr sz="16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6" name="Текст 17">
            <a:extLst>
              <a:ext uri="{FF2B5EF4-FFF2-40B4-BE49-F238E27FC236}">
                <a16:creationId xmlns:a16="http://schemas.microsoft.com/office/drawing/2014/main" id="{7154843D-7B2C-17AC-F98A-401A836146AA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6402523" y="3674694"/>
            <a:ext cx="2313141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 cap="all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7" name="Текст 20">
            <a:extLst>
              <a:ext uri="{FF2B5EF4-FFF2-40B4-BE49-F238E27FC236}">
                <a16:creationId xmlns:a16="http://schemas.microsoft.com/office/drawing/2014/main" id="{5592368E-B7AF-28C9-54DC-D355362D7F3E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6402523" y="3944045"/>
            <a:ext cx="2313141" cy="221599"/>
          </a:xfrm>
        </p:spPr>
        <p:txBody>
          <a:bodyPr/>
          <a:lstStyle>
            <a:lvl1pPr>
              <a:spcBef>
                <a:spcPts val="0"/>
              </a:spcBef>
              <a:defRPr sz="16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33" name="Текст 30">
            <a:extLst>
              <a:ext uri="{FF2B5EF4-FFF2-40B4-BE49-F238E27FC236}">
                <a16:creationId xmlns:a16="http://schemas.microsoft.com/office/drawing/2014/main" id="{83946EC6-1E83-1268-1B47-8B01063A1911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10153943" y="4095971"/>
            <a:ext cx="1488323" cy="249299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1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34" name="Текст 28">
            <a:extLst>
              <a:ext uri="{FF2B5EF4-FFF2-40B4-BE49-F238E27FC236}">
                <a16:creationId xmlns:a16="http://schemas.microsoft.com/office/drawing/2014/main" id="{78357F5C-29A5-6864-2176-C5632892947B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9286858" y="3612563"/>
            <a:ext cx="993588" cy="1329595"/>
          </a:xfrm>
        </p:spPr>
        <p:txBody>
          <a:bodyPr/>
          <a:lstStyle>
            <a:lvl1pPr>
              <a:defRPr sz="9600" b="1" i="0">
                <a:solidFill>
                  <a:schemeClr val="accent1"/>
                </a:solidFill>
                <a:latin typeface="Arial Black" panose="020B0A04020102020204" pitchFamily="34" charset="0"/>
              </a:defRPr>
            </a:lvl1pPr>
            <a:lvl2pPr>
              <a:defRPr b="1" i="0">
                <a:latin typeface="Arial" panose="02000506030000020004" pitchFamily="2" charset="0"/>
              </a:defRPr>
            </a:lvl2pPr>
            <a:lvl3pPr>
              <a:defRPr b="1" i="0">
                <a:latin typeface="Arial" panose="02000506030000020004" pitchFamily="2" charset="0"/>
              </a:defRPr>
            </a:lvl3pPr>
            <a:lvl4pPr>
              <a:defRPr b="1" i="0">
                <a:latin typeface="Arial" panose="02000506030000020004" pitchFamily="2" charset="0"/>
              </a:defRPr>
            </a:lvl4pPr>
            <a:lvl5pPr>
              <a:defRPr b="1" i="0">
                <a:latin typeface="Arial" panose="02000506030000020004" pitchFamily="2" charset="0"/>
              </a:defRPr>
            </a:lvl5pPr>
          </a:lstStyle>
          <a:p>
            <a:pPr lvl="0"/>
            <a:r>
              <a:rPr lang="ru-RU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42397612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2 - Плашка + подзаголово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Рисунок 14">
            <a:extLst>
              <a:ext uri="{FF2B5EF4-FFF2-40B4-BE49-F238E27FC236}">
                <a16:creationId xmlns:a16="http://schemas.microsoft.com/office/drawing/2014/main" id="{5CFA3823-65A6-E4B9-A580-AAB5280E33B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flipH="1">
            <a:off x="287338" y="2719137"/>
            <a:ext cx="11569062" cy="3481638"/>
          </a:xfrm>
          <a:custGeom>
            <a:avLst/>
            <a:gdLst>
              <a:gd name="connsiteX0" fmla="*/ 0 w 11565653"/>
              <a:gd name="connsiteY0" fmla="*/ 0 h 3547068"/>
              <a:gd name="connsiteX1" fmla="*/ 3547068 w 11565653"/>
              <a:gd name="connsiteY1" fmla="*/ 0 h 3547068"/>
              <a:gd name="connsiteX2" fmla="*/ 4160018 w 11565653"/>
              <a:gd name="connsiteY2" fmla="*/ 612950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0" fmla="*/ 0 w 11565653"/>
              <a:gd name="connsiteY0" fmla="*/ 0 h 3547068"/>
              <a:gd name="connsiteX1" fmla="*/ 3547068 w 11565653"/>
              <a:gd name="connsiteY1" fmla="*/ 0 h 3547068"/>
              <a:gd name="connsiteX2" fmla="*/ 7961997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24063 h 3571131"/>
              <a:gd name="connsiteX1" fmla="*/ 7252794 w 11565653"/>
              <a:gd name="connsiteY1" fmla="*/ 0 h 3571131"/>
              <a:gd name="connsiteX2" fmla="*/ 7961997 w 11565653"/>
              <a:gd name="connsiteY2" fmla="*/ 624981 h 3571131"/>
              <a:gd name="connsiteX3" fmla="*/ 11565653 w 11565653"/>
              <a:gd name="connsiteY3" fmla="*/ 637013 h 3571131"/>
              <a:gd name="connsiteX4" fmla="*/ 11565653 w 11565653"/>
              <a:gd name="connsiteY4" fmla="*/ 3571131 h 3571131"/>
              <a:gd name="connsiteX5" fmla="*/ 0 w 11565653"/>
              <a:gd name="connsiteY5" fmla="*/ 3561083 h 3571131"/>
              <a:gd name="connsiteX6" fmla="*/ 0 w 11565653"/>
              <a:gd name="connsiteY6" fmla="*/ 24063 h 3571131"/>
              <a:gd name="connsiteX0" fmla="*/ 0 w 11565653"/>
              <a:gd name="connsiteY0" fmla="*/ 0 h 3547068"/>
              <a:gd name="connsiteX1" fmla="*/ 7252794 w 11565653"/>
              <a:gd name="connsiteY1" fmla="*/ 12032 h 3547068"/>
              <a:gd name="connsiteX2" fmla="*/ 7961997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0 h 3547068"/>
              <a:gd name="connsiteX1" fmla="*/ 6615120 w 11565653"/>
              <a:gd name="connsiteY1" fmla="*/ 1 h 3547068"/>
              <a:gd name="connsiteX2" fmla="*/ 7961997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0 h 3547068"/>
              <a:gd name="connsiteX1" fmla="*/ 6615120 w 11565653"/>
              <a:gd name="connsiteY1" fmla="*/ 1 h 3547068"/>
              <a:gd name="connsiteX2" fmla="*/ 7336355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0 h 3547068"/>
              <a:gd name="connsiteX1" fmla="*/ 6615120 w 11565653"/>
              <a:gd name="connsiteY1" fmla="*/ 1 h 3547068"/>
              <a:gd name="connsiteX2" fmla="*/ 7228103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65653" h="3547068">
                <a:moveTo>
                  <a:pt x="0" y="0"/>
                </a:moveTo>
                <a:lnTo>
                  <a:pt x="6615120" y="1"/>
                </a:lnTo>
                <a:lnTo>
                  <a:pt x="7228103" y="600918"/>
                </a:lnTo>
                <a:lnTo>
                  <a:pt x="11565653" y="612950"/>
                </a:lnTo>
                <a:lnTo>
                  <a:pt x="11565653" y="3547068"/>
                </a:lnTo>
                <a:lnTo>
                  <a:pt x="0" y="3537020"/>
                </a:lnTo>
                <a:lnTo>
                  <a:pt x="0" y="0"/>
                </a:lnTo>
                <a:close/>
              </a:path>
            </a:pathLst>
          </a:custGeom>
        </p:spPr>
        <p:txBody>
          <a:bodyPr wrap="square" lIns="252000" tIns="1260000">
            <a:noAutofit/>
          </a:bodyPr>
          <a:lstStyle>
            <a:lvl1pPr>
              <a:defRPr/>
            </a:lvl1pPr>
          </a:lstStyle>
          <a:p>
            <a:r>
              <a:rPr lang="ru-RU" dirty="0"/>
              <a:t>Вставить </a:t>
            </a:r>
            <a:br>
              <a:rPr lang="ru-RU" dirty="0"/>
            </a:br>
            <a:r>
              <a:rPr lang="ru-RU" dirty="0"/>
              <a:t>рисунок</a:t>
            </a:r>
          </a:p>
        </p:txBody>
      </p:sp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FB613FFE-D37A-AD48-8075-BB8A9EF183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21" y="809914"/>
            <a:ext cx="7308298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FE1A0E9A-D5C0-5B4A-AE00-EC0C091805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E2A3E2B5-48D7-45C5-A66B-D2B962922FBC}" type="datetime1">
              <a:rPr lang="ru-RU" smtClean="0"/>
              <a:t>12.02.2026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C2B5C343-7AE2-A740-3359-E8ED559E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922814A6-7875-31EC-3457-22F9C899B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6284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02 - Плашка + подзаголово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Рисунок 14">
            <a:extLst>
              <a:ext uri="{FF2B5EF4-FFF2-40B4-BE49-F238E27FC236}">
                <a16:creationId xmlns:a16="http://schemas.microsoft.com/office/drawing/2014/main" id="{5CFA3823-65A6-E4B9-A580-AAB5280E33B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87338" y="2675593"/>
            <a:ext cx="11569062" cy="3525181"/>
          </a:xfrm>
          <a:custGeom>
            <a:avLst/>
            <a:gdLst>
              <a:gd name="connsiteX0" fmla="*/ 0 w 11565653"/>
              <a:gd name="connsiteY0" fmla="*/ 0 h 3547068"/>
              <a:gd name="connsiteX1" fmla="*/ 3547068 w 11565653"/>
              <a:gd name="connsiteY1" fmla="*/ 0 h 3547068"/>
              <a:gd name="connsiteX2" fmla="*/ 4160018 w 11565653"/>
              <a:gd name="connsiteY2" fmla="*/ 612950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0" fmla="*/ 0 w 11565653"/>
              <a:gd name="connsiteY0" fmla="*/ 0 h 3547068"/>
              <a:gd name="connsiteX1" fmla="*/ 3547068 w 11565653"/>
              <a:gd name="connsiteY1" fmla="*/ 0 h 3547068"/>
              <a:gd name="connsiteX2" fmla="*/ 7961997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24063 h 3571131"/>
              <a:gd name="connsiteX1" fmla="*/ 7252794 w 11565653"/>
              <a:gd name="connsiteY1" fmla="*/ 0 h 3571131"/>
              <a:gd name="connsiteX2" fmla="*/ 7961997 w 11565653"/>
              <a:gd name="connsiteY2" fmla="*/ 624981 h 3571131"/>
              <a:gd name="connsiteX3" fmla="*/ 11565653 w 11565653"/>
              <a:gd name="connsiteY3" fmla="*/ 637013 h 3571131"/>
              <a:gd name="connsiteX4" fmla="*/ 11565653 w 11565653"/>
              <a:gd name="connsiteY4" fmla="*/ 3571131 h 3571131"/>
              <a:gd name="connsiteX5" fmla="*/ 0 w 11565653"/>
              <a:gd name="connsiteY5" fmla="*/ 3561083 h 3571131"/>
              <a:gd name="connsiteX6" fmla="*/ 0 w 11565653"/>
              <a:gd name="connsiteY6" fmla="*/ 24063 h 3571131"/>
              <a:gd name="connsiteX0" fmla="*/ 0 w 11565653"/>
              <a:gd name="connsiteY0" fmla="*/ 0 h 3547068"/>
              <a:gd name="connsiteX1" fmla="*/ 7252794 w 11565653"/>
              <a:gd name="connsiteY1" fmla="*/ 12032 h 3547068"/>
              <a:gd name="connsiteX2" fmla="*/ 7961997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0 h 3547068"/>
              <a:gd name="connsiteX1" fmla="*/ 6615120 w 11565653"/>
              <a:gd name="connsiteY1" fmla="*/ 1 h 3547068"/>
              <a:gd name="connsiteX2" fmla="*/ 7961997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0 h 3547068"/>
              <a:gd name="connsiteX1" fmla="*/ 6615120 w 11565653"/>
              <a:gd name="connsiteY1" fmla="*/ 1 h 3547068"/>
              <a:gd name="connsiteX2" fmla="*/ 7336355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0 h 3547068"/>
              <a:gd name="connsiteX1" fmla="*/ 6615120 w 11565653"/>
              <a:gd name="connsiteY1" fmla="*/ 1 h 3547068"/>
              <a:gd name="connsiteX2" fmla="*/ 7228103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0 h 3547068"/>
              <a:gd name="connsiteX1" fmla="*/ 3550606 w 11565653"/>
              <a:gd name="connsiteY1" fmla="*/ 1 h 3547068"/>
              <a:gd name="connsiteX2" fmla="*/ 7228103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0 h 3547068"/>
              <a:gd name="connsiteX1" fmla="*/ 3550606 w 11565653"/>
              <a:gd name="connsiteY1" fmla="*/ 1 h 3547068"/>
              <a:gd name="connsiteX2" fmla="*/ 4154883 w 11565653"/>
              <a:gd name="connsiteY2" fmla="*/ 609790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44359 h 3591427"/>
              <a:gd name="connsiteX1" fmla="*/ 3524488 w 11565653"/>
              <a:gd name="connsiteY1" fmla="*/ 0 h 3591427"/>
              <a:gd name="connsiteX2" fmla="*/ 4154883 w 11565653"/>
              <a:gd name="connsiteY2" fmla="*/ 654149 h 3591427"/>
              <a:gd name="connsiteX3" fmla="*/ 11565653 w 11565653"/>
              <a:gd name="connsiteY3" fmla="*/ 657309 h 3591427"/>
              <a:gd name="connsiteX4" fmla="*/ 11565653 w 11565653"/>
              <a:gd name="connsiteY4" fmla="*/ 3591427 h 3591427"/>
              <a:gd name="connsiteX5" fmla="*/ 0 w 11565653"/>
              <a:gd name="connsiteY5" fmla="*/ 3581379 h 3591427"/>
              <a:gd name="connsiteX6" fmla="*/ 0 w 11565653"/>
              <a:gd name="connsiteY6" fmla="*/ 44359 h 3591427"/>
              <a:gd name="connsiteX0" fmla="*/ 0 w 11583065"/>
              <a:gd name="connsiteY0" fmla="*/ 0 h 3591429"/>
              <a:gd name="connsiteX1" fmla="*/ 3541900 w 11583065"/>
              <a:gd name="connsiteY1" fmla="*/ 2 h 3591429"/>
              <a:gd name="connsiteX2" fmla="*/ 4172295 w 11583065"/>
              <a:gd name="connsiteY2" fmla="*/ 654151 h 3591429"/>
              <a:gd name="connsiteX3" fmla="*/ 11583065 w 11583065"/>
              <a:gd name="connsiteY3" fmla="*/ 657311 h 3591429"/>
              <a:gd name="connsiteX4" fmla="*/ 11583065 w 11583065"/>
              <a:gd name="connsiteY4" fmla="*/ 3591429 h 3591429"/>
              <a:gd name="connsiteX5" fmla="*/ 17412 w 11583065"/>
              <a:gd name="connsiteY5" fmla="*/ 3581381 h 3591429"/>
              <a:gd name="connsiteX6" fmla="*/ 0 w 11583065"/>
              <a:gd name="connsiteY6" fmla="*/ 0 h 3591429"/>
              <a:gd name="connsiteX0" fmla="*/ 0 w 11565653"/>
              <a:gd name="connsiteY0" fmla="*/ 0 h 3591429"/>
              <a:gd name="connsiteX1" fmla="*/ 3524488 w 11565653"/>
              <a:gd name="connsiteY1" fmla="*/ 2 h 3591429"/>
              <a:gd name="connsiteX2" fmla="*/ 4154883 w 11565653"/>
              <a:gd name="connsiteY2" fmla="*/ 654151 h 3591429"/>
              <a:gd name="connsiteX3" fmla="*/ 11565653 w 11565653"/>
              <a:gd name="connsiteY3" fmla="*/ 657311 h 3591429"/>
              <a:gd name="connsiteX4" fmla="*/ 11565653 w 11565653"/>
              <a:gd name="connsiteY4" fmla="*/ 3591429 h 3591429"/>
              <a:gd name="connsiteX5" fmla="*/ 0 w 11565653"/>
              <a:gd name="connsiteY5" fmla="*/ 3581381 h 3591429"/>
              <a:gd name="connsiteX6" fmla="*/ 0 w 11565653"/>
              <a:gd name="connsiteY6" fmla="*/ 0 h 3591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65653" h="3591429">
                <a:moveTo>
                  <a:pt x="0" y="0"/>
                </a:moveTo>
                <a:lnTo>
                  <a:pt x="3524488" y="2"/>
                </a:lnTo>
                <a:lnTo>
                  <a:pt x="4154883" y="654151"/>
                </a:lnTo>
                <a:lnTo>
                  <a:pt x="11565653" y="657311"/>
                </a:lnTo>
                <a:lnTo>
                  <a:pt x="11565653" y="3591429"/>
                </a:lnTo>
                <a:lnTo>
                  <a:pt x="0" y="3581381"/>
                </a:lnTo>
                <a:lnTo>
                  <a:pt x="0" y="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lang="ru-RU" dirty="0"/>
              <a:t>Вставить </a:t>
            </a:r>
            <a:br>
              <a:rPr lang="ru-RU" dirty="0"/>
            </a:br>
            <a:r>
              <a:rPr lang="ru-RU" dirty="0"/>
              <a:t>рисунок</a:t>
            </a:r>
          </a:p>
        </p:txBody>
      </p:sp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FB613FFE-D37A-AD48-8075-BB8A9EF183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21" y="809914"/>
            <a:ext cx="7308298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FE1A0E9A-D5C0-5B4A-AE00-EC0C091805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66703F4F-C025-49C4-8480-AC1413EDCB4A}" type="datetime1">
              <a:rPr lang="ru-RU" smtClean="0"/>
              <a:t>12.02.2026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C2B5C343-7AE2-A740-3359-E8ED559E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922814A6-7875-31EC-3457-22F9C899B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5157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7CD969B-7D32-D961-6F86-1E0762B5C0D4}"/>
              </a:ext>
            </a:extLst>
          </p:cNvPr>
          <p:cNvSpPr/>
          <p:nvPr userDrawn="1"/>
        </p:nvSpPr>
        <p:spPr>
          <a:xfrm>
            <a:off x="287338" y="316589"/>
            <a:ext cx="6388591" cy="58771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 с одним усеченным углом 39">
            <a:extLst>
              <a:ext uri="{FF2B5EF4-FFF2-40B4-BE49-F238E27FC236}">
                <a16:creationId xmlns:a16="http://schemas.microsoft.com/office/drawing/2014/main" id="{D8F561CB-B338-1009-3FDE-AE73345EA1CC}"/>
              </a:ext>
            </a:extLst>
          </p:cNvPr>
          <p:cNvSpPr/>
          <p:nvPr userDrawn="1"/>
        </p:nvSpPr>
        <p:spPr>
          <a:xfrm rot="10800000" flipH="1">
            <a:off x="6756850" y="316589"/>
            <a:ext cx="5100188" cy="5884185"/>
          </a:xfrm>
          <a:prstGeom prst="snip1Rect">
            <a:avLst>
              <a:gd name="adj" fmla="val 1347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048ED068-FAB1-8B6F-DDA3-1A985DACF8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C982B89A-7DF6-46B4-B709-0DD93520BE01}" type="datetime1">
              <a:rPr lang="ru-RU" smtClean="0"/>
              <a:t>12.02.2026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28E9DA37-B75E-DC94-D74E-1FB9A69A7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29D9EF1-C70B-A337-0564-CC7890DC8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12DE899E-70BC-D491-C4CE-CF6B39B34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97" y="817090"/>
            <a:ext cx="4385128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2232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 - Заголовок + фото ">
    <p:bg>
      <p:bgPr>
        <a:pattFill prst="lgCheck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Placeholder 1">
            <a:extLst>
              <a:ext uri="{FF2B5EF4-FFF2-40B4-BE49-F238E27FC236}">
                <a16:creationId xmlns:a16="http://schemas.microsoft.com/office/drawing/2014/main" id="{0884E09F-0D99-5645-AE64-941E0036C8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6496" y="419504"/>
            <a:ext cx="3963942" cy="108029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в несколько коротких слов</a:t>
            </a:r>
            <a:endParaRPr lang="en-US" dirty="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825E4FEF-8F62-48C5-7FCD-96A7A3BC4F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37300"/>
            <a:ext cx="888427" cy="365125"/>
          </a:xfrm>
          <a:prstGeom prst="rect">
            <a:avLst/>
          </a:prstGeom>
        </p:spPr>
        <p:txBody>
          <a:bodyPr/>
          <a:lstStyle/>
          <a:p>
            <a:fld id="{6A47ED10-93BD-4481-BC1A-51FC3180F03D}" type="datetime1">
              <a:rPr lang="ru-RU" smtClean="0"/>
              <a:t>12.02.2026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BA3817B2-5570-391D-AFEE-72E1DD761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3730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A0633931-97D0-E6C1-B7FE-DCE9AB1E2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3730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9" name="Строим и  запускаем  новые заводы">
            <a:extLst>
              <a:ext uri="{FF2B5EF4-FFF2-40B4-BE49-F238E27FC236}">
                <a16:creationId xmlns:a16="http://schemas.microsoft.com/office/drawing/2014/main" id="{2A52DC89-B090-8406-8685-55F46A952807}"/>
              </a:ext>
            </a:extLst>
          </p:cNvPr>
          <p:cNvSpPr txBox="1"/>
          <p:nvPr userDrawn="1"/>
        </p:nvSpPr>
        <p:spPr>
          <a:xfrm>
            <a:off x="5817545" y="2301885"/>
            <a:ext cx="2147616" cy="105396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vert="horz" wrap="square" lIns="0" tIns="56219" rIns="0" bIns="0" rtlCol="0">
            <a:spAutoFit/>
          </a:bodyPr>
          <a:lstStyle>
            <a:defPPr>
              <a:defRPr lang="ru-RU"/>
            </a:defPPr>
            <a:lvl1pPr marL="7701" marR="3081">
              <a:lnSpc>
                <a:spcPct val="90000"/>
              </a:lnSpc>
              <a:spcBef>
                <a:spcPts val="443"/>
              </a:spcBef>
              <a:defRPr sz="1800" b="1">
                <a:solidFill>
                  <a:schemeClr val="accent3">
                    <a:lumMod val="50000"/>
                  </a:schemeClr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ru-RU" dirty="0">
                <a:solidFill>
                  <a:schemeClr val="bg1"/>
                </a:solidFill>
                <a:sym typeface="Arial"/>
              </a:rPr>
              <a:t>СТРОИМ </a:t>
            </a:r>
            <a:br>
              <a:rPr lang="ru-RU" dirty="0">
                <a:solidFill>
                  <a:schemeClr val="bg1"/>
                </a:solidFill>
                <a:sym typeface="Arial"/>
              </a:rPr>
            </a:br>
            <a:r>
              <a:rPr lang="ru-RU" dirty="0">
                <a:solidFill>
                  <a:schemeClr val="bg1"/>
                </a:solidFill>
                <a:sym typeface="Arial"/>
              </a:rPr>
              <a:t>И ЗАПУСКАЕМ НОВЫЕ ЗАВОДЫ</a:t>
            </a:r>
          </a:p>
        </p:txBody>
      </p:sp>
      <p:sp>
        <p:nvSpPr>
          <p:cNvPr id="10" name="Прямоугольник с одним усеченным углом 20">
            <a:extLst>
              <a:ext uri="{FF2B5EF4-FFF2-40B4-BE49-F238E27FC236}">
                <a16:creationId xmlns:a16="http://schemas.microsoft.com/office/drawing/2014/main" id="{0AF33FB3-AF0A-31CC-4440-BEE24AA5C11A}"/>
              </a:ext>
            </a:extLst>
          </p:cNvPr>
          <p:cNvSpPr/>
          <p:nvPr userDrawn="1"/>
        </p:nvSpPr>
        <p:spPr>
          <a:xfrm rot="10800000" flipH="1">
            <a:off x="4878079" y="2184399"/>
            <a:ext cx="6978958" cy="3711984"/>
          </a:xfrm>
          <a:prstGeom prst="snip1Rect">
            <a:avLst>
              <a:gd name="adj" fmla="val 1753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Текст 17">
            <a:extLst>
              <a:ext uri="{FF2B5EF4-FFF2-40B4-BE49-F238E27FC236}">
                <a16:creationId xmlns:a16="http://schemas.microsoft.com/office/drawing/2014/main" id="{0A2B0483-6FAD-145B-14A9-6126986B751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87989" y="816231"/>
            <a:ext cx="711862" cy="304699"/>
          </a:xfrm>
        </p:spPr>
        <p:txBody>
          <a:bodyPr wrap="square"/>
          <a:lstStyle>
            <a:lvl1pPr>
              <a:spcBef>
                <a:spcPts val="0"/>
              </a:spcBef>
              <a:spcAft>
                <a:spcPts val="0"/>
              </a:spcAft>
              <a:defRPr sz="22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5" name="Текст 14">
            <a:extLst>
              <a:ext uri="{FF2B5EF4-FFF2-40B4-BE49-F238E27FC236}">
                <a16:creationId xmlns:a16="http://schemas.microsoft.com/office/drawing/2014/main" id="{620EFBBA-FA97-CDC4-1AC0-12C7F570B1E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34364" y="2958372"/>
            <a:ext cx="2422471" cy="249299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18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Перечисление</a:t>
            </a:r>
          </a:p>
        </p:txBody>
      </p:sp>
      <p:sp>
        <p:nvSpPr>
          <p:cNvPr id="26" name="Текст 14">
            <a:extLst>
              <a:ext uri="{FF2B5EF4-FFF2-40B4-BE49-F238E27FC236}">
                <a16:creationId xmlns:a16="http://schemas.microsoft.com/office/drawing/2014/main" id="{EE3BF759-579C-B8A9-F82C-80F2BFEA916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61877" y="4505052"/>
            <a:ext cx="2422471" cy="249299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18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Перечисление</a:t>
            </a:r>
          </a:p>
        </p:txBody>
      </p:sp>
      <p:sp>
        <p:nvSpPr>
          <p:cNvPr id="28" name="Текст 14">
            <a:extLst>
              <a:ext uri="{FF2B5EF4-FFF2-40B4-BE49-F238E27FC236}">
                <a16:creationId xmlns:a16="http://schemas.microsoft.com/office/drawing/2014/main" id="{CA5D8811-A523-E262-AC87-E512601AE38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871193" y="2973035"/>
            <a:ext cx="2422471" cy="249299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18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Перечисление</a:t>
            </a:r>
          </a:p>
        </p:txBody>
      </p:sp>
      <p:sp>
        <p:nvSpPr>
          <p:cNvPr id="29" name="Текст 14">
            <a:extLst>
              <a:ext uri="{FF2B5EF4-FFF2-40B4-BE49-F238E27FC236}">
                <a16:creationId xmlns:a16="http://schemas.microsoft.com/office/drawing/2014/main" id="{AF18898B-BC2D-D557-83DC-899901ACEF3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871193" y="4505051"/>
            <a:ext cx="2422471" cy="249299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18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Перечисление</a:t>
            </a:r>
          </a:p>
        </p:txBody>
      </p:sp>
    </p:spTree>
    <p:extLst>
      <p:ext uri="{BB962C8B-B14F-4D97-AF65-F5344CB8AC3E}">
        <p14:creationId xmlns:p14="http://schemas.microsoft.com/office/powerpoint/2010/main" val="31309383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63" userDrawn="1">
          <p15:clr>
            <a:srgbClr val="FBAE40"/>
          </p15:clr>
        </p15:guide>
        <p15:guide id="2" pos="415" userDrawn="1">
          <p15:clr>
            <a:srgbClr val="FBAE40"/>
          </p15:clr>
        </p15:guide>
        <p15:guide id="3" pos="6992" userDrawn="1">
          <p15:clr>
            <a:srgbClr val="FBAE40"/>
          </p15:clr>
        </p15:guide>
        <p15:guide id="4" pos="3840" userDrawn="1">
          <p15:clr>
            <a:srgbClr val="FBAE40"/>
          </p15:clr>
        </p15:guide>
        <p15:guide id="5" pos="3318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02 - Плашка + подзаголово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FB613FFE-D37A-AD48-8075-BB8A9EF183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21" y="809914"/>
            <a:ext cx="7308298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FE1A0E9A-D5C0-5B4A-AE00-EC0C091805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CD26449C-EA90-46B1-BE49-DEF18492313C}" type="datetime1">
              <a:rPr lang="ru-RU" smtClean="0"/>
              <a:t>12.02.2026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C2B5C343-7AE2-A740-3359-E8ED559E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922814A6-7875-31EC-3457-22F9C899B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4" name="Рисунок 9">
            <a:extLst>
              <a:ext uri="{FF2B5EF4-FFF2-40B4-BE49-F238E27FC236}">
                <a16:creationId xmlns:a16="http://schemas.microsoft.com/office/drawing/2014/main" id="{1C22EC4E-49A0-2F6B-D539-8EE67D3B07CA}"/>
              </a:ext>
            </a:extLst>
          </p:cNvPr>
          <p:cNvSpPr/>
          <p:nvPr userDrawn="1"/>
        </p:nvSpPr>
        <p:spPr>
          <a:xfrm flipH="1">
            <a:off x="315874" y="3866500"/>
            <a:ext cx="11560252" cy="2324077"/>
          </a:xfrm>
          <a:custGeom>
            <a:avLst/>
            <a:gdLst>
              <a:gd name="connsiteX0" fmla="*/ 0 w 8815302"/>
              <a:gd name="connsiteY0" fmla="*/ 1976447 h 1976446"/>
              <a:gd name="connsiteX1" fmla="*/ 0 w 8815302"/>
              <a:gd name="connsiteY1" fmla="*/ 479139 h 1976446"/>
              <a:gd name="connsiteX2" fmla="*/ 2052240 w 8815302"/>
              <a:gd name="connsiteY2" fmla="*/ 479139 h 1976446"/>
              <a:gd name="connsiteX3" fmla="*/ 2522466 w 8815302"/>
              <a:gd name="connsiteY3" fmla="*/ 0 h 1976446"/>
              <a:gd name="connsiteX4" fmla="*/ 8815303 w 8815302"/>
              <a:gd name="connsiteY4" fmla="*/ 0 h 1976446"/>
              <a:gd name="connsiteX5" fmla="*/ 8815303 w 8815302"/>
              <a:gd name="connsiteY5" fmla="*/ 1976447 h 1976446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058299 w 8821362"/>
              <a:gd name="connsiteY2" fmla="*/ 479139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161304 w 8821362"/>
              <a:gd name="connsiteY2" fmla="*/ 296776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155245 w 8821362"/>
              <a:gd name="connsiteY2" fmla="*/ 242067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167363 w 8821362"/>
              <a:gd name="connsiteY2" fmla="*/ 260303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240073 w 8821362"/>
              <a:gd name="connsiteY2" fmla="*/ 248146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221896 w 8821362"/>
              <a:gd name="connsiteY2" fmla="*/ 260303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221896 w 8821362"/>
              <a:gd name="connsiteY2" fmla="*/ 260303 h 1976447"/>
              <a:gd name="connsiteX3" fmla="*/ 6191977 w 8821362"/>
              <a:gd name="connsiteY3" fmla="*/ 26755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6013143 w 8821362"/>
              <a:gd name="connsiteY2" fmla="*/ 260303 h 1976447"/>
              <a:gd name="connsiteX3" fmla="*/ 6191977 w 8821362"/>
              <a:gd name="connsiteY3" fmla="*/ 26755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6013143 w 8821362"/>
              <a:gd name="connsiteY2" fmla="*/ 269221 h 1985365"/>
              <a:gd name="connsiteX3" fmla="*/ 5553003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427417 w 8821362"/>
              <a:gd name="connsiteY2" fmla="*/ 278139 h 1985365"/>
              <a:gd name="connsiteX3" fmla="*/ 5553003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427417 w 8821362"/>
              <a:gd name="connsiteY2" fmla="*/ 278139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161178 w 8821362"/>
              <a:gd name="connsiteY2" fmla="*/ 295976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171828 w 8821362"/>
              <a:gd name="connsiteY2" fmla="*/ 260303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182477 w 8821362"/>
              <a:gd name="connsiteY2" fmla="*/ 260303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193127 w 8821362"/>
              <a:gd name="connsiteY2" fmla="*/ 287058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206491 w 8821362"/>
              <a:gd name="connsiteY2" fmla="*/ 259080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206491 w 8821362"/>
              <a:gd name="connsiteY2" fmla="*/ 281462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206491 w 8821362"/>
              <a:gd name="connsiteY2" fmla="*/ 264675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159 w 8815462"/>
              <a:gd name="connsiteY0" fmla="*/ 1985365 h 1985365"/>
              <a:gd name="connsiteX1" fmla="*/ 14146 w 8815462"/>
              <a:gd name="connsiteY1" fmla="*/ 269221 h 1985365"/>
              <a:gd name="connsiteX2" fmla="*/ 5200591 w 8815462"/>
              <a:gd name="connsiteY2" fmla="*/ 264675 h 1985365"/>
              <a:gd name="connsiteX3" fmla="*/ 5525804 w 8815462"/>
              <a:gd name="connsiteY3" fmla="*/ 0 h 1985365"/>
              <a:gd name="connsiteX4" fmla="*/ 8815462 w 8815462"/>
              <a:gd name="connsiteY4" fmla="*/ 8918 h 1985365"/>
              <a:gd name="connsiteX5" fmla="*/ 8815462 w 8815462"/>
              <a:gd name="connsiteY5" fmla="*/ 1985365 h 1985365"/>
              <a:gd name="connsiteX6" fmla="*/ 159 w 8815462"/>
              <a:gd name="connsiteY6" fmla="*/ 1985365 h 1985365"/>
              <a:gd name="connsiteX0" fmla="*/ 242 w 8815545"/>
              <a:gd name="connsiteY0" fmla="*/ 1985365 h 1985365"/>
              <a:gd name="connsiteX1" fmla="*/ 7547 w 8815545"/>
              <a:gd name="connsiteY1" fmla="*/ 274816 h 1985365"/>
              <a:gd name="connsiteX2" fmla="*/ 5200674 w 8815545"/>
              <a:gd name="connsiteY2" fmla="*/ 264675 h 1985365"/>
              <a:gd name="connsiteX3" fmla="*/ 5525887 w 8815545"/>
              <a:gd name="connsiteY3" fmla="*/ 0 h 1985365"/>
              <a:gd name="connsiteX4" fmla="*/ 8815545 w 8815545"/>
              <a:gd name="connsiteY4" fmla="*/ 8918 h 1985365"/>
              <a:gd name="connsiteX5" fmla="*/ 8815545 w 8815545"/>
              <a:gd name="connsiteY5" fmla="*/ 1985365 h 1985365"/>
              <a:gd name="connsiteX6" fmla="*/ 242 w 8815545"/>
              <a:gd name="connsiteY6" fmla="*/ 1985365 h 1985365"/>
              <a:gd name="connsiteX0" fmla="*/ 519 w 8815822"/>
              <a:gd name="connsiteY0" fmla="*/ 1985365 h 1985365"/>
              <a:gd name="connsiteX1" fmla="*/ 1142 w 8815822"/>
              <a:gd name="connsiteY1" fmla="*/ 274816 h 1985365"/>
              <a:gd name="connsiteX2" fmla="*/ 5200951 w 8815822"/>
              <a:gd name="connsiteY2" fmla="*/ 264675 h 1985365"/>
              <a:gd name="connsiteX3" fmla="*/ 5526164 w 8815822"/>
              <a:gd name="connsiteY3" fmla="*/ 0 h 1985365"/>
              <a:gd name="connsiteX4" fmla="*/ 8815822 w 8815822"/>
              <a:gd name="connsiteY4" fmla="*/ 8918 h 1985365"/>
              <a:gd name="connsiteX5" fmla="*/ 8815822 w 8815822"/>
              <a:gd name="connsiteY5" fmla="*/ 1985365 h 1985365"/>
              <a:gd name="connsiteX6" fmla="*/ 519 w 8815822"/>
              <a:gd name="connsiteY6" fmla="*/ 1985365 h 1985365"/>
              <a:gd name="connsiteX0" fmla="*/ 519 w 8815822"/>
              <a:gd name="connsiteY0" fmla="*/ 1985365 h 1985365"/>
              <a:gd name="connsiteX1" fmla="*/ 1142 w 8815822"/>
              <a:gd name="connsiteY1" fmla="*/ 274816 h 1985365"/>
              <a:gd name="connsiteX2" fmla="*/ 5214315 w 8815822"/>
              <a:gd name="connsiteY2" fmla="*/ 281463 h 1985365"/>
              <a:gd name="connsiteX3" fmla="*/ 5526164 w 8815822"/>
              <a:gd name="connsiteY3" fmla="*/ 0 h 1985365"/>
              <a:gd name="connsiteX4" fmla="*/ 8815822 w 8815822"/>
              <a:gd name="connsiteY4" fmla="*/ 8918 h 1985365"/>
              <a:gd name="connsiteX5" fmla="*/ 8815822 w 8815822"/>
              <a:gd name="connsiteY5" fmla="*/ 1985365 h 1985365"/>
              <a:gd name="connsiteX6" fmla="*/ 519 w 8815822"/>
              <a:gd name="connsiteY6" fmla="*/ 1985365 h 1985365"/>
              <a:gd name="connsiteX0" fmla="*/ 519 w 8815822"/>
              <a:gd name="connsiteY0" fmla="*/ 1985365 h 1985365"/>
              <a:gd name="connsiteX1" fmla="*/ 1142 w 8815822"/>
              <a:gd name="connsiteY1" fmla="*/ 274816 h 1985365"/>
              <a:gd name="connsiteX2" fmla="*/ 5227680 w 8815822"/>
              <a:gd name="connsiteY2" fmla="*/ 270272 h 1985365"/>
              <a:gd name="connsiteX3" fmla="*/ 5526164 w 8815822"/>
              <a:gd name="connsiteY3" fmla="*/ 0 h 1985365"/>
              <a:gd name="connsiteX4" fmla="*/ 8815822 w 8815822"/>
              <a:gd name="connsiteY4" fmla="*/ 8918 h 1985365"/>
              <a:gd name="connsiteX5" fmla="*/ 8815822 w 8815822"/>
              <a:gd name="connsiteY5" fmla="*/ 1985365 h 1985365"/>
              <a:gd name="connsiteX6" fmla="*/ 519 w 8815822"/>
              <a:gd name="connsiteY6" fmla="*/ 1985365 h 1985365"/>
              <a:gd name="connsiteX0" fmla="*/ 519 w 8815822"/>
              <a:gd name="connsiteY0" fmla="*/ 1985365 h 1985365"/>
              <a:gd name="connsiteX1" fmla="*/ 1142 w 8815822"/>
              <a:gd name="connsiteY1" fmla="*/ 274816 h 1985365"/>
              <a:gd name="connsiteX2" fmla="*/ 4608419 w 8815822"/>
              <a:gd name="connsiteY2" fmla="*/ 276084 h 1985365"/>
              <a:gd name="connsiteX3" fmla="*/ 5526164 w 8815822"/>
              <a:gd name="connsiteY3" fmla="*/ 0 h 1985365"/>
              <a:gd name="connsiteX4" fmla="*/ 8815822 w 8815822"/>
              <a:gd name="connsiteY4" fmla="*/ 8918 h 1985365"/>
              <a:gd name="connsiteX5" fmla="*/ 8815822 w 8815822"/>
              <a:gd name="connsiteY5" fmla="*/ 1985365 h 1985365"/>
              <a:gd name="connsiteX6" fmla="*/ 519 w 8815822"/>
              <a:gd name="connsiteY6" fmla="*/ 1985365 h 1985365"/>
              <a:gd name="connsiteX0" fmla="*/ 519 w 8815822"/>
              <a:gd name="connsiteY0" fmla="*/ 1976447 h 1976447"/>
              <a:gd name="connsiteX1" fmla="*/ 1142 w 8815822"/>
              <a:gd name="connsiteY1" fmla="*/ 265898 h 1976447"/>
              <a:gd name="connsiteX2" fmla="*/ 4608419 w 8815822"/>
              <a:gd name="connsiteY2" fmla="*/ 267166 h 1976447"/>
              <a:gd name="connsiteX3" fmla="*/ 4896495 w 8815822"/>
              <a:gd name="connsiteY3" fmla="*/ 2706 h 1976447"/>
              <a:gd name="connsiteX4" fmla="*/ 8815822 w 8815822"/>
              <a:gd name="connsiteY4" fmla="*/ 0 h 1976447"/>
              <a:gd name="connsiteX5" fmla="*/ 8815822 w 8815822"/>
              <a:gd name="connsiteY5" fmla="*/ 1976447 h 1976447"/>
              <a:gd name="connsiteX6" fmla="*/ 519 w 8815822"/>
              <a:gd name="connsiteY6" fmla="*/ 1976447 h 1976447"/>
              <a:gd name="connsiteX0" fmla="*/ 519 w 8815822"/>
              <a:gd name="connsiteY0" fmla="*/ 1979553 h 1979553"/>
              <a:gd name="connsiteX1" fmla="*/ 1142 w 8815822"/>
              <a:gd name="connsiteY1" fmla="*/ 269004 h 1979553"/>
              <a:gd name="connsiteX2" fmla="*/ 4608419 w 8815822"/>
              <a:gd name="connsiteY2" fmla="*/ 270272 h 1979553"/>
              <a:gd name="connsiteX3" fmla="*/ 4891291 w 8815822"/>
              <a:gd name="connsiteY3" fmla="*/ 0 h 1979553"/>
              <a:gd name="connsiteX4" fmla="*/ 8815822 w 8815822"/>
              <a:gd name="connsiteY4" fmla="*/ 3106 h 1979553"/>
              <a:gd name="connsiteX5" fmla="*/ 8815822 w 8815822"/>
              <a:gd name="connsiteY5" fmla="*/ 1979553 h 1979553"/>
              <a:gd name="connsiteX6" fmla="*/ 519 w 8815822"/>
              <a:gd name="connsiteY6" fmla="*/ 1979553 h 1979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15822" h="1979553">
                <a:moveTo>
                  <a:pt x="519" y="1979553"/>
                </a:moveTo>
                <a:cubicBezTo>
                  <a:pt x="-1501" y="1407505"/>
                  <a:pt x="3162" y="841052"/>
                  <a:pt x="1142" y="269004"/>
                </a:cubicBezTo>
                <a:lnTo>
                  <a:pt x="4608419" y="270272"/>
                </a:lnTo>
                <a:lnTo>
                  <a:pt x="4891291" y="0"/>
                </a:lnTo>
                <a:lnTo>
                  <a:pt x="8815822" y="3106"/>
                </a:lnTo>
                <a:lnTo>
                  <a:pt x="8815822" y="1979553"/>
                </a:lnTo>
                <a:lnTo>
                  <a:pt x="519" y="197955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5757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03 - Заголовок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96" y="413680"/>
            <a:ext cx="54371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95CA3B1A-CF1D-CA92-4227-4D1D0A854C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A59B9335-B39C-4DBF-AB3E-3E079AD578A5}" type="datetime1">
              <a:rPr lang="ru-RU" smtClean="0"/>
              <a:t>12.02.2026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D2C5E2B-9A0D-FC70-619F-BF48DBC8C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F5C6B702-7E0D-61F9-84E3-3172F4BC5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Прямоугольник с одним усеченным углом 2">
            <a:extLst>
              <a:ext uri="{FF2B5EF4-FFF2-40B4-BE49-F238E27FC236}">
                <a16:creationId xmlns:a16="http://schemas.microsoft.com/office/drawing/2014/main" id="{61B2D1A1-3A09-C6C0-4A01-6265DF78EB56}"/>
              </a:ext>
            </a:extLst>
          </p:cNvPr>
          <p:cNvSpPr/>
          <p:nvPr userDrawn="1"/>
        </p:nvSpPr>
        <p:spPr>
          <a:xfrm rot="10800000" flipH="1">
            <a:off x="300680" y="2740636"/>
            <a:ext cx="11572739" cy="3459350"/>
          </a:xfrm>
          <a:prstGeom prst="snip1Rect">
            <a:avLst>
              <a:gd name="adj" fmla="val 2116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FD310D7-2DF5-34C9-F0E7-100F207B35ED}"/>
              </a:ext>
            </a:extLst>
          </p:cNvPr>
          <p:cNvSpPr/>
          <p:nvPr userDrawn="1"/>
        </p:nvSpPr>
        <p:spPr>
          <a:xfrm>
            <a:off x="6223000" y="441325"/>
            <a:ext cx="5657850" cy="220608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24646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415" userDrawn="1">
          <p15:clr>
            <a:srgbClr val="FBAE40"/>
          </p15:clr>
        </p15:guide>
        <p15:guide id="3" pos="6992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03 - Заголовок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96" y="413680"/>
            <a:ext cx="54371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95CA3B1A-CF1D-CA92-4227-4D1D0A854C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52DD7D6D-DD4B-4044-AB2C-806F6561C3DD}" type="datetime1">
              <a:rPr lang="ru-RU" smtClean="0"/>
              <a:t>12.02.2026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D2C5E2B-9A0D-FC70-619F-BF48DBC8C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F5C6B702-7E0D-61F9-84E3-3172F4BC5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Прямоугольник с одним усеченным углом 2">
            <a:extLst>
              <a:ext uri="{FF2B5EF4-FFF2-40B4-BE49-F238E27FC236}">
                <a16:creationId xmlns:a16="http://schemas.microsoft.com/office/drawing/2014/main" id="{61B2D1A1-3A09-C6C0-4A01-6265DF78EB56}"/>
              </a:ext>
            </a:extLst>
          </p:cNvPr>
          <p:cNvSpPr/>
          <p:nvPr userDrawn="1"/>
        </p:nvSpPr>
        <p:spPr>
          <a:xfrm rot="10800000" flipH="1">
            <a:off x="291155" y="3865756"/>
            <a:ext cx="11565883" cy="2334230"/>
          </a:xfrm>
          <a:prstGeom prst="snip1Rect">
            <a:avLst>
              <a:gd name="adj" fmla="val 2116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6AD4C8A5-FFB5-0581-07FE-068C3826E02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6496" y="873776"/>
            <a:ext cx="5450101" cy="2769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2244067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E3073A-05AA-46A6-70FE-D01C9427EB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7BA83DAE-26A2-4975-9143-0386D7E4159E}" type="datetime1">
              <a:rPr lang="ru-RU" smtClean="0"/>
              <a:t>12.02.2026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375FE1-77DD-1303-F5D7-20515DEA6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83923D-A271-1542-9D39-6A6A53FCB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2" name="Рисунок 5">
            <a:extLst>
              <a:ext uri="{FF2B5EF4-FFF2-40B4-BE49-F238E27FC236}">
                <a16:creationId xmlns:a16="http://schemas.microsoft.com/office/drawing/2014/main" id="{5FDAD6B1-3D7A-67A1-FC98-8C47406B8ECC}"/>
              </a:ext>
            </a:extLst>
          </p:cNvPr>
          <p:cNvSpPr/>
          <p:nvPr userDrawn="1"/>
        </p:nvSpPr>
        <p:spPr>
          <a:xfrm>
            <a:off x="287338" y="770726"/>
            <a:ext cx="11578895" cy="5430050"/>
          </a:xfrm>
          <a:custGeom>
            <a:avLst/>
            <a:gdLst>
              <a:gd name="connsiteX0" fmla="*/ 0 w 8815302"/>
              <a:gd name="connsiteY0" fmla="*/ 4242849 h 4242848"/>
              <a:gd name="connsiteX1" fmla="*/ 0 w 8815302"/>
              <a:gd name="connsiteY1" fmla="*/ 479139 h 4242848"/>
              <a:gd name="connsiteX2" fmla="*/ 5678879 w 8815302"/>
              <a:gd name="connsiteY2" fmla="*/ 479139 h 4242848"/>
              <a:gd name="connsiteX3" fmla="*/ 6135778 w 8815302"/>
              <a:gd name="connsiteY3" fmla="*/ 0 h 4242848"/>
              <a:gd name="connsiteX4" fmla="*/ 8815303 w 8815302"/>
              <a:gd name="connsiteY4" fmla="*/ 0 h 4242848"/>
              <a:gd name="connsiteX5" fmla="*/ 8815303 w 8815302"/>
              <a:gd name="connsiteY5" fmla="*/ 4242849 h 4242848"/>
              <a:gd name="connsiteX0" fmla="*/ 0 w 8815303"/>
              <a:gd name="connsiteY0" fmla="*/ 4242849 h 4242849"/>
              <a:gd name="connsiteX1" fmla="*/ 0 w 8815303"/>
              <a:gd name="connsiteY1" fmla="*/ 479139 h 4242849"/>
              <a:gd name="connsiteX2" fmla="*/ 3238955 w 8815303"/>
              <a:gd name="connsiteY2" fmla="*/ 493035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479139 h 4242849"/>
              <a:gd name="connsiteX2" fmla="*/ 3232196 w 8815303"/>
              <a:gd name="connsiteY2" fmla="*/ 479139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479139 h 4242849"/>
              <a:gd name="connsiteX2" fmla="*/ 3232196 w 8815303"/>
              <a:gd name="connsiteY2" fmla="*/ 479139 h 4242849"/>
              <a:gd name="connsiteX3" fmla="*/ 3817512 w 8815303"/>
              <a:gd name="connsiteY3" fmla="*/ 13896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9797 h 4249797"/>
              <a:gd name="connsiteX1" fmla="*/ 0 w 8815303"/>
              <a:gd name="connsiteY1" fmla="*/ 486087 h 4249797"/>
              <a:gd name="connsiteX2" fmla="*/ 3232196 w 8815303"/>
              <a:gd name="connsiteY2" fmla="*/ 486087 h 4249797"/>
              <a:gd name="connsiteX3" fmla="*/ 3831030 w 8815303"/>
              <a:gd name="connsiteY3" fmla="*/ 0 h 4249797"/>
              <a:gd name="connsiteX4" fmla="*/ 8815303 w 8815303"/>
              <a:gd name="connsiteY4" fmla="*/ 6948 h 4249797"/>
              <a:gd name="connsiteX5" fmla="*/ 8815303 w 8815303"/>
              <a:gd name="connsiteY5" fmla="*/ 4249797 h 4249797"/>
              <a:gd name="connsiteX6" fmla="*/ 0 w 8815303"/>
              <a:gd name="connsiteY6" fmla="*/ 4249797 h 4249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15303" h="4249797">
                <a:moveTo>
                  <a:pt x="0" y="4249797"/>
                </a:moveTo>
                <a:lnTo>
                  <a:pt x="0" y="486087"/>
                </a:lnTo>
                <a:lnTo>
                  <a:pt x="3232196" y="486087"/>
                </a:lnTo>
                <a:lnTo>
                  <a:pt x="3831030" y="0"/>
                </a:lnTo>
                <a:lnTo>
                  <a:pt x="8815303" y="6948"/>
                </a:lnTo>
                <a:lnTo>
                  <a:pt x="8815303" y="4249797"/>
                </a:lnTo>
                <a:lnTo>
                  <a:pt x="0" y="4249797"/>
                </a:lnTo>
                <a:close/>
              </a:path>
            </a:pathLst>
          </a:custGeom>
          <a:solidFill>
            <a:schemeClr val="bg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6" name="Текст 7">
            <a:extLst>
              <a:ext uri="{FF2B5EF4-FFF2-40B4-BE49-F238E27FC236}">
                <a16:creationId xmlns:a16="http://schemas.microsoft.com/office/drawing/2014/main" id="{6C958351-F2A7-B54F-52D8-254E1F66F68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6496" y="873776"/>
            <a:ext cx="3928972" cy="2769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6034834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82" userDrawn="1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  <p15:guide id="5" orient="horz" pos="1071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703EA9F-3ECD-2F8A-9E26-34B1895997C0}"/>
              </a:ext>
            </a:extLst>
          </p:cNvPr>
          <p:cNvSpPr/>
          <p:nvPr userDrawn="1"/>
        </p:nvSpPr>
        <p:spPr>
          <a:xfrm>
            <a:off x="6096000" y="1057458"/>
            <a:ext cx="5743037" cy="25199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Текст 13">
            <a:extLst>
              <a:ext uri="{FF2B5EF4-FFF2-40B4-BE49-F238E27FC236}">
                <a16:creationId xmlns:a16="http://schemas.microsoft.com/office/drawing/2014/main" id="{95A3A6B5-31DC-C597-34FA-CAE5BF16D7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73575" y="1172818"/>
            <a:ext cx="4648200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F603D42-37A6-B580-F249-3DEDD12606A8}"/>
              </a:ext>
            </a:extLst>
          </p:cNvPr>
          <p:cNvSpPr/>
          <p:nvPr userDrawn="1"/>
        </p:nvSpPr>
        <p:spPr>
          <a:xfrm>
            <a:off x="294579" y="1059451"/>
            <a:ext cx="5723448" cy="251991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0247A6ED-716B-B66A-404D-38BA57366F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0863" y="1178176"/>
            <a:ext cx="4648200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E3073A-05AA-46A6-70FE-D01C9427EB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B693BBC7-EF30-4B5F-8B9E-3D110E7BEE54}" type="datetime1">
              <a:rPr lang="ru-RU" smtClean="0"/>
              <a:t>12.02.2026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375FE1-77DD-1303-F5D7-20515DEA6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83923D-A271-1542-9D39-6A6A53FCB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DD65B9A-E77B-CA88-A828-177D043C018D}"/>
              </a:ext>
            </a:extLst>
          </p:cNvPr>
          <p:cNvSpPr/>
          <p:nvPr userDrawn="1"/>
        </p:nvSpPr>
        <p:spPr>
          <a:xfrm>
            <a:off x="283947" y="3680858"/>
            <a:ext cx="5723448" cy="25199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: один усеченный угол 7">
            <a:extLst>
              <a:ext uri="{FF2B5EF4-FFF2-40B4-BE49-F238E27FC236}">
                <a16:creationId xmlns:a16="http://schemas.microsoft.com/office/drawing/2014/main" id="{C182C1ED-4AC7-53B2-D346-812F60AFE732}"/>
              </a:ext>
            </a:extLst>
          </p:cNvPr>
          <p:cNvSpPr/>
          <p:nvPr userDrawn="1"/>
        </p:nvSpPr>
        <p:spPr>
          <a:xfrm flipV="1">
            <a:off x="6096000" y="3678862"/>
            <a:ext cx="5743037" cy="2519918"/>
          </a:xfrm>
          <a:prstGeom prst="snip1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Текст 13">
            <a:extLst>
              <a:ext uri="{FF2B5EF4-FFF2-40B4-BE49-F238E27FC236}">
                <a16:creationId xmlns:a16="http://schemas.microsoft.com/office/drawing/2014/main" id="{23761660-4880-2F64-4F77-215B2C31F40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73575" y="3769680"/>
            <a:ext cx="4648200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7" name="Текст 13">
            <a:extLst>
              <a:ext uri="{FF2B5EF4-FFF2-40B4-BE49-F238E27FC236}">
                <a16:creationId xmlns:a16="http://schemas.microsoft.com/office/drawing/2014/main" id="{1D11084E-27FA-B805-6919-04D02A93ABC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50863" y="3775038"/>
            <a:ext cx="4648200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9177972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13">
            <a:extLst>
              <a:ext uri="{FF2B5EF4-FFF2-40B4-BE49-F238E27FC236}">
                <a16:creationId xmlns:a16="http://schemas.microsoft.com/office/drawing/2014/main" id="{95A3A6B5-31DC-C597-34FA-CAE5BF16D7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73575" y="1040466"/>
            <a:ext cx="2746362" cy="226957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F603D42-37A6-B580-F249-3DEDD12606A8}"/>
              </a:ext>
            </a:extLst>
          </p:cNvPr>
          <p:cNvSpPr/>
          <p:nvPr userDrawn="1"/>
        </p:nvSpPr>
        <p:spPr>
          <a:xfrm>
            <a:off x="300680" y="1062446"/>
            <a:ext cx="5717346" cy="2516922"/>
          </a:xfrm>
          <a:custGeom>
            <a:avLst/>
            <a:gdLst>
              <a:gd name="connsiteX0" fmla="*/ 0 w 5723448"/>
              <a:gd name="connsiteY0" fmla="*/ 0 h 2519917"/>
              <a:gd name="connsiteX1" fmla="*/ 5723448 w 5723448"/>
              <a:gd name="connsiteY1" fmla="*/ 0 h 2519917"/>
              <a:gd name="connsiteX2" fmla="*/ 5723448 w 5723448"/>
              <a:gd name="connsiteY2" fmla="*/ 2519917 h 2519917"/>
              <a:gd name="connsiteX3" fmla="*/ 0 w 5723448"/>
              <a:gd name="connsiteY3" fmla="*/ 2519917 h 2519917"/>
              <a:gd name="connsiteX4" fmla="*/ 0 w 5723448"/>
              <a:gd name="connsiteY4" fmla="*/ 0 h 2519917"/>
              <a:gd name="connsiteX0" fmla="*/ 0 w 5723448"/>
              <a:gd name="connsiteY0" fmla="*/ 17460 h 2537377"/>
              <a:gd name="connsiteX1" fmla="*/ 3394919 w 5723448"/>
              <a:gd name="connsiteY1" fmla="*/ 0 h 2537377"/>
              <a:gd name="connsiteX2" fmla="*/ 5723448 w 5723448"/>
              <a:gd name="connsiteY2" fmla="*/ 17460 h 2537377"/>
              <a:gd name="connsiteX3" fmla="*/ 5723448 w 5723448"/>
              <a:gd name="connsiteY3" fmla="*/ 2537377 h 2537377"/>
              <a:gd name="connsiteX4" fmla="*/ 0 w 5723448"/>
              <a:gd name="connsiteY4" fmla="*/ 2537377 h 2537377"/>
              <a:gd name="connsiteX5" fmla="*/ 0 w 5723448"/>
              <a:gd name="connsiteY5" fmla="*/ 17460 h 2537377"/>
              <a:gd name="connsiteX0" fmla="*/ 0 w 5723448"/>
              <a:gd name="connsiteY0" fmla="*/ 17460 h 2537377"/>
              <a:gd name="connsiteX1" fmla="*/ 3394919 w 5723448"/>
              <a:gd name="connsiteY1" fmla="*/ 0 h 2537377"/>
              <a:gd name="connsiteX2" fmla="*/ 5723448 w 5723448"/>
              <a:gd name="connsiteY2" fmla="*/ 17460 h 2537377"/>
              <a:gd name="connsiteX3" fmla="*/ 5723448 w 5723448"/>
              <a:gd name="connsiteY3" fmla="*/ 2537377 h 2537377"/>
              <a:gd name="connsiteX4" fmla="*/ 0 w 5723448"/>
              <a:gd name="connsiteY4" fmla="*/ 2537377 h 2537377"/>
              <a:gd name="connsiteX5" fmla="*/ 0 w 5723448"/>
              <a:gd name="connsiteY5" fmla="*/ 17460 h 2537377"/>
              <a:gd name="connsiteX0" fmla="*/ 0 w 5723448"/>
              <a:gd name="connsiteY0" fmla="*/ 0 h 2519917"/>
              <a:gd name="connsiteX1" fmla="*/ 3400235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0 h 2519917"/>
              <a:gd name="connsiteX1" fmla="*/ 3410868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0 h 2519917"/>
              <a:gd name="connsiteX1" fmla="*/ 3410868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1510 h 2521427"/>
              <a:gd name="connsiteX1" fmla="*/ 3410868 w 5723448"/>
              <a:gd name="connsiteY1" fmla="*/ 0 h 2521427"/>
              <a:gd name="connsiteX2" fmla="*/ 5723448 w 5723448"/>
              <a:gd name="connsiteY2" fmla="*/ 1510 h 2521427"/>
              <a:gd name="connsiteX3" fmla="*/ 5723448 w 5723448"/>
              <a:gd name="connsiteY3" fmla="*/ 2521427 h 2521427"/>
              <a:gd name="connsiteX4" fmla="*/ 0 w 5723448"/>
              <a:gd name="connsiteY4" fmla="*/ 2521427 h 2521427"/>
              <a:gd name="connsiteX5" fmla="*/ 0 w 5723448"/>
              <a:gd name="connsiteY5" fmla="*/ 1510 h 2521427"/>
              <a:gd name="connsiteX0" fmla="*/ 0 w 5723448"/>
              <a:gd name="connsiteY0" fmla="*/ 1510 h 2521427"/>
              <a:gd name="connsiteX1" fmla="*/ 3410868 w 5723448"/>
              <a:gd name="connsiteY1" fmla="*/ 0 h 2521427"/>
              <a:gd name="connsiteX2" fmla="*/ 5723448 w 5723448"/>
              <a:gd name="connsiteY2" fmla="*/ 1510 h 2521427"/>
              <a:gd name="connsiteX3" fmla="*/ 5723448 w 5723448"/>
              <a:gd name="connsiteY3" fmla="*/ 2521427 h 2521427"/>
              <a:gd name="connsiteX4" fmla="*/ 0 w 5723448"/>
              <a:gd name="connsiteY4" fmla="*/ 2521427 h 2521427"/>
              <a:gd name="connsiteX5" fmla="*/ 0 w 5723448"/>
              <a:gd name="connsiteY5" fmla="*/ 1510 h 2521427"/>
              <a:gd name="connsiteX0" fmla="*/ 0 w 5723448"/>
              <a:gd name="connsiteY0" fmla="*/ 1511 h 2521428"/>
              <a:gd name="connsiteX1" fmla="*/ 2161542 w 5723448"/>
              <a:gd name="connsiteY1" fmla="*/ 0 h 2521428"/>
              <a:gd name="connsiteX2" fmla="*/ 3410868 w 5723448"/>
              <a:gd name="connsiteY2" fmla="*/ 1 h 2521428"/>
              <a:gd name="connsiteX3" fmla="*/ 5723448 w 5723448"/>
              <a:gd name="connsiteY3" fmla="*/ 1511 h 2521428"/>
              <a:gd name="connsiteX4" fmla="*/ 5723448 w 5723448"/>
              <a:gd name="connsiteY4" fmla="*/ 2521428 h 2521428"/>
              <a:gd name="connsiteX5" fmla="*/ 0 w 5723448"/>
              <a:gd name="connsiteY5" fmla="*/ 2521428 h 2521428"/>
              <a:gd name="connsiteX6" fmla="*/ 0 w 5723448"/>
              <a:gd name="connsiteY6" fmla="*/ 1511 h 2521428"/>
              <a:gd name="connsiteX0" fmla="*/ 0 w 5723448"/>
              <a:gd name="connsiteY0" fmla="*/ 1510 h 2521427"/>
              <a:gd name="connsiteX1" fmla="*/ 3028096 w 5723448"/>
              <a:gd name="connsiteY1" fmla="*/ 356190 h 2521427"/>
              <a:gd name="connsiteX2" fmla="*/ 3410868 w 5723448"/>
              <a:gd name="connsiteY2" fmla="*/ 0 h 2521427"/>
              <a:gd name="connsiteX3" fmla="*/ 5723448 w 5723448"/>
              <a:gd name="connsiteY3" fmla="*/ 1510 h 2521427"/>
              <a:gd name="connsiteX4" fmla="*/ 5723448 w 5723448"/>
              <a:gd name="connsiteY4" fmla="*/ 2521427 h 2521427"/>
              <a:gd name="connsiteX5" fmla="*/ 0 w 5723448"/>
              <a:gd name="connsiteY5" fmla="*/ 2521427 h 2521427"/>
              <a:gd name="connsiteX6" fmla="*/ 0 w 5723448"/>
              <a:gd name="connsiteY6" fmla="*/ 1510 h 2521427"/>
              <a:gd name="connsiteX0" fmla="*/ 0 w 5728765"/>
              <a:gd name="connsiteY0" fmla="*/ 352385 h 2521427"/>
              <a:gd name="connsiteX1" fmla="*/ 3033413 w 5728765"/>
              <a:gd name="connsiteY1" fmla="*/ 356190 h 2521427"/>
              <a:gd name="connsiteX2" fmla="*/ 3416185 w 5728765"/>
              <a:gd name="connsiteY2" fmla="*/ 0 h 2521427"/>
              <a:gd name="connsiteX3" fmla="*/ 5728765 w 5728765"/>
              <a:gd name="connsiteY3" fmla="*/ 1510 h 2521427"/>
              <a:gd name="connsiteX4" fmla="*/ 5728765 w 5728765"/>
              <a:gd name="connsiteY4" fmla="*/ 2521427 h 2521427"/>
              <a:gd name="connsiteX5" fmla="*/ 5317 w 5728765"/>
              <a:gd name="connsiteY5" fmla="*/ 2521427 h 2521427"/>
              <a:gd name="connsiteX6" fmla="*/ 0 w 5728765"/>
              <a:gd name="connsiteY6" fmla="*/ 352385 h 2521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28765" h="2521427">
                <a:moveTo>
                  <a:pt x="0" y="352385"/>
                </a:moveTo>
                <a:lnTo>
                  <a:pt x="3033413" y="356190"/>
                </a:lnTo>
                <a:lnTo>
                  <a:pt x="3416185" y="0"/>
                </a:lnTo>
                <a:lnTo>
                  <a:pt x="5728765" y="1510"/>
                </a:lnTo>
                <a:lnTo>
                  <a:pt x="5728765" y="2521427"/>
                </a:lnTo>
                <a:lnTo>
                  <a:pt x="5317" y="2521427"/>
                </a:lnTo>
                <a:cubicBezTo>
                  <a:pt x="3545" y="1798413"/>
                  <a:pt x="1772" y="1075399"/>
                  <a:pt x="0" y="352385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/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0247A6ED-716B-B66A-404D-38BA57366F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0863" y="1045824"/>
            <a:ext cx="2750546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E3073A-05AA-46A6-70FE-D01C9427EB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0E7BD7E6-DFB3-4FF2-8ADB-1A5A9CA2309D}" type="datetime1">
              <a:rPr lang="ru-RU" smtClean="0"/>
              <a:t>12.02.2026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375FE1-77DD-1303-F5D7-20515DEA6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83923D-A271-1542-9D39-6A6A53FCB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Прямоугольник с одним усеченным углом 2">
            <a:extLst>
              <a:ext uri="{FF2B5EF4-FFF2-40B4-BE49-F238E27FC236}">
                <a16:creationId xmlns:a16="http://schemas.microsoft.com/office/drawing/2014/main" id="{7883CD64-ED2E-A830-6146-B5826285D94F}"/>
              </a:ext>
            </a:extLst>
          </p:cNvPr>
          <p:cNvSpPr/>
          <p:nvPr userDrawn="1"/>
        </p:nvSpPr>
        <p:spPr>
          <a:xfrm rot="10800000" flipH="1">
            <a:off x="300680" y="3678558"/>
            <a:ext cx="11572739" cy="2521427"/>
          </a:xfrm>
          <a:prstGeom prst="snip1Rect">
            <a:avLst>
              <a:gd name="adj" fmla="val 2116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1">
            <a:extLst>
              <a:ext uri="{FF2B5EF4-FFF2-40B4-BE49-F238E27FC236}">
                <a16:creationId xmlns:a16="http://schemas.microsoft.com/office/drawing/2014/main" id="{6C383A80-1774-FD2D-47F2-160ACE5C8FF9}"/>
              </a:ext>
            </a:extLst>
          </p:cNvPr>
          <p:cNvSpPr/>
          <p:nvPr userDrawn="1"/>
        </p:nvSpPr>
        <p:spPr>
          <a:xfrm>
            <a:off x="6096001" y="1057941"/>
            <a:ext cx="5761037" cy="2521427"/>
          </a:xfrm>
          <a:custGeom>
            <a:avLst/>
            <a:gdLst>
              <a:gd name="connsiteX0" fmla="*/ 0 w 5723448"/>
              <a:gd name="connsiteY0" fmla="*/ 0 h 2519917"/>
              <a:gd name="connsiteX1" fmla="*/ 5723448 w 5723448"/>
              <a:gd name="connsiteY1" fmla="*/ 0 h 2519917"/>
              <a:gd name="connsiteX2" fmla="*/ 5723448 w 5723448"/>
              <a:gd name="connsiteY2" fmla="*/ 2519917 h 2519917"/>
              <a:gd name="connsiteX3" fmla="*/ 0 w 5723448"/>
              <a:gd name="connsiteY3" fmla="*/ 2519917 h 2519917"/>
              <a:gd name="connsiteX4" fmla="*/ 0 w 5723448"/>
              <a:gd name="connsiteY4" fmla="*/ 0 h 2519917"/>
              <a:gd name="connsiteX0" fmla="*/ 0 w 5723448"/>
              <a:gd name="connsiteY0" fmla="*/ 17460 h 2537377"/>
              <a:gd name="connsiteX1" fmla="*/ 3394919 w 5723448"/>
              <a:gd name="connsiteY1" fmla="*/ 0 h 2537377"/>
              <a:gd name="connsiteX2" fmla="*/ 5723448 w 5723448"/>
              <a:gd name="connsiteY2" fmla="*/ 17460 h 2537377"/>
              <a:gd name="connsiteX3" fmla="*/ 5723448 w 5723448"/>
              <a:gd name="connsiteY3" fmla="*/ 2537377 h 2537377"/>
              <a:gd name="connsiteX4" fmla="*/ 0 w 5723448"/>
              <a:gd name="connsiteY4" fmla="*/ 2537377 h 2537377"/>
              <a:gd name="connsiteX5" fmla="*/ 0 w 5723448"/>
              <a:gd name="connsiteY5" fmla="*/ 17460 h 2537377"/>
              <a:gd name="connsiteX0" fmla="*/ 0 w 5723448"/>
              <a:gd name="connsiteY0" fmla="*/ 17460 h 2537377"/>
              <a:gd name="connsiteX1" fmla="*/ 3394919 w 5723448"/>
              <a:gd name="connsiteY1" fmla="*/ 0 h 2537377"/>
              <a:gd name="connsiteX2" fmla="*/ 5723448 w 5723448"/>
              <a:gd name="connsiteY2" fmla="*/ 17460 h 2537377"/>
              <a:gd name="connsiteX3" fmla="*/ 5723448 w 5723448"/>
              <a:gd name="connsiteY3" fmla="*/ 2537377 h 2537377"/>
              <a:gd name="connsiteX4" fmla="*/ 0 w 5723448"/>
              <a:gd name="connsiteY4" fmla="*/ 2537377 h 2537377"/>
              <a:gd name="connsiteX5" fmla="*/ 0 w 5723448"/>
              <a:gd name="connsiteY5" fmla="*/ 17460 h 2537377"/>
              <a:gd name="connsiteX0" fmla="*/ 0 w 5723448"/>
              <a:gd name="connsiteY0" fmla="*/ 0 h 2519917"/>
              <a:gd name="connsiteX1" fmla="*/ 3400235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0 h 2519917"/>
              <a:gd name="connsiteX1" fmla="*/ 3410868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0 h 2519917"/>
              <a:gd name="connsiteX1" fmla="*/ 3410868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1510 h 2521427"/>
              <a:gd name="connsiteX1" fmla="*/ 3410868 w 5723448"/>
              <a:gd name="connsiteY1" fmla="*/ 0 h 2521427"/>
              <a:gd name="connsiteX2" fmla="*/ 5723448 w 5723448"/>
              <a:gd name="connsiteY2" fmla="*/ 1510 h 2521427"/>
              <a:gd name="connsiteX3" fmla="*/ 5723448 w 5723448"/>
              <a:gd name="connsiteY3" fmla="*/ 2521427 h 2521427"/>
              <a:gd name="connsiteX4" fmla="*/ 0 w 5723448"/>
              <a:gd name="connsiteY4" fmla="*/ 2521427 h 2521427"/>
              <a:gd name="connsiteX5" fmla="*/ 0 w 5723448"/>
              <a:gd name="connsiteY5" fmla="*/ 1510 h 2521427"/>
              <a:gd name="connsiteX0" fmla="*/ 0 w 5723448"/>
              <a:gd name="connsiteY0" fmla="*/ 1510 h 2521427"/>
              <a:gd name="connsiteX1" fmla="*/ 3410868 w 5723448"/>
              <a:gd name="connsiteY1" fmla="*/ 0 h 2521427"/>
              <a:gd name="connsiteX2" fmla="*/ 5723448 w 5723448"/>
              <a:gd name="connsiteY2" fmla="*/ 1510 h 2521427"/>
              <a:gd name="connsiteX3" fmla="*/ 5723448 w 5723448"/>
              <a:gd name="connsiteY3" fmla="*/ 2521427 h 2521427"/>
              <a:gd name="connsiteX4" fmla="*/ 0 w 5723448"/>
              <a:gd name="connsiteY4" fmla="*/ 2521427 h 2521427"/>
              <a:gd name="connsiteX5" fmla="*/ 0 w 5723448"/>
              <a:gd name="connsiteY5" fmla="*/ 1510 h 2521427"/>
              <a:gd name="connsiteX0" fmla="*/ 0 w 5723448"/>
              <a:gd name="connsiteY0" fmla="*/ 1511 h 2521428"/>
              <a:gd name="connsiteX1" fmla="*/ 2161542 w 5723448"/>
              <a:gd name="connsiteY1" fmla="*/ 0 h 2521428"/>
              <a:gd name="connsiteX2" fmla="*/ 3410868 w 5723448"/>
              <a:gd name="connsiteY2" fmla="*/ 1 h 2521428"/>
              <a:gd name="connsiteX3" fmla="*/ 5723448 w 5723448"/>
              <a:gd name="connsiteY3" fmla="*/ 1511 h 2521428"/>
              <a:gd name="connsiteX4" fmla="*/ 5723448 w 5723448"/>
              <a:gd name="connsiteY4" fmla="*/ 2521428 h 2521428"/>
              <a:gd name="connsiteX5" fmla="*/ 0 w 5723448"/>
              <a:gd name="connsiteY5" fmla="*/ 2521428 h 2521428"/>
              <a:gd name="connsiteX6" fmla="*/ 0 w 5723448"/>
              <a:gd name="connsiteY6" fmla="*/ 1511 h 2521428"/>
              <a:gd name="connsiteX0" fmla="*/ 0 w 5723448"/>
              <a:gd name="connsiteY0" fmla="*/ 1510 h 2521427"/>
              <a:gd name="connsiteX1" fmla="*/ 3028096 w 5723448"/>
              <a:gd name="connsiteY1" fmla="*/ 356190 h 2521427"/>
              <a:gd name="connsiteX2" fmla="*/ 3410868 w 5723448"/>
              <a:gd name="connsiteY2" fmla="*/ 0 h 2521427"/>
              <a:gd name="connsiteX3" fmla="*/ 5723448 w 5723448"/>
              <a:gd name="connsiteY3" fmla="*/ 1510 h 2521427"/>
              <a:gd name="connsiteX4" fmla="*/ 5723448 w 5723448"/>
              <a:gd name="connsiteY4" fmla="*/ 2521427 h 2521427"/>
              <a:gd name="connsiteX5" fmla="*/ 0 w 5723448"/>
              <a:gd name="connsiteY5" fmla="*/ 2521427 h 2521427"/>
              <a:gd name="connsiteX6" fmla="*/ 0 w 5723448"/>
              <a:gd name="connsiteY6" fmla="*/ 1510 h 2521427"/>
              <a:gd name="connsiteX0" fmla="*/ 0 w 5728765"/>
              <a:gd name="connsiteY0" fmla="*/ 352385 h 2521427"/>
              <a:gd name="connsiteX1" fmla="*/ 3033413 w 5728765"/>
              <a:gd name="connsiteY1" fmla="*/ 356190 h 2521427"/>
              <a:gd name="connsiteX2" fmla="*/ 3416185 w 5728765"/>
              <a:gd name="connsiteY2" fmla="*/ 0 h 2521427"/>
              <a:gd name="connsiteX3" fmla="*/ 5728765 w 5728765"/>
              <a:gd name="connsiteY3" fmla="*/ 1510 h 2521427"/>
              <a:gd name="connsiteX4" fmla="*/ 5728765 w 5728765"/>
              <a:gd name="connsiteY4" fmla="*/ 2521427 h 2521427"/>
              <a:gd name="connsiteX5" fmla="*/ 5317 w 5728765"/>
              <a:gd name="connsiteY5" fmla="*/ 2521427 h 2521427"/>
              <a:gd name="connsiteX6" fmla="*/ 0 w 5728765"/>
              <a:gd name="connsiteY6" fmla="*/ 352385 h 2521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28765" h="2521427">
                <a:moveTo>
                  <a:pt x="0" y="352385"/>
                </a:moveTo>
                <a:lnTo>
                  <a:pt x="3033413" y="356190"/>
                </a:lnTo>
                <a:lnTo>
                  <a:pt x="3416185" y="0"/>
                </a:lnTo>
                <a:lnTo>
                  <a:pt x="5728765" y="1510"/>
                </a:lnTo>
                <a:lnTo>
                  <a:pt x="5728765" y="2521427"/>
                </a:lnTo>
                <a:lnTo>
                  <a:pt x="5317" y="2521427"/>
                </a:lnTo>
                <a:cubicBezTo>
                  <a:pt x="3545" y="1798413"/>
                  <a:pt x="1772" y="1075399"/>
                  <a:pt x="0" y="352385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34939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  <p15:guide id="5" orient="horz" pos="2319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9.xml"/><Relationship Id="rId21" Type="http://schemas.openxmlformats.org/officeDocument/2006/relationships/slideLayout" Target="../slideLayouts/slideLayout27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23.xml"/><Relationship Id="rId25" Type="http://schemas.openxmlformats.org/officeDocument/2006/relationships/image" Target="../media/image3.emf"/><Relationship Id="rId2" Type="http://schemas.openxmlformats.org/officeDocument/2006/relationships/slideLayout" Target="../slideLayouts/slideLayout8.xml"/><Relationship Id="rId16" Type="http://schemas.openxmlformats.org/officeDocument/2006/relationships/slideLayout" Target="../slideLayouts/slideLayout22.xml"/><Relationship Id="rId20" Type="http://schemas.openxmlformats.org/officeDocument/2006/relationships/slideLayout" Target="../slideLayouts/slideLayout26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3733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81" r:id="rId2"/>
    <p:sldLayoutId id="2147483876" r:id="rId3"/>
    <p:sldLayoutId id="2147483902" r:id="rId4"/>
    <p:sldLayoutId id="2147483866" r:id="rId5"/>
    <p:sldLayoutId id="2147483867" r:id="rId6"/>
  </p:sldLayoutIdLst>
  <p:hf hdr="0"/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Wingdings" pitchFamily="2" charset="2"/>
        <a:buChar char="§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§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§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§"/>
        <a:defRPr sz="186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§"/>
        <a:defRPr sz="186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81" userDrawn="1">
          <p15:clr>
            <a:srgbClr val="F26B43"/>
          </p15:clr>
        </p15:guide>
        <p15:guide id="2" pos="7469" userDrawn="1">
          <p15:clr>
            <a:srgbClr val="F26B43"/>
          </p15:clr>
        </p15:guide>
        <p15:guide id="3" orient="horz" pos="195" userDrawn="1">
          <p15:clr>
            <a:srgbClr val="F26B43"/>
          </p15:clr>
        </p15:guide>
        <p15:guide id="4" orient="horz" pos="4125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pos="2025" userDrawn="1">
          <p15:clr>
            <a:srgbClr val="F26B43"/>
          </p15:clr>
        </p15:guide>
        <p15:guide id="7" pos="5655" userDrawn="1">
          <p15:clr>
            <a:srgbClr val="F26B43"/>
          </p15:clr>
        </p15:guide>
        <p15:guide id="8" orient="horz" pos="278" userDrawn="1">
          <p15:clr>
            <a:srgbClr val="F26B43"/>
          </p15:clr>
        </p15:guide>
        <p15:guide id="9" pos="415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лилиния 15">
            <a:extLst>
              <a:ext uri="{FF2B5EF4-FFF2-40B4-BE49-F238E27FC236}">
                <a16:creationId xmlns:a16="http://schemas.microsoft.com/office/drawing/2014/main" id="{1B892F4E-ECA4-CD36-C1FF-53A59D42D76E}"/>
              </a:ext>
            </a:extLst>
          </p:cNvPr>
          <p:cNvSpPr/>
          <p:nvPr userDrawn="1"/>
        </p:nvSpPr>
        <p:spPr>
          <a:xfrm>
            <a:off x="0" y="6196368"/>
            <a:ext cx="2609850" cy="661632"/>
          </a:xfrm>
          <a:custGeom>
            <a:avLst/>
            <a:gdLst>
              <a:gd name="connsiteX0" fmla="*/ 0 w 2599831"/>
              <a:gd name="connsiteY0" fmla="*/ 0 h 661632"/>
              <a:gd name="connsiteX1" fmla="*/ 1968970 w 2599831"/>
              <a:gd name="connsiteY1" fmla="*/ 0 h 661632"/>
              <a:gd name="connsiteX2" fmla="*/ 2599831 w 2599831"/>
              <a:gd name="connsiteY2" fmla="*/ 661633 h 661632"/>
              <a:gd name="connsiteX3" fmla="*/ 0 w 2599831"/>
              <a:gd name="connsiteY3" fmla="*/ 660318 h 661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99831" h="661632">
                <a:moveTo>
                  <a:pt x="0" y="0"/>
                </a:moveTo>
                <a:lnTo>
                  <a:pt x="1968970" y="0"/>
                </a:lnTo>
                <a:lnTo>
                  <a:pt x="2599831" y="661633"/>
                </a:lnTo>
                <a:lnTo>
                  <a:pt x="0" y="660318"/>
                </a:lnTo>
                <a:close/>
              </a:path>
            </a:pathLst>
          </a:custGeom>
          <a:solidFill>
            <a:schemeClr val="bg1"/>
          </a:solidFill>
          <a:ln w="1317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620" y="1825625"/>
            <a:ext cx="11177642" cy="24929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accent2"/>
                </a:solidFill>
              </a:defRPr>
            </a:lvl1pPr>
          </a:lstStyle>
          <a:p>
            <a:fld id="{6438E7FF-BFA0-4D39-9B55-44FF5AA2179B}" type="datetime1">
              <a:rPr lang="ru-RU" smtClean="0"/>
              <a:t>12.02.2026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21037" y="6327775"/>
            <a:ext cx="3150641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accent2"/>
                </a:solidFill>
              </a:defRPr>
            </a:lvl1pPr>
          </a:lstStyle>
          <a:p>
            <a:pPr algn="l"/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17416" y="6327775"/>
            <a:ext cx="639621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90D6FB67-C437-4386-BA98-C16BA367CE3E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068AC05-D9DE-B643-9FEA-1E49DE8930C6}"/>
              </a:ext>
            </a:extLst>
          </p:cNvPr>
          <p:cNvPicPr>
            <a:picLocks noChangeAspect="1"/>
          </p:cNvPicPr>
          <p:nvPr userDrawn="1"/>
        </p:nvPicPr>
        <p:blipFill>
          <a:blip r:embed="rId2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984" y="6412369"/>
            <a:ext cx="1299777" cy="219747"/>
          </a:xfrm>
          <a:prstGeom prst="rect">
            <a:avLst/>
          </a:prstGeom>
        </p:spPr>
      </p:pic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A2BBDC87-C70C-0841-87E4-76BD82FC9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06" y="415317"/>
            <a:ext cx="7308286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201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3" r:id="rId2"/>
    <p:sldLayoutId id="2147483750" r:id="rId3"/>
    <p:sldLayoutId id="2147483776" r:id="rId4"/>
    <p:sldLayoutId id="2147483706" r:id="rId5"/>
    <p:sldLayoutId id="2147483906" r:id="rId6"/>
    <p:sldLayoutId id="2147483694" r:id="rId7"/>
    <p:sldLayoutId id="2147483790" r:id="rId8"/>
    <p:sldLayoutId id="2147483703" r:id="rId9"/>
    <p:sldLayoutId id="2147483713" r:id="rId10"/>
    <p:sldLayoutId id="2147483709" r:id="rId11"/>
    <p:sldLayoutId id="2147483905" r:id="rId12"/>
    <p:sldLayoutId id="2147483798" r:id="rId13"/>
    <p:sldLayoutId id="2147483729" r:id="rId14"/>
    <p:sldLayoutId id="2147483801" r:id="rId15"/>
    <p:sldLayoutId id="2147483741" r:id="rId16"/>
    <p:sldLayoutId id="2147483712" r:id="rId17"/>
    <p:sldLayoutId id="2147483742" r:id="rId18"/>
    <p:sldLayoutId id="2147483725" r:id="rId19"/>
    <p:sldLayoutId id="2147483732" r:id="rId20"/>
    <p:sldLayoutId id="2147483775" r:id="rId21"/>
    <p:sldLayoutId id="2147483777" r:id="rId22"/>
    <p:sldLayoutId id="2147483778" r:id="rId2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600" b="1" i="0" kern="1200" cap="all" baseline="0">
          <a:solidFill>
            <a:schemeClr val="tx2"/>
          </a:solidFill>
          <a:latin typeface="Arial Black" panose="020B0604020202020204" pitchFamily="34" charset="0"/>
          <a:ea typeface="+mj-ea"/>
          <a:cs typeface="Arial Black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spcAft>
          <a:spcPts val="800"/>
        </a:spcAft>
        <a:buFont typeface="Arial" panose="020B0604020202020204" pitchFamily="34" charset="0"/>
        <a:buNone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181" userDrawn="1">
          <p15:clr>
            <a:srgbClr val="F26B43"/>
          </p15:clr>
        </p15:guide>
        <p15:guide id="2" pos="7469" userDrawn="1">
          <p15:clr>
            <a:srgbClr val="F26B43"/>
          </p15:clr>
        </p15:guide>
        <p15:guide id="4" orient="horz" pos="3906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pos="2025" userDrawn="1">
          <p15:clr>
            <a:srgbClr val="F26B43"/>
          </p15:clr>
        </p15:guide>
        <p15:guide id="7" pos="5655" userDrawn="1">
          <p15:clr>
            <a:srgbClr val="F26B43"/>
          </p15:clr>
        </p15:guide>
        <p15:guide id="8" orient="horz" pos="278" userDrawn="1">
          <p15:clr>
            <a:srgbClr val="F26B43"/>
          </p15:clr>
        </p15:guide>
        <p15:guide id="9" pos="347" userDrawn="1">
          <p15:clr>
            <a:srgbClr val="F26B43"/>
          </p15:clr>
        </p15:guide>
        <p15:guide id="10" orient="horz" pos="413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tolstov@tn.ru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nav.tn.ru/services/proektno-raschetnyy-tsentr/" TargetMode="External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nav.tn.ru/services/proektno-raschetnyy-tsentr/form/" TargetMode="External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nav.tn.ru/services/design/" TargetMode="External"/><Relationship Id="rId3" Type="http://schemas.openxmlformats.org/officeDocument/2006/relationships/image" Target="../media/image3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hyperlink" Target="mailto:m.kazantsev@tn.ru" TargetMode="External"/><Relationship Id="rId5" Type="http://schemas.openxmlformats.org/officeDocument/2006/relationships/hyperlink" Target="https://nav.tn.ru/services/proektno-raschetnyy-tsentr/" TargetMode="External"/><Relationship Id="rId10" Type="http://schemas.microsoft.com/office/2007/relationships/hdphoto" Target="../media/hdphoto2.wdp"/><Relationship Id="rId4" Type="http://schemas.openxmlformats.org/officeDocument/2006/relationships/image" Target="../media/image33.png"/><Relationship Id="rId9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jpeg"/><Relationship Id="rId7" Type="http://schemas.openxmlformats.org/officeDocument/2006/relationships/image" Target="../media/image39.png"/><Relationship Id="rId12" Type="http://schemas.openxmlformats.org/officeDocument/2006/relationships/image" Target="../media/image4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11" Type="http://schemas.openxmlformats.org/officeDocument/2006/relationships/hyperlink" Target="https://nav.tn.ru/knowledge-base/chasto-zadavaemye-voprosy/proektno-raschetnyy-tsentr/kak-chitat-spetsifikatsiyu-ot-proektno-raschetnogo-tsentra/" TargetMode="External"/><Relationship Id="rId5" Type="http://schemas.openxmlformats.org/officeDocument/2006/relationships/image" Target="../media/image37.jpeg"/><Relationship Id="rId10" Type="http://schemas.openxmlformats.org/officeDocument/2006/relationships/image" Target="../media/image42.png"/><Relationship Id="rId4" Type="http://schemas.openxmlformats.org/officeDocument/2006/relationships/image" Target="../media/image36.jpeg"/><Relationship Id="rId9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4.jpeg"/><Relationship Id="rId7" Type="http://schemas.openxmlformats.org/officeDocument/2006/relationships/hyperlink" Target="https://nav.tn.ru/knowledge-base/chasto-zadavaemye-voprosy/proektno-raschetnyy-tsentr/kak-chitat-skhemu-raskladki-klinovidnoy-teploizolyatsii-ot-proektno-raschetnogo-tsentra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nav.tn.ru/knowledge-base/chasto-zadavaemye-voprosy/proektno-raschetnyy-tsentr/kak-na-skheme-klinovidnoy-izolyatsii-ot-prts-opredelit-razmery-rombov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jpeg"/><Relationship Id="rId4" Type="http://schemas.openxmlformats.org/officeDocument/2006/relationships/image" Target="../media/image5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nav.tn.ru/services/design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5.png"/><Relationship Id="rId7" Type="http://schemas.openxmlformats.org/officeDocument/2006/relationships/image" Target="../media/image5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14.png"/><Relationship Id="rId9" Type="http://schemas.openxmlformats.org/officeDocument/2006/relationships/image" Target="../media/image6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61.pn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59.png"/><Relationship Id="rId4" Type="http://schemas.openxmlformats.org/officeDocument/2006/relationships/image" Target="../media/image6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mailto:m.kazantsev@tn.ru" TargetMode="External"/><Relationship Id="rId3" Type="http://schemas.openxmlformats.org/officeDocument/2006/relationships/hyperlink" Target="https://nav.tn.ru/knowledge-base/chasto-zadavaemye-voprosy/proektno-raschetnyy-tsentr/" TargetMode="External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10" Type="http://schemas.microsoft.com/office/2007/relationships/hdphoto" Target="../media/hdphoto2.wdp"/><Relationship Id="rId4" Type="http://schemas.openxmlformats.org/officeDocument/2006/relationships/image" Target="../media/image43.png"/><Relationship Id="rId9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nav.tn.ru/calculators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70.jpeg"/><Relationship Id="rId7" Type="http://schemas.openxmlformats.org/officeDocument/2006/relationships/image" Target="../media/image7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Relationship Id="rId9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hyperlink" Target="https://nav.tn.ru/calculators/heat-protection/" TargetMode="External"/><Relationship Id="rId7" Type="http://schemas.openxmlformats.org/officeDocument/2006/relationships/image" Target="../media/image7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png"/><Relationship Id="rId11" Type="http://schemas.openxmlformats.org/officeDocument/2006/relationships/image" Target="../media/image102.png"/><Relationship Id="rId5" Type="http://schemas.openxmlformats.org/officeDocument/2006/relationships/image" Target="../media/image76.png"/><Relationship Id="rId10" Type="http://schemas.openxmlformats.org/officeDocument/2006/relationships/image" Target="../media/image101.png"/><Relationship Id="rId4" Type="http://schemas.openxmlformats.org/officeDocument/2006/relationships/image" Target="../media/image43.png"/><Relationship Id="rId9" Type="http://schemas.openxmlformats.org/officeDocument/2006/relationships/image" Target="../media/image10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nav.tn.ru/calculators/roof-load/" TargetMode="External"/><Relationship Id="rId7" Type="http://schemas.openxmlformats.org/officeDocument/2006/relationships/image" Target="../media/image8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7" Type="http://schemas.openxmlformats.org/officeDocument/2006/relationships/image" Target="../media/image8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png"/><Relationship Id="rId5" Type="http://schemas.openxmlformats.org/officeDocument/2006/relationships/image" Target="../media/image43.png"/><Relationship Id="rId4" Type="http://schemas.openxmlformats.org/officeDocument/2006/relationships/hyperlink" Target="https://nav.tn.ru/calculators/flat-roof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7" Type="http://schemas.openxmlformats.org/officeDocument/2006/relationships/image" Target="../media/image8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6.png"/><Relationship Id="rId5" Type="http://schemas.openxmlformats.org/officeDocument/2006/relationships/image" Target="../media/image43.png"/><Relationship Id="rId4" Type="http://schemas.openxmlformats.org/officeDocument/2006/relationships/hyperlink" Target="https://nav.tn.ru/calculators/wedge-insulating/" TargetMode="Externa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s://kb.tn.ru/article/1121" TargetMode="External"/><Relationship Id="rId3" Type="http://schemas.openxmlformats.org/officeDocument/2006/relationships/image" Target="../media/image88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nav.tn.ru/bim/plagin-tekhnonikol-dlya-autocad/" TargetMode="External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s://nav.tn.ru/calculators/heat-protection/" TargetMode="External"/><Relationship Id="rId13" Type="http://schemas.openxmlformats.org/officeDocument/2006/relationships/hyperlink" Target="https://nav.tn.ru/knowledge-base/onlayn-kalkulyatory/kalkulyator-klinovidnoy-teploizolyatsii/" TargetMode="External"/><Relationship Id="rId18" Type="http://schemas.openxmlformats.org/officeDocument/2006/relationships/hyperlink" Target="https://academy.tn.ru/courses/scorm/moskva/raschyet_klinovidnoy_izolyatsii_s_pomoshchyu_nadstroyki_-klin_tekhnonikol-/" TargetMode="External"/><Relationship Id="rId3" Type="http://schemas.openxmlformats.org/officeDocument/2006/relationships/image" Target="../media/image74.png"/><Relationship Id="rId21" Type="http://schemas.openxmlformats.org/officeDocument/2006/relationships/hyperlink" Target="https://nav.tn.ru/knowledge-base/klinovidnaya-teploizolyatsiya/kak-postroit-uklony-iz-klinovidnoy-izolyatsii-esli-voronka-smeshchena-otnositelno-parapeta/?sphrase_id=677675" TargetMode="External"/><Relationship Id="rId7" Type="http://schemas.openxmlformats.org/officeDocument/2006/relationships/image" Target="../media/image17.png"/><Relationship Id="rId12" Type="http://schemas.openxmlformats.org/officeDocument/2006/relationships/hyperlink" Target="https://nav.tn.ru/knowledge-base/onlayn-kalkulyatory/kalkulyator-klinovidnoy-teploizolyatsii/kak-poschitat-uklony-iz-klinovidnoy-teploizolyatsii/" TargetMode="External"/><Relationship Id="rId17" Type="http://schemas.openxmlformats.org/officeDocument/2006/relationships/hyperlink" Target="https://nav.tn.ru/calculators/flat-roof/" TargetMode="External"/><Relationship Id="rId2" Type="http://schemas.openxmlformats.org/officeDocument/2006/relationships/notesSlide" Target="../notesSlides/notesSlide24.xml"/><Relationship Id="rId16" Type="http://schemas.openxmlformats.org/officeDocument/2006/relationships/hyperlink" Target="https://nav.tn.ru/knowledge-base/onlayn-kalkulyatory/kalkulyator-materialov-ploskoy-krovli/" TargetMode="External"/><Relationship Id="rId20" Type="http://schemas.openxmlformats.org/officeDocument/2006/relationships/hyperlink" Target="https://nav.tn.ru/knowledge-base/klinovidnaya-teploizolyatsiya/kakuyu-shirinu-rombov-iz-klinovidnoy-teploizolyatsii-prinimat-dlya-ustroystva-kontruklonov-mezhdu-vo/?sphrase_id=677675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nav.tn.ru/knowledge-base/onlayn-kalkulyatory/teplotekhnicheskiy-kalkulyator/" TargetMode="External"/><Relationship Id="rId11" Type="http://schemas.openxmlformats.org/officeDocument/2006/relationships/hyperlink" Target="https://nav.tn.ru/services/calculators/" TargetMode="External"/><Relationship Id="rId5" Type="http://schemas.openxmlformats.org/officeDocument/2006/relationships/hyperlink" Target="https://events.webinar.ru/event/7273745/7409609/98f6c70434d00e874f2e569ce1c42b34" TargetMode="External"/><Relationship Id="rId15" Type="http://schemas.openxmlformats.org/officeDocument/2006/relationships/hyperlink" Target="https://events.webinar.ru/academyTN/8636897/record-new/8827755" TargetMode="External"/><Relationship Id="rId23" Type="http://schemas.openxmlformats.org/officeDocument/2006/relationships/image" Target="../media/image88.png"/><Relationship Id="rId10" Type="http://schemas.openxmlformats.org/officeDocument/2006/relationships/hyperlink" Target="https://nav.tn.ru/knowledge-base/onlayn-kalkulyatory/kalkulyator-vetrovoy-nagruzki-na-krovlyu/" TargetMode="External"/><Relationship Id="rId19" Type="http://schemas.openxmlformats.org/officeDocument/2006/relationships/hyperlink" Target="https://nav.tn.ru/knowledge-base/klinovidnaya-teploizolyatsiya/kak-opredelit-kolichestvo-sloev-klinovidnoy-izolyatsii-v-zavisimosti-ot-protsenta-osnovnogo-uklona/?sphrase_id=677675" TargetMode="External"/><Relationship Id="rId4" Type="http://schemas.openxmlformats.org/officeDocument/2006/relationships/image" Target="../media/image73.png"/><Relationship Id="rId9" Type="http://schemas.openxmlformats.org/officeDocument/2006/relationships/hyperlink" Target="https://nav.tn.ru/knowledge-base/onlayn-kalkulyatory/kalkulyator-vetrovoy-nagruzki-na-krovlyu/gde-nayti-instruktsiyu-dlya-kalkulyatora-vetrovoy-nagruzki-tekhnonikol/" TargetMode="External"/><Relationship Id="rId14" Type="http://schemas.openxmlformats.org/officeDocument/2006/relationships/image" Target="../media/image71.png"/><Relationship Id="rId22" Type="http://schemas.openxmlformats.org/officeDocument/2006/relationships/hyperlink" Target="https://nav.tn.ru/bim/plagin-tekhnonikol-dlya-autocad/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3" Type="http://schemas.openxmlformats.org/officeDocument/2006/relationships/image" Target="../media/image94.png"/><Relationship Id="rId7" Type="http://schemas.openxmlformats.org/officeDocument/2006/relationships/image" Target="../media/image9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1394B37-CFDA-C244-A811-83C92627FC8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602779"/>
            <a:ext cx="12192000" cy="6255221"/>
          </a:xfr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A73445BD-31BE-FD32-CD47-79258500C28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 smtClean="0"/>
              <a:t>26</a:t>
            </a:r>
            <a:endParaRPr lang="ru-RU" dirty="0"/>
          </a:p>
        </p:txBody>
      </p:sp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F0426E6A-D61C-909A-4A9A-71033146BC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7906" y="4695293"/>
            <a:ext cx="8611474" cy="1373641"/>
          </a:xfrm>
        </p:spPr>
        <p:txBody>
          <a:bodyPr/>
          <a:lstStyle/>
          <a:p>
            <a:r>
              <a:rPr lang="ru-RU" dirty="0" smtClean="0"/>
              <a:t>Технические сервисы проектно-расчётного центра</a:t>
            </a:r>
            <a:endParaRPr lang="ru-RU" dirty="0"/>
          </a:p>
        </p:txBody>
      </p:sp>
      <p:sp>
        <p:nvSpPr>
          <p:cNvPr id="5" name="Полилиния 11">
            <a:extLst>
              <a:ext uri="{FF2B5EF4-FFF2-40B4-BE49-F238E27FC236}">
                <a16:creationId xmlns:a16="http://schemas.microsoft.com/office/drawing/2014/main" id="{CC2B54B7-4498-9BE0-6FF1-A87AE871E3DE}"/>
              </a:ext>
            </a:extLst>
          </p:cNvPr>
          <p:cNvSpPr/>
          <p:nvPr/>
        </p:nvSpPr>
        <p:spPr>
          <a:xfrm>
            <a:off x="7941568" y="3889628"/>
            <a:ext cx="373453" cy="649369"/>
          </a:xfrm>
          <a:custGeom>
            <a:avLst/>
            <a:gdLst>
              <a:gd name="connsiteX0" fmla="*/ 613410 w 613410"/>
              <a:gd name="connsiteY0" fmla="*/ 612744 h 1051369"/>
              <a:gd name="connsiteX1" fmla="*/ 952 w 613410"/>
              <a:gd name="connsiteY1" fmla="*/ 1051370 h 1051369"/>
              <a:gd name="connsiteX2" fmla="*/ 306705 w 613410"/>
              <a:gd name="connsiteY2" fmla="*/ 612744 h 1051369"/>
              <a:gd name="connsiteX3" fmla="*/ 0 w 613410"/>
              <a:gd name="connsiteY3" fmla="*/ 612744 h 1051369"/>
              <a:gd name="connsiteX4" fmla="*/ 0 w 613410"/>
              <a:gd name="connsiteY4" fmla="*/ 0 h 1051369"/>
              <a:gd name="connsiteX5" fmla="*/ 613410 w 613410"/>
              <a:gd name="connsiteY5" fmla="*/ 0 h 1051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3410" h="1051369">
                <a:moveTo>
                  <a:pt x="613410" y="612744"/>
                </a:moveTo>
                <a:lnTo>
                  <a:pt x="952" y="1051370"/>
                </a:lnTo>
                <a:lnTo>
                  <a:pt x="306705" y="612744"/>
                </a:lnTo>
                <a:lnTo>
                  <a:pt x="0" y="612744"/>
                </a:lnTo>
                <a:lnTo>
                  <a:pt x="0" y="0"/>
                </a:lnTo>
                <a:lnTo>
                  <a:pt x="613410" y="0"/>
                </a:lnTo>
                <a:close/>
              </a:path>
            </a:pathLst>
          </a:custGeom>
          <a:noFill/>
          <a:ln w="25400" cap="flat">
            <a:solidFill>
              <a:schemeClr val="accent3"/>
            </a:solidFill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2235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74" t="8538" r="15463" b="6876"/>
          <a:stretch/>
        </p:blipFill>
        <p:spPr>
          <a:xfrm>
            <a:off x="1181774" y="1038049"/>
            <a:ext cx="2048815" cy="2586037"/>
          </a:xfrm>
          <a:prstGeom prst="rect">
            <a:avLst/>
          </a:prstGeom>
        </p:spPr>
      </p:pic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EACE14F5-1011-D87C-93C8-17AC4617F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308299" cy="360099"/>
          </a:xfrm>
        </p:spPr>
        <p:txBody>
          <a:bodyPr/>
          <a:lstStyle/>
          <a:p>
            <a:r>
              <a:rPr lang="ru-RU" dirty="0" smtClean="0">
                <a:solidFill>
                  <a:schemeClr val="accent1"/>
                </a:solidFill>
              </a:rPr>
              <a:t>Знакомство</a:t>
            </a:r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AE1C7E9-FE62-9514-3CB2-D5F62E5BA3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088274-9166-4C9E-BEA7-DD02D03B62F2}" type="datetime1">
              <a:rPr kumimoji="0" 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12.02.2026</a:t>
            </a:fld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59606D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6AA1396-12B7-7794-D20A-571952FC2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r>
              <a:rPr lang="ru-RU" dirty="0"/>
              <a:t>Технические сервисы проектно-расчётного центра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59606D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194D3A2-0EA8-40A6-571F-09F87DA71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D6FB67-C437-4386-BA98-C16BA367CE3E}" type="slidenum">
              <a:rPr kumimoji="0" 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242E4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618037" y="3773012"/>
            <a:ext cx="3283404" cy="2238375"/>
            <a:chOff x="618037" y="3840479"/>
            <a:chExt cx="3283404" cy="2238375"/>
          </a:xfrm>
        </p:grpSpPr>
        <p:sp>
          <p:nvSpPr>
            <p:cNvPr id="14" name="Прямоугольник с одним усеченным углом 38">
              <a:extLst>
                <a:ext uri="{FF2B5EF4-FFF2-40B4-BE49-F238E27FC236}">
                  <a16:creationId xmlns:a16="http://schemas.microsoft.com/office/drawing/2014/main" id="{EB0293A7-42AB-4271-A59B-3733545D4A6B}"/>
                </a:ext>
              </a:extLst>
            </p:cNvPr>
            <p:cNvSpPr/>
            <p:nvPr/>
          </p:nvSpPr>
          <p:spPr>
            <a:xfrm rot="10800000" flipH="1">
              <a:off x="618037" y="3840479"/>
              <a:ext cx="3283404" cy="2238375"/>
            </a:xfrm>
            <a:prstGeom prst="snip1Rect">
              <a:avLst>
                <a:gd name="adj" fmla="val 13475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" name="Сергей Колесников, совладелец  и управляющий партнер ТЕХНОНИКОЛЬ">
              <a:extLst>
                <a:ext uri="{FF2B5EF4-FFF2-40B4-BE49-F238E27FC236}">
                  <a16:creationId xmlns:a16="http://schemas.microsoft.com/office/drawing/2014/main" id="{50E92289-7188-F8F4-62BE-D90B7B31E036}"/>
                </a:ext>
              </a:extLst>
            </p:cNvPr>
            <p:cNvSpPr txBox="1"/>
            <p:nvPr/>
          </p:nvSpPr>
          <p:spPr>
            <a:xfrm>
              <a:off x="771934" y="4175314"/>
              <a:ext cx="2955335" cy="96949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2286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 b="0">
                  <a:solidFill>
                    <a:srgbClr val="5E5E5E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 kumimoji="0" lang="ru-RU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Толстов Алексей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/>
              </a:r>
              <a:b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</a:br>
              <a:r>
                <a:rPr kumimoji="0" lang="ru-RU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Руководитель</a:t>
              </a:r>
              <a:r>
                <a:rPr kumimoji="0" lang="ru-RU" sz="1400" b="1" i="0" u="none" strike="noStrike" kern="1200" cap="none" spc="0" normalizeH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направления </a:t>
              </a:r>
            </a:p>
            <a:p>
              <a:pPr marL="0" marR="0" lvl="0" indent="0" algn="l" defTabSz="2286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 b="0">
                  <a:solidFill>
                    <a:srgbClr val="5E5E5E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 lang="ru-RU" sz="1400" b="1" baseline="0" dirty="0" smtClean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Цифровые</a:t>
              </a:r>
              <a:r>
                <a:rPr lang="ru-RU" sz="1400" b="1" dirty="0" smtClean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 инструменты</a:t>
              </a:r>
              <a:endPara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endParaRPr>
            </a:p>
          </p:txBody>
        </p:sp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id="{83AFF138-611B-DC0B-A466-9DB994EED835}"/>
                </a:ext>
              </a:extLst>
            </p:cNvPr>
            <p:cNvCxnSpPr>
              <a:cxnSpLocks/>
            </p:cNvCxnSpPr>
            <p:nvPr/>
          </p:nvCxnSpPr>
          <p:spPr>
            <a:xfrm>
              <a:off x="788359" y="5268723"/>
              <a:ext cx="2213446" cy="0"/>
            </a:xfrm>
            <a:prstGeom prst="line">
              <a:avLst/>
            </a:prstGeom>
            <a:ln w="63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Сергей Колесников, совладелец  и управляющий партнер ТЕХНОНИКОЛЬ">
              <a:extLst>
                <a:ext uri="{FF2B5EF4-FFF2-40B4-BE49-F238E27FC236}">
                  <a16:creationId xmlns:a16="http://schemas.microsoft.com/office/drawing/2014/main" id="{50E92289-7188-F8F4-62BE-D90B7B31E036}"/>
                </a:ext>
              </a:extLst>
            </p:cNvPr>
            <p:cNvSpPr txBox="1"/>
            <p:nvPr/>
          </p:nvSpPr>
          <p:spPr>
            <a:xfrm>
              <a:off x="788359" y="5365056"/>
              <a:ext cx="2364144" cy="64633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2286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 b="0">
                  <a:solidFill>
                    <a:srgbClr val="5E5E5E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 kumimoji="0" 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  <a:hlinkClick r:id="rId3"/>
                </a:rPr>
                <a:t>tolstov@tn.ru</a:t>
              </a:r>
              <a:endPara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endParaRPr>
            </a:p>
            <a:p>
              <a:pPr marL="0" marR="0" lvl="0" indent="0" algn="l" defTabSz="2286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 b="0">
                  <a:solidFill>
                    <a:srgbClr val="5E5E5E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 lang="ru-RU" sz="1400" b="1" dirty="0" smtClean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1400" b="1" dirty="0" smtClean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+</a:t>
              </a:r>
              <a:r>
                <a:rPr lang="ru-RU" sz="1400" b="1" dirty="0" smtClean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 7 906 403 75 20</a:t>
              </a:r>
              <a:r>
                <a:rPr lang="en-US" sz="1400" b="1" dirty="0" smtClean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 </a:t>
              </a:r>
              <a:endPara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endParaRPr>
            </a:p>
          </p:txBody>
        </p:sp>
      </p:grp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829" y="973651"/>
            <a:ext cx="2009278" cy="25848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3680" y="1005850"/>
            <a:ext cx="2081976" cy="2584800"/>
          </a:xfrm>
          <a:prstGeom prst="rect">
            <a:avLst/>
          </a:prstGeom>
        </p:spPr>
      </p:pic>
      <p:grpSp>
        <p:nvGrpSpPr>
          <p:cNvPr id="24" name="Группа 23"/>
          <p:cNvGrpSpPr/>
          <p:nvPr/>
        </p:nvGrpSpPr>
        <p:grpSpPr>
          <a:xfrm>
            <a:off x="4268899" y="3773012"/>
            <a:ext cx="3283404" cy="2238375"/>
            <a:chOff x="618037" y="3840479"/>
            <a:chExt cx="3283404" cy="2238375"/>
          </a:xfrm>
        </p:grpSpPr>
        <p:sp>
          <p:nvSpPr>
            <p:cNvPr id="25" name="Прямоугольник с одним усеченным углом 38">
              <a:extLst>
                <a:ext uri="{FF2B5EF4-FFF2-40B4-BE49-F238E27FC236}">
                  <a16:creationId xmlns:a16="http://schemas.microsoft.com/office/drawing/2014/main" id="{EB0293A7-42AB-4271-A59B-3733545D4A6B}"/>
                </a:ext>
              </a:extLst>
            </p:cNvPr>
            <p:cNvSpPr/>
            <p:nvPr/>
          </p:nvSpPr>
          <p:spPr>
            <a:xfrm rot="10800000" flipH="1">
              <a:off x="618037" y="3840479"/>
              <a:ext cx="3283404" cy="2238375"/>
            </a:xfrm>
            <a:prstGeom prst="snip1Rect">
              <a:avLst>
                <a:gd name="adj" fmla="val 13475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" name="Сергей Колесников, совладелец  и управляющий партнер ТЕХНОНИКОЛЬ">
              <a:extLst>
                <a:ext uri="{FF2B5EF4-FFF2-40B4-BE49-F238E27FC236}">
                  <a16:creationId xmlns:a16="http://schemas.microsoft.com/office/drawing/2014/main" id="{50E92289-7188-F8F4-62BE-D90B7B31E036}"/>
                </a:ext>
              </a:extLst>
            </p:cNvPr>
            <p:cNvSpPr txBox="1"/>
            <p:nvPr/>
          </p:nvSpPr>
          <p:spPr>
            <a:xfrm>
              <a:off x="771934" y="4175314"/>
              <a:ext cx="2955335" cy="64633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2286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 b="0">
                  <a:solidFill>
                    <a:srgbClr val="5E5E5E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 kumimoji="0" lang="ru-RU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Покас Олег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/>
              </a:r>
              <a:b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</a:br>
              <a:r>
                <a:rPr kumimoji="0" lang="ru-RU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Менеджер</a:t>
              </a:r>
              <a:r>
                <a:rPr kumimoji="0" lang="ru-RU" sz="1400" b="1" i="0" u="none" strike="noStrike" kern="1200" cap="none" spc="0" normalizeH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1400" b="1" i="0" u="none" strike="noStrike" kern="1200" cap="none" spc="0" normalizeH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IT-</a:t>
              </a:r>
              <a:r>
                <a:rPr kumimoji="0" lang="ru-RU" sz="1400" b="1" i="0" u="none" strike="noStrike" kern="1200" cap="none" spc="0" normalizeH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проектов</a:t>
              </a:r>
              <a:endPara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endParaRPr>
            </a:p>
          </p:txBody>
        </p:sp>
        <p:cxnSp>
          <p:nvCxnSpPr>
            <p:cNvPr id="27" name="Прямая соединительная линия 26">
              <a:extLst>
                <a:ext uri="{FF2B5EF4-FFF2-40B4-BE49-F238E27FC236}">
                  <a16:creationId xmlns:a16="http://schemas.microsoft.com/office/drawing/2014/main" id="{83AFF138-611B-DC0B-A466-9DB994EED835}"/>
                </a:ext>
              </a:extLst>
            </p:cNvPr>
            <p:cNvCxnSpPr>
              <a:cxnSpLocks/>
            </p:cNvCxnSpPr>
            <p:nvPr/>
          </p:nvCxnSpPr>
          <p:spPr>
            <a:xfrm>
              <a:off x="788359" y="5268723"/>
              <a:ext cx="2213446" cy="0"/>
            </a:xfrm>
            <a:prstGeom prst="line">
              <a:avLst/>
            </a:prstGeom>
            <a:ln w="63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Сергей Колесников, совладелец  и управляющий партнер ТЕХНОНИКОЛЬ">
              <a:extLst>
                <a:ext uri="{FF2B5EF4-FFF2-40B4-BE49-F238E27FC236}">
                  <a16:creationId xmlns:a16="http://schemas.microsoft.com/office/drawing/2014/main" id="{50E92289-7188-F8F4-62BE-D90B7B31E036}"/>
                </a:ext>
              </a:extLst>
            </p:cNvPr>
            <p:cNvSpPr txBox="1"/>
            <p:nvPr/>
          </p:nvSpPr>
          <p:spPr>
            <a:xfrm>
              <a:off x="788359" y="5365056"/>
              <a:ext cx="2364144" cy="64633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2286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 b="0">
                  <a:solidFill>
                    <a:srgbClr val="5E5E5E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 kumimoji="0" 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  <a:hlinkClick r:id="rId3"/>
                </a:rPr>
                <a:t>pokas@tn.ru</a:t>
              </a:r>
              <a:endPara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endParaRPr>
            </a:p>
            <a:p>
              <a:pPr lvl="0" defTabSz="228600">
                <a:lnSpc>
                  <a:spcPct val="150000"/>
                </a:lnSpc>
                <a:defRPr sz="3000" b="0">
                  <a:solidFill>
                    <a:srgbClr val="5E5E5E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 lang="ru-RU" sz="1400" b="1" dirty="0" smtClean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1400" b="1" dirty="0" smtClean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+</a:t>
              </a:r>
              <a:r>
                <a:rPr lang="ru-RU" sz="1400" b="1" dirty="0" smtClean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 7 961 075 73 93</a:t>
              </a:r>
              <a:endPara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endParaRPr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8130919" y="3773012"/>
            <a:ext cx="3283404" cy="2238375"/>
            <a:chOff x="618037" y="3840479"/>
            <a:chExt cx="3283404" cy="2238375"/>
          </a:xfrm>
        </p:grpSpPr>
        <p:sp>
          <p:nvSpPr>
            <p:cNvPr id="30" name="Прямоугольник с одним усеченным углом 38">
              <a:extLst>
                <a:ext uri="{FF2B5EF4-FFF2-40B4-BE49-F238E27FC236}">
                  <a16:creationId xmlns:a16="http://schemas.microsoft.com/office/drawing/2014/main" id="{EB0293A7-42AB-4271-A59B-3733545D4A6B}"/>
                </a:ext>
              </a:extLst>
            </p:cNvPr>
            <p:cNvSpPr/>
            <p:nvPr/>
          </p:nvSpPr>
          <p:spPr>
            <a:xfrm rot="10800000" flipH="1">
              <a:off x="618037" y="3840479"/>
              <a:ext cx="3283404" cy="2238375"/>
            </a:xfrm>
            <a:prstGeom prst="snip1Rect">
              <a:avLst>
                <a:gd name="adj" fmla="val 13475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" name="Сергей Колесников, совладелец  и управляющий партнер ТЕХНОНИКОЛЬ">
              <a:extLst>
                <a:ext uri="{FF2B5EF4-FFF2-40B4-BE49-F238E27FC236}">
                  <a16:creationId xmlns:a16="http://schemas.microsoft.com/office/drawing/2014/main" id="{50E92289-7188-F8F4-62BE-D90B7B31E036}"/>
                </a:ext>
              </a:extLst>
            </p:cNvPr>
            <p:cNvSpPr txBox="1"/>
            <p:nvPr/>
          </p:nvSpPr>
          <p:spPr>
            <a:xfrm>
              <a:off x="771934" y="4175314"/>
              <a:ext cx="2955335" cy="92955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lvl="0" defTabSz="228600">
                <a:lnSpc>
                  <a:spcPct val="150000"/>
                </a:lnSpc>
                <a:defRPr sz="3000" b="0">
                  <a:solidFill>
                    <a:srgbClr val="5E5E5E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 kumimoji="0" lang="ru-RU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Дудин Максим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/>
              </a:r>
              <a:b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</a:br>
              <a:r>
                <a:rPr lang="ru-RU" sz="1400" b="1" dirty="0">
                  <a:solidFill>
                    <a:srgbClr val="FFFFFF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Руководитель направления Расчеты, ПРЦ</a:t>
              </a:r>
              <a:endPara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endParaRPr>
            </a:p>
          </p:txBody>
        </p:sp>
        <p:cxnSp>
          <p:nvCxnSpPr>
            <p:cNvPr id="32" name="Прямая соединительная линия 31">
              <a:extLst>
                <a:ext uri="{FF2B5EF4-FFF2-40B4-BE49-F238E27FC236}">
                  <a16:creationId xmlns:a16="http://schemas.microsoft.com/office/drawing/2014/main" id="{83AFF138-611B-DC0B-A466-9DB994EED835}"/>
                </a:ext>
              </a:extLst>
            </p:cNvPr>
            <p:cNvCxnSpPr>
              <a:cxnSpLocks/>
            </p:cNvCxnSpPr>
            <p:nvPr/>
          </p:nvCxnSpPr>
          <p:spPr>
            <a:xfrm>
              <a:off x="788359" y="5268723"/>
              <a:ext cx="2213446" cy="0"/>
            </a:xfrm>
            <a:prstGeom prst="line">
              <a:avLst/>
            </a:prstGeom>
            <a:ln w="63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Сергей Колесников, совладелец  и управляющий партнер ТЕХНОНИКОЛЬ">
              <a:extLst>
                <a:ext uri="{FF2B5EF4-FFF2-40B4-BE49-F238E27FC236}">
                  <a16:creationId xmlns:a16="http://schemas.microsoft.com/office/drawing/2014/main" id="{50E92289-7188-F8F4-62BE-D90B7B31E036}"/>
                </a:ext>
              </a:extLst>
            </p:cNvPr>
            <p:cNvSpPr txBox="1"/>
            <p:nvPr/>
          </p:nvSpPr>
          <p:spPr>
            <a:xfrm>
              <a:off x="788359" y="5365056"/>
              <a:ext cx="2364144" cy="28321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2286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 b="0">
                  <a:solidFill>
                    <a:srgbClr val="5E5E5E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 kumimoji="0" 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  <a:hlinkClick r:id="rId3"/>
                </a:rPr>
                <a:t>dudin.maksim@tn.ru</a:t>
              </a:r>
              <a:endPara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17733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r="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3BDAA322-0795-DEC6-D06B-2BAB755CD84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513401" y="1859765"/>
            <a:ext cx="3868402" cy="821884"/>
          </a:xfrm>
        </p:spPr>
        <p:txBody>
          <a:bodyPr/>
          <a:lstStyle/>
          <a:p>
            <a:r>
              <a:rPr lang="ru-RU" sz="2800" dirty="0" smtClean="0"/>
              <a:t>Сегодня в программе</a:t>
            </a:r>
            <a:endParaRPr lang="ru-RU" sz="2800" dirty="0"/>
          </a:p>
          <a:p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E10CB91-16FA-6496-0134-20A89DF800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513638" y="2998481"/>
            <a:ext cx="3868737" cy="1917700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ru-RU" sz="1800" dirty="0" smtClean="0"/>
              <a:t>Сервисы выполнения расчётов и проектирования.</a:t>
            </a:r>
          </a:p>
          <a:p>
            <a:pPr marL="457200" indent="-457200">
              <a:buAutoNum type="arabicPeriod"/>
            </a:pPr>
            <a:r>
              <a:rPr lang="ru-RU" sz="1800" dirty="0" smtClean="0"/>
              <a:t>Онлайн-калькуляторы.</a:t>
            </a:r>
          </a:p>
          <a:p>
            <a:pPr marL="457200" indent="-457200">
              <a:buAutoNum type="arabicPeriod"/>
            </a:pPr>
            <a:r>
              <a:rPr lang="en-US" sz="1800" dirty="0" smtClean="0"/>
              <a:t>BIM</a:t>
            </a:r>
            <a:r>
              <a:rPr lang="ru-RU" sz="1800" dirty="0" smtClean="0"/>
              <a:t> проектирование. </a:t>
            </a:r>
            <a:br>
              <a:rPr lang="ru-RU" sz="1800" dirty="0" smtClean="0"/>
            </a:br>
            <a:r>
              <a:rPr lang="ru-RU" sz="1800" dirty="0" smtClean="0"/>
              <a:t>Альбомы технических </a:t>
            </a:r>
            <a:r>
              <a:rPr lang="ru-RU" sz="1800" dirty="0"/>
              <a:t>решений.</a:t>
            </a:r>
          </a:p>
          <a:p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2201087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r="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3BDAA322-0795-DEC6-D06B-2BAB755CD84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513400" y="2366484"/>
            <a:ext cx="4113823" cy="821884"/>
          </a:xfrm>
        </p:spPr>
        <p:txBody>
          <a:bodyPr/>
          <a:lstStyle/>
          <a:p>
            <a:r>
              <a:rPr lang="ru-RU" sz="2800" dirty="0" smtClean="0"/>
              <a:t>Сервисы по выполнению расчётов и проектированию</a:t>
            </a:r>
            <a:endParaRPr lang="ru-RU" sz="28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89149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2A1550-62AD-5D23-022A-1A2BBF10F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1" y="419504"/>
            <a:ext cx="6879206" cy="637097"/>
          </a:xfrm>
        </p:spPr>
        <p:txBody>
          <a:bodyPr/>
          <a:lstStyle/>
          <a:p>
            <a:r>
              <a:rPr lang="ru-RU" dirty="0" smtClean="0">
                <a:solidFill>
                  <a:schemeClr val="accent1"/>
                </a:solidFill>
              </a:rPr>
              <a:t>Расчёты и проектирование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000" dirty="0" smtClean="0"/>
              <a:t>типы выполняемых расчётов</a:t>
            </a:r>
            <a:endParaRPr lang="ru-RU" sz="2000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2B7A1C8-3168-27FF-828A-CA87BCBA2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70027-7AAD-489F-902B-26FBE4EDE7BE}" type="datetime1">
              <a:rPr lang="ru-RU" smtClean="0"/>
              <a:t>12.02.2026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7CBC328-17C1-90CC-F27E-67B56DF5E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Технические сервисы проектно-расчётного центра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44498AA-2BB9-0858-C0D5-5DE84009C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6FB67-C437-4386-BA98-C16BA367CE3E}" type="slidenum">
              <a:rPr lang="ru-RU" smtClean="0"/>
              <a:t>5</a:t>
            </a:fld>
            <a:endParaRPr lang="ru-RU"/>
          </a:p>
        </p:txBody>
      </p:sp>
      <p:sp>
        <p:nvSpPr>
          <p:cNvPr id="7" name="Рисунок 5">
            <a:extLst>
              <a:ext uri="{FF2B5EF4-FFF2-40B4-BE49-F238E27FC236}">
                <a16:creationId xmlns:a16="http://schemas.microsoft.com/office/drawing/2014/main" id="{1472D945-43B6-F16B-9DDD-45602A2F44B3}"/>
              </a:ext>
            </a:extLst>
          </p:cNvPr>
          <p:cNvSpPr/>
          <p:nvPr/>
        </p:nvSpPr>
        <p:spPr>
          <a:xfrm>
            <a:off x="287338" y="419504"/>
            <a:ext cx="11578895" cy="5759451"/>
          </a:xfrm>
          <a:custGeom>
            <a:avLst/>
            <a:gdLst>
              <a:gd name="connsiteX0" fmla="*/ 0 w 8815302"/>
              <a:gd name="connsiteY0" fmla="*/ 4242849 h 4242848"/>
              <a:gd name="connsiteX1" fmla="*/ 0 w 8815302"/>
              <a:gd name="connsiteY1" fmla="*/ 479139 h 4242848"/>
              <a:gd name="connsiteX2" fmla="*/ 5678879 w 8815302"/>
              <a:gd name="connsiteY2" fmla="*/ 479139 h 4242848"/>
              <a:gd name="connsiteX3" fmla="*/ 6135778 w 8815302"/>
              <a:gd name="connsiteY3" fmla="*/ 0 h 4242848"/>
              <a:gd name="connsiteX4" fmla="*/ 8815303 w 8815302"/>
              <a:gd name="connsiteY4" fmla="*/ 0 h 4242848"/>
              <a:gd name="connsiteX5" fmla="*/ 8815303 w 8815302"/>
              <a:gd name="connsiteY5" fmla="*/ 4242849 h 4242848"/>
              <a:gd name="connsiteX0" fmla="*/ 0 w 8815303"/>
              <a:gd name="connsiteY0" fmla="*/ 4242849 h 4242849"/>
              <a:gd name="connsiteX1" fmla="*/ 0 w 8815303"/>
              <a:gd name="connsiteY1" fmla="*/ 479139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06378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39648 w 8815303"/>
              <a:gd name="connsiteY2" fmla="*/ 621347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16443 w 8815303"/>
              <a:gd name="connsiteY2" fmla="*/ 621347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16443 w 8815303"/>
              <a:gd name="connsiteY2" fmla="*/ 621347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29690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37425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14220 w 8815303"/>
              <a:gd name="connsiteY2" fmla="*/ 606378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083280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075545 w 8815303"/>
              <a:gd name="connsiteY2" fmla="*/ 61386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24768 w 8815303"/>
              <a:gd name="connsiteY2" fmla="*/ 611594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15303" h="4242849">
                <a:moveTo>
                  <a:pt x="0" y="4242849"/>
                </a:moveTo>
                <a:lnTo>
                  <a:pt x="0" y="613862"/>
                </a:lnTo>
                <a:lnTo>
                  <a:pt x="5124768" y="611594"/>
                </a:lnTo>
                <a:lnTo>
                  <a:pt x="5749025" y="7485"/>
                </a:lnTo>
                <a:lnTo>
                  <a:pt x="8815303" y="0"/>
                </a:lnTo>
                <a:lnTo>
                  <a:pt x="8815303" y="4242849"/>
                </a:lnTo>
                <a:lnTo>
                  <a:pt x="0" y="4242849"/>
                </a:lnTo>
                <a:close/>
              </a:path>
            </a:pathLst>
          </a:custGeom>
          <a:solidFill>
            <a:schemeClr val="bg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grpSp>
        <p:nvGrpSpPr>
          <p:cNvPr id="38" name="Группа 37"/>
          <p:cNvGrpSpPr/>
          <p:nvPr/>
        </p:nvGrpSpPr>
        <p:grpSpPr>
          <a:xfrm>
            <a:off x="3955417" y="1561349"/>
            <a:ext cx="2425727" cy="2010621"/>
            <a:chOff x="3557263" y="1562535"/>
            <a:chExt cx="2425727" cy="2010621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770404" y="1562535"/>
              <a:ext cx="1744792" cy="1144301"/>
            </a:xfrm>
            <a:prstGeom prst="rect">
              <a:avLst/>
            </a:prstGeom>
            <a:effectLst>
              <a:outerShdw blurRad="101600" dist="38100" dir="2700000" algn="tl" rotWithShape="0">
                <a:prstClr val="black">
                  <a:alpha val="12000"/>
                </a:prstClr>
              </a:outerShdw>
            </a:effectLst>
          </p:spPr>
        </p:pic>
        <p:sp>
          <p:nvSpPr>
            <p:cNvPr id="17" name="Прямоугольник 16"/>
            <p:cNvSpPr/>
            <p:nvPr/>
          </p:nvSpPr>
          <p:spPr>
            <a:xfrm>
              <a:off x="3557263" y="2926825"/>
              <a:ext cx="2425727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68288" lvl="0">
                <a:buClr>
                  <a:schemeClr val="accent1"/>
                </a:buClr>
              </a:pPr>
              <a:r>
                <a:rPr lang="ru-RU" sz="1200" dirty="0">
                  <a:latin typeface="Arial" panose="020B0604020202020204" pitchFamily="34" charset="0"/>
                  <a:cs typeface="Arial" panose="020B0604020202020204" pitchFamily="34" charset="0"/>
                </a:rPr>
                <a:t>Расчет </a:t>
              </a:r>
              <a:r>
                <a:rPr lang="ru-RU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клиновидной изоляции и схемы раскладки</a:t>
              </a:r>
              <a:endParaRPr lang="ru-RU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3770404" y="2947923"/>
              <a:ext cx="67844" cy="41792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9" name="Группа 38"/>
          <p:cNvGrpSpPr/>
          <p:nvPr/>
        </p:nvGrpSpPr>
        <p:grpSpPr>
          <a:xfrm>
            <a:off x="6747310" y="1664955"/>
            <a:ext cx="2536382" cy="1803409"/>
            <a:chOff x="5956993" y="1576941"/>
            <a:chExt cx="2536382" cy="1803409"/>
          </a:xfrm>
        </p:grpSpPr>
        <p:pic>
          <p:nvPicPr>
            <p:cNvPr id="10" name="Рисунок 9"/>
            <p:cNvPicPr>
              <a:picLocks noChangeAspect="1"/>
            </p:cNvPicPr>
            <p:nvPr/>
          </p:nvPicPr>
          <p:blipFill rotWithShape="1">
            <a:blip r:embed="rId4"/>
            <a:srcRect l="2679" t="44172" r="4830"/>
            <a:stretch/>
          </p:blipFill>
          <p:spPr>
            <a:xfrm>
              <a:off x="6170134" y="1576941"/>
              <a:ext cx="1711036" cy="114506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9" name="Прямоугольник 18"/>
            <p:cNvSpPr/>
            <p:nvPr/>
          </p:nvSpPr>
          <p:spPr>
            <a:xfrm>
              <a:off x="5956993" y="2918685"/>
              <a:ext cx="253638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68288">
                <a:buClr>
                  <a:schemeClr val="accent1"/>
                </a:buClr>
              </a:pPr>
              <a:r>
                <a:rPr lang="ru-RU" sz="1200" dirty="0">
                  <a:latin typeface="Arial" panose="020B0604020202020204" pitchFamily="34" charset="0"/>
                  <a:cs typeface="Arial" panose="020B0604020202020204" pitchFamily="34" charset="0"/>
                </a:rPr>
                <a:t>Расчет ветровой нагрузки на плоскую кровлю</a:t>
              </a:r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6170134" y="2939783"/>
              <a:ext cx="67844" cy="41792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7" name="Группа 36"/>
          <p:cNvGrpSpPr/>
          <p:nvPr/>
        </p:nvGrpSpPr>
        <p:grpSpPr>
          <a:xfrm>
            <a:off x="1078843" y="1664050"/>
            <a:ext cx="2510408" cy="1805218"/>
            <a:chOff x="1078843" y="1583272"/>
            <a:chExt cx="2510408" cy="1805218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1078843" y="2926825"/>
              <a:ext cx="251040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68288">
                <a:buClr>
                  <a:schemeClr val="accent1"/>
                </a:buClr>
              </a:pPr>
              <a:r>
                <a:rPr lang="ru-RU" sz="1200" dirty="0">
                  <a:latin typeface="Arial" panose="020B0604020202020204" pitchFamily="34" charset="0"/>
                  <a:cs typeface="Arial" panose="020B0604020202020204" pitchFamily="34" charset="0"/>
                </a:rPr>
                <a:t>Расчет количества материалов </a:t>
              </a:r>
              <a:r>
                <a:rPr lang="ru-RU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ТЕХНОНИКОЛЬ</a:t>
              </a:r>
              <a:endParaRPr lang="ru-RU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1291984" y="2947923"/>
              <a:ext cx="67844" cy="41792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6" name="Рисунок 2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91984" y="1583272"/>
              <a:ext cx="1117620" cy="110220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27" name="Рисунок 2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174256" y="2187593"/>
              <a:ext cx="732518" cy="54438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grpSp>
        <p:nvGrpSpPr>
          <p:cNvPr id="36" name="Группа 35"/>
          <p:cNvGrpSpPr/>
          <p:nvPr/>
        </p:nvGrpSpPr>
        <p:grpSpPr>
          <a:xfrm>
            <a:off x="2111882" y="3837244"/>
            <a:ext cx="2420354" cy="1906493"/>
            <a:chOff x="1078843" y="3581219"/>
            <a:chExt cx="2420354" cy="1906493"/>
          </a:xfrm>
        </p:grpSpPr>
        <p:sp>
          <p:nvSpPr>
            <p:cNvPr id="21" name="Прямоугольник 20"/>
            <p:cNvSpPr/>
            <p:nvPr/>
          </p:nvSpPr>
          <p:spPr>
            <a:xfrm>
              <a:off x="1078843" y="4922562"/>
              <a:ext cx="242035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68288">
                <a:buClr>
                  <a:schemeClr val="accent1"/>
                </a:buClr>
              </a:pPr>
              <a:r>
                <a:rPr lang="ru-RU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Теплотехнические расчеты </a:t>
              </a:r>
              <a:r>
                <a:rPr lang="ru-RU" sz="1200" dirty="0">
                  <a:latin typeface="Arial" panose="020B0604020202020204" pitchFamily="34" charset="0"/>
                  <a:cs typeface="Arial" panose="020B0604020202020204" pitchFamily="34" charset="0"/>
                </a:rPr>
                <a:t>ограждающих конструкций </a:t>
              </a:r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1291984" y="4943660"/>
              <a:ext cx="53405" cy="54405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8" name="Рисунок 27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89171" y="3581219"/>
              <a:ext cx="1594058" cy="1141091"/>
            </a:xfrm>
            <a:prstGeom prst="rect">
              <a:avLst/>
            </a:prstGeom>
            <a:effectLst>
              <a:outerShdw blurRad="101600" dist="38100" dir="2700000" algn="tl" rotWithShape="0">
                <a:prstClr val="black">
                  <a:alpha val="12000"/>
                </a:prstClr>
              </a:outerShdw>
            </a:effectLst>
          </p:spPr>
        </p:pic>
      </p:grpSp>
      <p:grpSp>
        <p:nvGrpSpPr>
          <p:cNvPr id="35" name="Группа 34"/>
          <p:cNvGrpSpPr/>
          <p:nvPr/>
        </p:nvGrpSpPr>
        <p:grpSpPr>
          <a:xfrm>
            <a:off x="5218841" y="3799297"/>
            <a:ext cx="2399730" cy="1982387"/>
            <a:chOff x="3557263" y="3586506"/>
            <a:chExt cx="2399730" cy="1982387"/>
          </a:xfrm>
        </p:grpSpPr>
        <p:sp>
          <p:nvSpPr>
            <p:cNvPr id="23" name="Прямоугольник 22"/>
            <p:cNvSpPr/>
            <p:nvPr/>
          </p:nvSpPr>
          <p:spPr>
            <a:xfrm>
              <a:off x="3557263" y="4922562"/>
              <a:ext cx="239973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68288" lvl="0">
                <a:buClr>
                  <a:schemeClr val="accent1"/>
                </a:buClr>
              </a:pPr>
              <a:r>
                <a:rPr lang="ru-RU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Подбор толщины огнезащиты и определение ее количества</a:t>
              </a:r>
              <a:endParaRPr lang="ru-RU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3770404" y="4943660"/>
              <a:ext cx="67844" cy="54405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9" name="Рисунок 28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717342" y="3586506"/>
              <a:ext cx="788337" cy="1115402"/>
            </a:xfrm>
            <a:prstGeom prst="rect">
              <a:avLst/>
            </a:prstGeom>
            <a:effectLst>
              <a:outerShdw blurRad="101600" dist="38100" dir="2700000" algn="tl" rotWithShape="0">
                <a:prstClr val="black">
                  <a:alpha val="12000"/>
                </a:prstClr>
              </a:outerShdw>
            </a:effectLst>
          </p:spPr>
        </p:pic>
        <p:pic>
          <p:nvPicPr>
            <p:cNvPr id="30" name="Рисунок 29"/>
            <p:cNvPicPr>
              <a:picLocks noChangeAspect="1"/>
            </p:cNvPicPr>
            <p:nvPr/>
          </p:nvPicPr>
          <p:blipFill rotWithShape="1">
            <a:blip r:embed="rId9"/>
            <a:srcRect l="1184" t="888" r="1021" b="1448"/>
            <a:stretch/>
          </p:blipFill>
          <p:spPr>
            <a:xfrm>
              <a:off x="3770404" y="3589157"/>
              <a:ext cx="791227" cy="1112751"/>
            </a:xfrm>
            <a:prstGeom prst="rect">
              <a:avLst/>
            </a:prstGeom>
            <a:effectLst>
              <a:outerShdw blurRad="101600" dist="38100" dir="2700000" algn="tl" rotWithShape="0">
                <a:prstClr val="black">
                  <a:alpha val="12000"/>
                </a:prstClr>
              </a:outerShdw>
            </a:effectLst>
          </p:spPr>
        </p:pic>
      </p:grpSp>
      <p:grpSp>
        <p:nvGrpSpPr>
          <p:cNvPr id="6" name="Группа 5"/>
          <p:cNvGrpSpPr/>
          <p:nvPr/>
        </p:nvGrpSpPr>
        <p:grpSpPr>
          <a:xfrm>
            <a:off x="8305176" y="3834308"/>
            <a:ext cx="2203301" cy="1912364"/>
            <a:chOff x="5966056" y="3575348"/>
            <a:chExt cx="2203301" cy="1912364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170134" y="3575348"/>
              <a:ext cx="882557" cy="1105184"/>
            </a:xfrm>
            <a:prstGeom prst="rect">
              <a:avLst/>
            </a:prstGeom>
            <a:effectLst>
              <a:outerShdw blurRad="101600" dist="38100" dir="2700000" algn="tl" rotWithShape="0">
                <a:prstClr val="black">
                  <a:alpha val="12000"/>
                </a:prstClr>
              </a:outerShdw>
            </a:effectLst>
          </p:spPr>
        </p:pic>
        <p:sp>
          <p:nvSpPr>
            <p:cNvPr id="9" name="Прямоугольник 8"/>
            <p:cNvSpPr/>
            <p:nvPr/>
          </p:nvSpPr>
          <p:spPr>
            <a:xfrm>
              <a:off x="5966056" y="4899417"/>
              <a:ext cx="2203301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68288" lvl="0">
                <a:buClr>
                  <a:schemeClr val="accent1"/>
                </a:buClr>
              </a:pPr>
              <a:r>
                <a:rPr lang="ru-RU" sz="1200" dirty="0">
                  <a:latin typeface="Arial" panose="020B0604020202020204" pitchFamily="34" charset="0"/>
                  <a:cs typeface="Arial" panose="020B0604020202020204" pitchFamily="34" charset="0"/>
                </a:rPr>
                <a:t>Расчет технической </a:t>
              </a:r>
              <a:r>
                <a:rPr lang="ru-RU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изоляции</a:t>
              </a:r>
              <a:endParaRPr lang="ru-RU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6170134" y="4908646"/>
              <a:ext cx="67844" cy="57906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1" name="Picture 2" descr="ТН-ТЕХИЗОЛЯЦИЯ Оборудование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52691" y="4086846"/>
              <a:ext cx="880972" cy="59924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0" name="Группа 39"/>
          <p:cNvGrpSpPr/>
          <p:nvPr/>
        </p:nvGrpSpPr>
        <p:grpSpPr>
          <a:xfrm>
            <a:off x="9649857" y="1672275"/>
            <a:ext cx="1931184" cy="1788769"/>
            <a:chOff x="8175092" y="1602522"/>
            <a:chExt cx="1931184" cy="1788769"/>
          </a:xfrm>
        </p:grpSpPr>
        <p:pic>
          <p:nvPicPr>
            <p:cNvPr id="32" name="Рисунок 1" descr="cid:image001.png@01DA0E7A.4979D0D0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93566" y="1602522"/>
              <a:ext cx="1280293" cy="94181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" name="Прямоугольник 32"/>
            <p:cNvSpPr/>
            <p:nvPr/>
          </p:nvSpPr>
          <p:spPr>
            <a:xfrm>
              <a:off x="8175092" y="2929626"/>
              <a:ext cx="19311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68288" lvl="0">
                <a:buClr>
                  <a:schemeClr val="accent1"/>
                </a:buClr>
              </a:pPr>
              <a:r>
                <a:rPr lang="ru-RU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Расчет датчиков </a:t>
              </a:r>
            </a:p>
            <a:p>
              <a:pPr marL="268288" lvl="0">
                <a:buClr>
                  <a:schemeClr val="accent1"/>
                </a:buClr>
              </a:pPr>
              <a:r>
                <a:rPr lang="ru-RU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снеговой нагрузки</a:t>
              </a:r>
              <a:endParaRPr lang="ru-RU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8392826" y="2938855"/>
              <a:ext cx="45719" cy="4188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890187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2A1550-62AD-5D23-022A-1A2BBF10F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1" y="419504"/>
            <a:ext cx="6879206" cy="637097"/>
          </a:xfrm>
        </p:spPr>
        <p:txBody>
          <a:bodyPr/>
          <a:lstStyle/>
          <a:p>
            <a:r>
              <a:rPr lang="ru-RU" dirty="0" smtClean="0">
                <a:solidFill>
                  <a:schemeClr val="accent1"/>
                </a:solidFill>
              </a:rPr>
              <a:t>Расчёты и проектирование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000" spc="-100" dirty="0" smtClean="0"/>
              <a:t>как воспользоваться сервисом</a:t>
            </a:r>
            <a:endParaRPr lang="ru-RU" sz="2000" spc="-100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2B7A1C8-3168-27FF-828A-CA87BCBA2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70027-7AAD-489F-902B-26FBE4EDE7BE}" type="datetime1">
              <a:rPr lang="ru-RU" smtClean="0"/>
              <a:t>12.02.2026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7CBC328-17C1-90CC-F27E-67B56DF5E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Технические сервисы проектно-расчётного центра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44498AA-2BB9-0858-C0D5-5DE84009C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6FB67-C437-4386-BA98-C16BA367CE3E}" type="slidenum">
              <a:rPr lang="ru-RU" smtClean="0"/>
              <a:t>6</a:t>
            </a:fld>
            <a:endParaRPr lang="ru-RU"/>
          </a:p>
        </p:txBody>
      </p:sp>
      <p:sp>
        <p:nvSpPr>
          <p:cNvPr id="7" name="Рисунок 5">
            <a:extLst>
              <a:ext uri="{FF2B5EF4-FFF2-40B4-BE49-F238E27FC236}">
                <a16:creationId xmlns:a16="http://schemas.microsoft.com/office/drawing/2014/main" id="{1472D945-43B6-F16B-9DDD-45602A2F44B3}"/>
              </a:ext>
            </a:extLst>
          </p:cNvPr>
          <p:cNvSpPr/>
          <p:nvPr/>
        </p:nvSpPr>
        <p:spPr>
          <a:xfrm>
            <a:off x="287338" y="419504"/>
            <a:ext cx="11578895" cy="5759451"/>
          </a:xfrm>
          <a:custGeom>
            <a:avLst/>
            <a:gdLst>
              <a:gd name="connsiteX0" fmla="*/ 0 w 8815302"/>
              <a:gd name="connsiteY0" fmla="*/ 4242849 h 4242848"/>
              <a:gd name="connsiteX1" fmla="*/ 0 w 8815302"/>
              <a:gd name="connsiteY1" fmla="*/ 479139 h 4242848"/>
              <a:gd name="connsiteX2" fmla="*/ 5678879 w 8815302"/>
              <a:gd name="connsiteY2" fmla="*/ 479139 h 4242848"/>
              <a:gd name="connsiteX3" fmla="*/ 6135778 w 8815302"/>
              <a:gd name="connsiteY3" fmla="*/ 0 h 4242848"/>
              <a:gd name="connsiteX4" fmla="*/ 8815303 w 8815302"/>
              <a:gd name="connsiteY4" fmla="*/ 0 h 4242848"/>
              <a:gd name="connsiteX5" fmla="*/ 8815303 w 8815302"/>
              <a:gd name="connsiteY5" fmla="*/ 4242849 h 4242848"/>
              <a:gd name="connsiteX0" fmla="*/ 0 w 8815303"/>
              <a:gd name="connsiteY0" fmla="*/ 4242849 h 4242849"/>
              <a:gd name="connsiteX1" fmla="*/ 0 w 8815303"/>
              <a:gd name="connsiteY1" fmla="*/ 479139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06378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39648 w 8815303"/>
              <a:gd name="connsiteY2" fmla="*/ 621347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16443 w 8815303"/>
              <a:gd name="connsiteY2" fmla="*/ 621347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16443 w 8815303"/>
              <a:gd name="connsiteY2" fmla="*/ 621347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29690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37425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14220 w 8815303"/>
              <a:gd name="connsiteY2" fmla="*/ 606378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083280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075545 w 8815303"/>
              <a:gd name="connsiteY2" fmla="*/ 61386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24768 w 8815303"/>
              <a:gd name="connsiteY2" fmla="*/ 611594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15303" h="4242849">
                <a:moveTo>
                  <a:pt x="0" y="4242849"/>
                </a:moveTo>
                <a:lnTo>
                  <a:pt x="0" y="613862"/>
                </a:lnTo>
                <a:lnTo>
                  <a:pt x="5124768" y="611594"/>
                </a:lnTo>
                <a:lnTo>
                  <a:pt x="5749025" y="7485"/>
                </a:lnTo>
                <a:lnTo>
                  <a:pt x="8815303" y="0"/>
                </a:lnTo>
                <a:lnTo>
                  <a:pt x="8815303" y="4242849"/>
                </a:lnTo>
                <a:lnTo>
                  <a:pt x="0" y="4242849"/>
                </a:lnTo>
                <a:close/>
              </a:path>
            </a:pathLst>
          </a:custGeom>
          <a:solidFill>
            <a:schemeClr val="bg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grpSp>
        <p:nvGrpSpPr>
          <p:cNvPr id="12" name="Группа 11"/>
          <p:cNvGrpSpPr/>
          <p:nvPr/>
        </p:nvGrpSpPr>
        <p:grpSpPr>
          <a:xfrm>
            <a:off x="7151135" y="5567258"/>
            <a:ext cx="5040865" cy="379656"/>
            <a:chOff x="7151135" y="5567258"/>
            <a:chExt cx="5040865" cy="379656"/>
          </a:xfrm>
        </p:grpSpPr>
        <p:sp>
          <p:nvSpPr>
            <p:cNvPr id="35" name="Прямоугольник 34"/>
            <p:cNvSpPr/>
            <p:nvPr/>
          </p:nvSpPr>
          <p:spPr>
            <a:xfrm>
              <a:off x="7609747" y="5567258"/>
              <a:ext cx="4582253" cy="37965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hlinkClick r:id="rId3"/>
                </a:rPr>
                <a:t>https://</a:t>
              </a:r>
              <a:r>
                <a:rPr lang="en-US" dirty="0" smtClean="0">
                  <a:hlinkClick r:id="rId3"/>
                </a:rPr>
                <a:t>nav.tn.ru/services/proektno</a:t>
              </a:r>
              <a:r>
                <a:rPr lang="ru-RU" dirty="0" smtClean="0">
                  <a:hlinkClick r:id="rId3"/>
                </a:rPr>
                <a:t>...</a:t>
              </a:r>
              <a:endParaRPr lang="ru-RU" dirty="0"/>
            </a:p>
          </p:txBody>
        </p:sp>
        <p:pic>
          <p:nvPicPr>
            <p:cNvPr id="36" name="Picture 4" descr="https://images.ru.prom.st/339783024_339783024.jpg?PIMAGE_ID=339783024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51135" y="5568417"/>
              <a:ext cx="378497" cy="3784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7" name="Рисунок 3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1470" y="1421444"/>
            <a:ext cx="5920907" cy="29267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26419" y="2838271"/>
            <a:ext cx="6967382" cy="24969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7999" y="599701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116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2A1550-62AD-5D23-022A-1A2BBF10F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1" y="419504"/>
            <a:ext cx="6879206" cy="637097"/>
          </a:xfrm>
        </p:spPr>
        <p:txBody>
          <a:bodyPr/>
          <a:lstStyle/>
          <a:p>
            <a:r>
              <a:rPr lang="ru-RU" dirty="0" smtClean="0">
                <a:solidFill>
                  <a:schemeClr val="accent1"/>
                </a:solidFill>
              </a:rPr>
              <a:t>Расчёты и проектирование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000" spc="-100" dirty="0" smtClean="0"/>
              <a:t>заказать расчёт</a:t>
            </a:r>
            <a:endParaRPr lang="ru-RU" sz="2000" spc="-100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2B7A1C8-3168-27FF-828A-CA87BCBA2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70027-7AAD-489F-902B-26FBE4EDE7BE}" type="datetime1">
              <a:rPr lang="ru-RU" smtClean="0"/>
              <a:t>12.02.2026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7CBC328-17C1-90CC-F27E-67B56DF5E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Технические сервисы проектно-расчётного центра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44498AA-2BB9-0858-C0D5-5DE84009C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6FB67-C437-4386-BA98-C16BA367CE3E}" type="slidenum">
              <a:rPr lang="ru-RU" smtClean="0"/>
              <a:t>7</a:t>
            </a:fld>
            <a:endParaRPr lang="ru-RU"/>
          </a:p>
        </p:txBody>
      </p:sp>
      <p:sp>
        <p:nvSpPr>
          <p:cNvPr id="7" name="Рисунок 5">
            <a:extLst>
              <a:ext uri="{FF2B5EF4-FFF2-40B4-BE49-F238E27FC236}">
                <a16:creationId xmlns:a16="http://schemas.microsoft.com/office/drawing/2014/main" id="{1472D945-43B6-F16B-9DDD-45602A2F44B3}"/>
              </a:ext>
            </a:extLst>
          </p:cNvPr>
          <p:cNvSpPr/>
          <p:nvPr/>
        </p:nvSpPr>
        <p:spPr>
          <a:xfrm>
            <a:off x="287338" y="419504"/>
            <a:ext cx="11578895" cy="5759451"/>
          </a:xfrm>
          <a:custGeom>
            <a:avLst/>
            <a:gdLst>
              <a:gd name="connsiteX0" fmla="*/ 0 w 8815302"/>
              <a:gd name="connsiteY0" fmla="*/ 4242849 h 4242848"/>
              <a:gd name="connsiteX1" fmla="*/ 0 w 8815302"/>
              <a:gd name="connsiteY1" fmla="*/ 479139 h 4242848"/>
              <a:gd name="connsiteX2" fmla="*/ 5678879 w 8815302"/>
              <a:gd name="connsiteY2" fmla="*/ 479139 h 4242848"/>
              <a:gd name="connsiteX3" fmla="*/ 6135778 w 8815302"/>
              <a:gd name="connsiteY3" fmla="*/ 0 h 4242848"/>
              <a:gd name="connsiteX4" fmla="*/ 8815303 w 8815302"/>
              <a:gd name="connsiteY4" fmla="*/ 0 h 4242848"/>
              <a:gd name="connsiteX5" fmla="*/ 8815303 w 8815302"/>
              <a:gd name="connsiteY5" fmla="*/ 4242849 h 4242848"/>
              <a:gd name="connsiteX0" fmla="*/ 0 w 8815303"/>
              <a:gd name="connsiteY0" fmla="*/ 4242849 h 4242849"/>
              <a:gd name="connsiteX1" fmla="*/ 0 w 8815303"/>
              <a:gd name="connsiteY1" fmla="*/ 479139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06378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39648 w 8815303"/>
              <a:gd name="connsiteY2" fmla="*/ 621347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16443 w 8815303"/>
              <a:gd name="connsiteY2" fmla="*/ 621347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16443 w 8815303"/>
              <a:gd name="connsiteY2" fmla="*/ 621347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29690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37425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14220 w 8815303"/>
              <a:gd name="connsiteY2" fmla="*/ 606378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083280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075545 w 8815303"/>
              <a:gd name="connsiteY2" fmla="*/ 61386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24768 w 8815303"/>
              <a:gd name="connsiteY2" fmla="*/ 611594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15303" h="4242849">
                <a:moveTo>
                  <a:pt x="0" y="4242849"/>
                </a:moveTo>
                <a:lnTo>
                  <a:pt x="0" y="613862"/>
                </a:lnTo>
                <a:lnTo>
                  <a:pt x="5124768" y="611594"/>
                </a:lnTo>
                <a:lnTo>
                  <a:pt x="5749025" y="7485"/>
                </a:lnTo>
                <a:lnTo>
                  <a:pt x="8815303" y="0"/>
                </a:lnTo>
                <a:lnTo>
                  <a:pt x="8815303" y="4242849"/>
                </a:lnTo>
                <a:lnTo>
                  <a:pt x="0" y="4242849"/>
                </a:lnTo>
                <a:close/>
              </a:path>
            </a:pathLst>
          </a:custGeom>
          <a:solidFill>
            <a:schemeClr val="bg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/>
          <a:srcRect l="1127" t="1586"/>
          <a:stretch/>
        </p:blipFill>
        <p:spPr>
          <a:xfrm>
            <a:off x="550863" y="1548882"/>
            <a:ext cx="6515358" cy="4226767"/>
          </a:xfrm>
          <a:prstGeom prst="rect">
            <a:avLst/>
          </a:prstGeom>
          <a:ln>
            <a:solidFill>
              <a:srgbClr val="B4B4B4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Прямоугольник 9"/>
          <p:cNvSpPr/>
          <p:nvPr/>
        </p:nvSpPr>
        <p:spPr>
          <a:xfrm>
            <a:off x="7421526" y="1548882"/>
            <a:ext cx="3678273" cy="6121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1938" lvl="0" indent="-17145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tabLst>
                <a:tab pos="90488" algn="l"/>
              </a:tabLst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Определяем типы конструкций, по которым требуется выполнить расчет материалов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2989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5">
            <a:extLst>
              <a:ext uri="{FF2B5EF4-FFF2-40B4-BE49-F238E27FC236}">
                <a16:creationId xmlns:a16="http://schemas.microsoft.com/office/drawing/2014/main" id="{1472D945-43B6-F16B-9DDD-45602A2F44B3}"/>
              </a:ext>
            </a:extLst>
          </p:cNvPr>
          <p:cNvSpPr/>
          <p:nvPr/>
        </p:nvSpPr>
        <p:spPr>
          <a:xfrm>
            <a:off x="287338" y="419504"/>
            <a:ext cx="11578895" cy="5759451"/>
          </a:xfrm>
          <a:custGeom>
            <a:avLst/>
            <a:gdLst>
              <a:gd name="connsiteX0" fmla="*/ 0 w 8815302"/>
              <a:gd name="connsiteY0" fmla="*/ 4242849 h 4242848"/>
              <a:gd name="connsiteX1" fmla="*/ 0 w 8815302"/>
              <a:gd name="connsiteY1" fmla="*/ 479139 h 4242848"/>
              <a:gd name="connsiteX2" fmla="*/ 5678879 w 8815302"/>
              <a:gd name="connsiteY2" fmla="*/ 479139 h 4242848"/>
              <a:gd name="connsiteX3" fmla="*/ 6135778 w 8815302"/>
              <a:gd name="connsiteY3" fmla="*/ 0 h 4242848"/>
              <a:gd name="connsiteX4" fmla="*/ 8815303 w 8815302"/>
              <a:gd name="connsiteY4" fmla="*/ 0 h 4242848"/>
              <a:gd name="connsiteX5" fmla="*/ 8815303 w 8815302"/>
              <a:gd name="connsiteY5" fmla="*/ 4242849 h 4242848"/>
              <a:gd name="connsiteX0" fmla="*/ 0 w 8815303"/>
              <a:gd name="connsiteY0" fmla="*/ 4242849 h 4242849"/>
              <a:gd name="connsiteX1" fmla="*/ 0 w 8815303"/>
              <a:gd name="connsiteY1" fmla="*/ 479139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06378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39648 w 8815303"/>
              <a:gd name="connsiteY2" fmla="*/ 621347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16443 w 8815303"/>
              <a:gd name="connsiteY2" fmla="*/ 621347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16443 w 8815303"/>
              <a:gd name="connsiteY2" fmla="*/ 621347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29690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37425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14220 w 8815303"/>
              <a:gd name="connsiteY2" fmla="*/ 606378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083280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075545 w 8815303"/>
              <a:gd name="connsiteY2" fmla="*/ 61386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24768 w 8815303"/>
              <a:gd name="connsiteY2" fmla="*/ 611594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15303" h="4242849">
                <a:moveTo>
                  <a:pt x="0" y="4242849"/>
                </a:moveTo>
                <a:lnTo>
                  <a:pt x="0" y="613862"/>
                </a:lnTo>
                <a:lnTo>
                  <a:pt x="5124768" y="611594"/>
                </a:lnTo>
                <a:lnTo>
                  <a:pt x="5749025" y="7485"/>
                </a:lnTo>
                <a:lnTo>
                  <a:pt x="8815303" y="0"/>
                </a:lnTo>
                <a:lnTo>
                  <a:pt x="8815303" y="4242849"/>
                </a:lnTo>
                <a:lnTo>
                  <a:pt x="0" y="4242849"/>
                </a:lnTo>
                <a:close/>
              </a:path>
            </a:pathLst>
          </a:custGeom>
          <a:solidFill>
            <a:schemeClr val="bg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017" y="1548882"/>
            <a:ext cx="6399792" cy="4226767"/>
          </a:xfrm>
          <a:prstGeom prst="rect">
            <a:avLst/>
          </a:prstGeom>
          <a:ln>
            <a:solidFill>
              <a:srgbClr val="B4B4B4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2A1550-62AD-5D23-022A-1A2BBF10F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1" y="419504"/>
            <a:ext cx="6879206" cy="637097"/>
          </a:xfrm>
        </p:spPr>
        <p:txBody>
          <a:bodyPr/>
          <a:lstStyle/>
          <a:p>
            <a:r>
              <a:rPr lang="ru-RU" dirty="0" smtClean="0">
                <a:solidFill>
                  <a:schemeClr val="accent1"/>
                </a:solidFill>
              </a:rPr>
              <a:t>Расчёты и проектирование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000" spc="-100" dirty="0" smtClean="0"/>
              <a:t>заказать расчёт</a:t>
            </a:r>
            <a:endParaRPr lang="ru-RU" sz="2000" spc="-100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2B7A1C8-3168-27FF-828A-CA87BCBA2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70027-7AAD-489F-902B-26FBE4EDE7BE}" type="datetime1">
              <a:rPr lang="ru-RU" smtClean="0"/>
              <a:t>12.02.2026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7CBC328-17C1-90CC-F27E-67B56DF5E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Технические сервисы проектно-расчётного центра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44498AA-2BB9-0858-C0D5-5DE84009C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6FB67-C437-4386-BA98-C16BA367CE3E}" type="slidenum">
              <a:rPr lang="ru-RU" smtClean="0"/>
              <a:t>8</a:t>
            </a:fld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7421526" y="1541320"/>
            <a:ext cx="3678273" cy="966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1938" lvl="0" indent="-171450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tabLst>
                <a:tab pos="90488" algn="l"/>
              </a:tabLst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Заполняем ориентировочные площади конструкций;</a:t>
            </a:r>
          </a:p>
          <a:p>
            <a:pPr marL="261938" lvl="0" indent="-171450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tabLst>
                <a:tab pos="90488" algn="l"/>
              </a:tabLst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И переходим на следующий шаг.</a:t>
            </a: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3573907"/>
              </p:ext>
            </p:extLst>
          </p:nvPr>
        </p:nvGraphicFramePr>
        <p:xfrm>
          <a:off x="7557796" y="3210508"/>
          <a:ext cx="3887969" cy="15349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7969">
                  <a:extLst>
                    <a:ext uri="{9D8B030D-6E8A-4147-A177-3AD203B41FA5}">
                      <a16:colId xmlns:a16="http://schemas.microsoft.com/office/drawing/2014/main" val="1094604932"/>
                    </a:ext>
                  </a:extLst>
                </a:gridCol>
              </a:tblGrid>
              <a:tr h="153491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905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1728713"/>
                  </a:ext>
                </a:extLst>
              </a:tr>
            </a:tbl>
          </a:graphicData>
        </a:graphic>
      </p:graphicFrame>
      <p:pic>
        <p:nvPicPr>
          <p:cNvPr id="16" name="Picture 6" descr="https://otpsoriaz.ru/wp-content/uploads/2018/11/exclamation_mark_PNG69-1024x916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216" y="3029237"/>
            <a:ext cx="353162" cy="3159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7669763" y="3298106"/>
            <a:ext cx="3776003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0488" lvl="0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tabLst>
                <a:tab pos="90488" algn="l"/>
              </a:tabLst>
            </a:pPr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Важно понимать, </a:t>
            </a: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что на все расчеты ПРЦ существуют определённые лимиты.!</a:t>
            </a:r>
            <a:endParaRPr lang="ru-RU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0488" lvl="0"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tabLst>
                <a:tab pos="90488" algn="l"/>
              </a:tabLst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Что бы подробно узнать о всех лимитах нужно выбрать ссылку </a:t>
            </a:r>
            <a:r>
              <a:rPr lang="ru-RU" sz="11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показать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66654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5">
            <a:extLst>
              <a:ext uri="{FF2B5EF4-FFF2-40B4-BE49-F238E27FC236}">
                <a16:creationId xmlns:a16="http://schemas.microsoft.com/office/drawing/2014/main" id="{1472D945-43B6-F16B-9DDD-45602A2F44B3}"/>
              </a:ext>
            </a:extLst>
          </p:cNvPr>
          <p:cNvSpPr/>
          <p:nvPr/>
        </p:nvSpPr>
        <p:spPr>
          <a:xfrm>
            <a:off x="287338" y="419504"/>
            <a:ext cx="11578895" cy="5759451"/>
          </a:xfrm>
          <a:custGeom>
            <a:avLst/>
            <a:gdLst>
              <a:gd name="connsiteX0" fmla="*/ 0 w 8815302"/>
              <a:gd name="connsiteY0" fmla="*/ 4242849 h 4242848"/>
              <a:gd name="connsiteX1" fmla="*/ 0 w 8815302"/>
              <a:gd name="connsiteY1" fmla="*/ 479139 h 4242848"/>
              <a:gd name="connsiteX2" fmla="*/ 5678879 w 8815302"/>
              <a:gd name="connsiteY2" fmla="*/ 479139 h 4242848"/>
              <a:gd name="connsiteX3" fmla="*/ 6135778 w 8815302"/>
              <a:gd name="connsiteY3" fmla="*/ 0 h 4242848"/>
              <a:gd name="connsiteX4" fmla="*/ 8815303 w 8815302"/>
              <a:gd name="connsiteY4" fmla="*/ 0 h 4242848"/>
              <a:gd name="connsiteX5" fmla="*/ 8815303 w 8815302"/>
              <a:gd name="connsiteY5" fmla="*/ 4242849 h 4242848"/>
              <a:gd name="connsiteX0" fmla="*/ 0 w 8815303"/>
              <a:gd name="connsiteY0" fmla="*/ 4242849 h 4242849"/>
              <a:gd name="connsiteX1" fmla="*/ 0 w 8815303"/>
              <a:gd name="connsiteY1" fmla="*/ 479139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06378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39648 w 8815303"/>
              <a:gd name="connsiteY2" fmla="*/ 621347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16443 w 8815303"/>
              <a:gd name="connsiteY2" fmla="*/ 621347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16443 w 8815303"/>
              <a:gd name="connsiteY2" fmla="*/ 621347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29690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37425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14220 w 8815303"/>
              <a:gd name="connsiteY2" fmla="*/ 606378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083280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075545 w 8815303"/>
              <a:gd name="connsiteY2" fmla="*/ 61386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24768 w 8815303"/>
              <a:gd name="connsiteY2" fmla="*/ 611594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15303" h="4242849">
                <a:moveTo>
                  <a:pt x="0" y="4242849"/>
                </a:moveTo>
                <a:lnTo>
                  <a:pt x="0" y="613862"/>
                </a:lnTo>
                <a:lnTo>
                  <a:pt x="5124768" y="611594"/>
                </a:lnTo>
                <a:lnTo>
                  <a:pt x="5749025" y="7485"/>
                </a:lnTo>
                <a:lnTo>
                  <a:pt x="8815303" y="0"/>
                </a:lnTo>
                <a:lnTo>
                  <a:pt x="8815303" y="4242849"/>
                </a:lnTo>
                <a:lnTo>
                  <a:pt x="0" y="4242849"/>
                </a:lnTo>
                <a:close/>
              </a:path>
            </a:pathLst>
          </a:custGeom>
          <a:solidFill>
            <a:schemeClr val="bg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2A1550-62AD-5D23-022A-1A2BBF10F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1" y="419504"/>
            <a:ext cx="6879206" cy="637097"/>
          </a:xfrm>
        </p:spPr>
        <p:txBody>
          <a:bodyPr/>
          <a:lstStyle/>
          <a:p>
            <a:r>
              <a:rPr lang="ru-RU" dirty="0" smtClean="0">
                <a:solidFill>
                  <a:schemeClr val="accent1"/>
                </a:solidFill>
              </a:rPr>
              <a:t>Расчёты и проектирование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000" spc="-100" dirty="0" smtClean="0"/>
              <a:t>заказать расчёт</a:t>
            </a:r>
            <a:endParaRPr lang="ru-RU" sz="2000" spc="-100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2B7A1C8-3168-27FF-828A-CA87BCBA2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70027-7AAD-489F-902B-26FBE4EDE7BE}" type="datetime1">
              <a:rPr lang="ru-RU" smtClean="0"/>
              <a:t>12.02.2026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7CBC328-17C1-90CC-F27E-67B56DF5E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Технические сервисы проектно-расчётного центра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44498AA-2BB9-0858-C0D5-5DE84009C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6FB67-C437-4386-BA98-C16BA367CE3E}" type="slidenum">
              <a:rPr lang="ru-RU" smtClean="0"/>
              <a:t>9</a:t>
            </a:fld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863" y="1548881"/>
            <a:ext cx="5047504" cy="3333642"/>
          </a:xfrm>
          <a:prstGeom prst="rect">
            <a:avLst/>
          </a:prstGeom>
          <a:ln>
            <a:solidFill>
              <a:srgbClr val="B4B4B4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9" name="Прямая со стрелкой 18"/>
          <p:cNvCxnSpPr>
            <a:stCxn id="13" idx="3"/>
          </p:cNvCxnSpPr>
          <p:nvPr/>
        </p:nvCxnSpPr>
        <p:spPr>
          <a:xfrm>
            <a:off x="5598367" y="3215702"/>
            <a:ext cx="1041164" cy="12690"/>
          </a:xfrm>
          <a:prstGeom prst="straightConnector1">
            <a:avLst/>
          </a:prstGeom>
          <a:ln w="28575" cap="flat">
            <a:solidFill>
              <a:schemeClr val="accent1"/>
            </a:solidFill>
            <a:tailEnd type="stealth" w="med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461096" y="5080175"/>
            <a:ext cx="5634904" cy="6121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1938" lvl="0" indent="-171450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tabLst>
                <a:tab pos="90488" algn="l"/>
              </a:tabLst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Если указанная площадь больше или равна лимитам, установленными правилами расчета, то можно дальше продолжить заполнять заявку;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9531" y="1414411"/>
            <a:ext cx="4594526" cy="4553338"/>
          </a:xfrm>
          <a:prstGeom prst="rect">
            <a:avLst/>
          </a:prstGeom>
          <a:ln>
            <a:solidFill>
              <a:srgbClr val="B4B4B4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1" name="Скругленный прямоугольник 20"/>
          <p:cNvSpPr/>
          <p:nvPr/>
        </p:nvSpPr>
        <p:spPr>
          <a:xfrm>
            <a:off x="10304879" y="1863409"/>
            <a:ext cx="795632" cy="3760122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2622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5">
            <a:extLst>
              <a:ext uri="{FF2B5EF4-FFF2-40B4-BE49-F238E27FC236}">
                <a16:creationId xmlns:a16="http://schemas.microsoft.com/office/drawing/2014/main" id="{1472D945-43B6-F16B-9DDD-45602A2F44B3}"/>
              </a:ext>
            </a:extLst>
          </p:cNvPr>
          <p:cNvSpPr/>
          <p:nvPr/>
        </p:nvSpPr>
        <p:spPr>
          <a:xfrm>
            <a:off x="287338" y="419504"/>
            <a:ext cx="11578895" cy="5759451"/>
          </a:xfrm>
          <a:custGeom>
            <a:avLst/>
            <a:gdLst>
              <a:gd name="connsiteX0" fmla="*/ 0 w 8815302"/>
              <a:gd name="connsiteY0" fmla="*/ 4242849 h 4242848"/>
              <a:gd name="connsiteX1" fmla="*/ 0 w 8815302"/>
              <a:gd name="connsiteY1" fmla="*/ 479139 h 4242848"/>
              <a:gd name="connsiteX2" fmla="*/ 5678879 w 8815302"/>
              <a:gd name="connsiteY2" fmla="*/ 479139 h 4242848"/>
              <a:gd name="connsiteX3" fmla="*/ 6135778 w 8815302"/>
              <a:gd name="connsiteY3" fmla="*/ 0 h 4242848"/>
              <a:gd name="connsiteX4" fmla="*/ 8815303 w 8815302"/>
              <a:gd name="connsiteY4" fmla="*/ 0 h 4242848"/>
              <a:gd name="connsiteX5" fmla="*/ 8815303 w 8815302"/>
              <a:gd name="connsiteY5" fmla="*/ 4242849 h 4242848"/>
              <a:gd name="connsiteX0" fmla="*/ 0 w 8815303"/>
              <a:gd name="connsiteY0" fmla="*/ 4242849 h 4242849"/>
              <a:gd name="connsiteX1" fmla="*/ 0 w 8815303"/>
              <a:gd name="connsiteY1" fmla="*/ 479139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06378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39648 w 8815303"/>
              <a:gd name="connsiteY2" fmla="*/ 621347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16443 w 8815303"/>
              <a:gd name="connsiteY2" fmla="*/ 621347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16443 w 8815303"/>
              <a:gd name="connsiteY2" fmla="*/ 621347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29690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37425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14220 w 8815303"/>
              <a:gd name="connsiteY2" fmla="*/ 606378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083280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075545 w 8815303"/>
              <a:gd name="connsiteY2" fmla="*/ 61386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24768 w 8815303"/>
              <a:gd name="connsiteY2" fmla="*/ 611594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15303" h="4242849">
                <a:moveTo>
                  <a:pt x="0" y="4242849"/>
                </a:moveTo>
                <a:lnTo>
                  <a:pt x="0" y="613862"/>
                </a:lnTo>
                <a:lnTo>
                  <a:pt x="5124768" y="611594"/>
                </a:lnTo>
                <a:lnTo>
                  <a:pt x="5749025" y="7485"/>
                </a:lnTo>
                <a:lnTo>
                  <a:pt x="8815303" y="0"/>
                </a:lnTo>
                <a:lnTo>
                  <a:pt x="8815303" y="4242849"/>
                </a:lnTo>
                <a:lnTo>
                  <a:pt x="0" y="4242849"/>
                </a:lnTo>
                <a:close/>
              </a:path>
            </a:pathLst>
          </a:custGeom>
          <a:solidFill>
            <a:schemeClr val="bg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2A1550-62AD-5D23-022A-1A2BBF10F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1" y="419504"/>
            <a:ext cx="6879206" cy="637097"/>
          </a:xfrm>
        </p:spPr>
        <p:txBody>
          <a:bodyPr/>
          <a:lstStyle/>
          <a:p>
            <a:r>
              <a:rPr lang="ru-RU" dirty="0" smtClean="0">
                <a:solidFill>
                  <a:schemeClr val="accent1"/>
                </a:solidFill>
              </a:rPr>
              <a:t>Расчёты и проектирование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000" spc="-100" dirty="0" smtClean="0"/>
              <a:t>заказать расчёт</a:t>
            </a:r>
            <a:endParaRPr lang="ru-RU" sz="2000" spc="-100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2B7A1C8-3168-27FF-828A-CA87BCBA2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70027-7AAD-489F-902B-26FBE4EDE7BE}" type="datetime1">
              <a:rPr lang="ru-RU" smtClean="0"/>
              <a:t>12.02.2026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7CBC328-17C1-90CC-F27E-67B56DF5E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Технические сервисы проектно-расчётного центра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44498AA-2BB9-0858-C0D5-5DE84009C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6FB67-C437-4386-BA98-C16BA367CE3E}" type="slidenum">
              <a:rPr lang="ru-RU" smtClean="0"/>
              <a:t>10</a:t>
            </a:fld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252" y="1548882"/>
            <a:ext cx="5426255" cy="42267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Прямоугольник 17"/>
          <p:cNvSpPr/>
          <p:nvPr/>
        </p:nvSpPr>
        <p:spPr>
          <a:xfrm>
            <a:off x="6808206" y="1544629"/>
            <a:ext cx="4472412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1938" lvl="0" indent="-171450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tabLst>
                <a:tab pos="90488" algn="l"/>
              </a:tabLst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При повторном заполнении данных по заявке на 3 шаге, не потребуется вводить данные по заказчику и организации. Эта информация сохраняется в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cookie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вашего браузера;</a:t>
            </a:r>
          </a:p>
          <a:p>
            <a:pPr marL="261938" lvl="0" indent="-171450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tabLst>
                <a:tab pos="90488" algn="l"/>
              </a:tabLst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По окончанию заполнения заявки на вашу почту придет сообщение с информацией по запросу;</a:t>
            </a:r>
          </a:p>
          <a:p>
            <a:pPr marL="261938" lvl="0" indent="-171450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tabLst>
                <a:tab pos="90488" algn="l"/>
              </a:tabLst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Срок выполнения расчета составляет 2-3 рабочих дня.</a:t>
            </a:r>
          </a:p>
          <a:p>
            <a:pPr marL="261938" lvl="0" indent="-171450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tabLst>
                <a:tab pos="90488" algn="l"/>
              </a:tabLst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При оформлении заявки на перерасчет потребуется шифр расчета в формате (указывается в названии и титульных листах, например 16-1656(3)-МПККИ-01.24)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7827244" y="5159978"/>
            <a:ext cx="2435388" cy="485663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7895043" y="5250818"/>
            <a:ext cx="23675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Обязательно наличие КИСО</a:t>
            </a:r>
            <a:endParaRPr lang="ru-RU" sz="1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Picture 6" descr="https://otpsoriaz.ru/wp-content/uploads/2018/11/exclamation_mark_PNG69-1024x916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8108" y="5187970"/>
            <a:ext cx="353162" cy="3159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5168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5">
            <a:extLst>
              <a:ext uri="{FF2B5EF4-FFF2-40B4-BE49-F238E27FC236}">
                <a16:creationId xmlns:a16="http://schemas.microsoft.com/office/drawing/2014/main" id="{1472D945-43B6-F16B-9DDD-45602A2F44B3}"/>
              </a:ext>
            </a:extLst>
          </p:cNvPr>
          <p:cNvSpPr/>
          <p:nvPr/>
        </p:nvSpPr>
        <p:spPr>
          <a:xfrm>
            <a:off x="287338" y="419504"/>
            <a:ext cx="11578895" cy="5759451"/>
          </a:xfrm>
          <a:custGeom>
            <a:avLst/>
            <a:gdLst>
              <a:gd name="connsiteX0" fmla="*/ 0 w 8815302"/>
              <a:gd name="connsiteY0" fmla="*/ 4242849 h 4242848"/>
              <a:gd name="connsiteX1" fmla="*/ 0 w 8815302"/>
              <a:gd name="connsiteY1" fmla="*/ 479139 h 4242848"/>
              <a:gd name="connsiteX2" fmla="*/ 5678879 w 8815302"/>
              <a:gd name="connsiteY2" fmla="*/ 479139 h 4242848"/>
              <a:gd name="connsiteX3" fmla="*/ 6135778 w 8815302"/>
              <a:gd name="connsiteY3" fmla="*/ 0 h 4242848"/>
              <a:gd name="connsiteX4" fmla="*/ 8815303 w 8815302"/>
              <a:gd name="connsiteY4" fmla="*/ 0 h 4242848"/>
              <a:gd name="connsiteX5" fmla="*/ 8815303 w 8815302"/>
              <a:gd name="connsiteY5" fmla="*/ 4242849 h 4242848"/>
              <a:gd name="connsiteX0" fmla="*/ 0 w 8815303"/>
              <a:gd name="connsiteY0" fmla="*/ 4242849 h 4242849"/>
              <a:gd name="connsiteX1" fmla="*/ 0 w 8815303"/>
              <a:gd name="connsiteY1" fmla="*/ 479139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06378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39648 w 8815303"/>
              <a:gd name="connsiteY2" fmla="*/ 621347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16443 w 8815303"/>
              <a:gd name="connsiteY2" fmla="*/ 621347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16443 w 8815303"/>
              <a:gd name="connsiteY2" fmla="*/ 621347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29690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37425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14220 w 8815303"/>
              <a:gd name="connsiteY2" fmla="*/ 606378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083280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075545 w 8815303"/>
              <a:gd name="connsiteY2" fmla="*/ 61386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24768 w 8815303"/>
              <a:gd name="connsiteY2" fmla="*/ 611594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15303" h="4242849">
                <a:moveTo>
                  <a:pt x="0" y="4242849"/>
                </a:moveTo>
                <a:lnTo>
                  <a:pt x="0" y="613862"/>
                </a:lnTo>
                <a:lnTo>
                  <a:pt x="5124768" y="611594"/>
                </a:lnTo>
                <a:lnTo>
                  <a:pt x="5749025" y="7485"/>
                </a:lnTo>
                <a:lnTo>
                  <a:pt x="8815303" y="0"/>
                </a:lnTo>
                <a:lnTo>
                  <a:pt x="8815303" y="4242849"/>
                </a:lnTo>
                <a:lnTo>
                  <a:pt x="0" y="4242849"/>
                </a:lnTo>
                <a:close/>
              </a:path>
            </a:pathLst>
          </a:custGeom>
          <a:solidFill>
            <a:schemeClr val="bg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grpSp>
        <p:nvGrpSpPr>
          <p:cNvPr id="15" name="Группа 14"/>
          <p:cNvGrpSpPr>
            <a:grpSpLocks noChangeAspect="1"/>
          </p:cNvGrpSpPr>
          <p:nvPr/>
        </p:nvGrpSpPr>
        <p:grpSpPr>
          <a:xfrm>
            <a:off x="550863" y="1548882"/>
            <a:ext cx="5613366" cy="4226767"/>
            <a:chOff x="612597" y="870765"/>
            <a:chExt cx="4705703" cy="3543314"/>
          </a:xfrm>
        </p:grpSpPr>
        <p:pic>
          <p:nvPicPr>
            <p:cNvPr id="16" name="Рисунок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2597" y="1947604"/>
              <a:ext cx="4705703" cy="246647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7" name="Рисунок 1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2597" y="870765"/>
              <a:ext cx="4705703" cy="101375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pic>
        <p:nvPicPr>
          <p:cNvPr id="32" name="Picture 4" descr="https://images.ru.prom.st/339783024_339783024.jpg?PIMAGE_ID=339783024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1135" y="5568417"/>
            <a:ext cx="378497" cy="378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2A1550-62AD-5D23-022A-1A2BBF10F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1" y="419504"/>
            <a:ext cx="6879206" cy="637097"/>
          </a:xfrm>
        </p:spPr>
        <p:txBody>
          <a:bodyPr/>
          <a:lstStyle/>
          <a:p>
            <a:r>
              <a:rPr lang="ru-RU" dirty="0" smtClean="0">
                <a:solidFill>
                  <a:schemeClr val="accent1"/>
                </a:solidFill>
              </a:rPr>
              <a:t>Расчёты и проектирование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000" spc="-100" dirty="0" smtClean="0"/>
              <a:t>заказать расчёт</a:t>
            </a:r>
            <a:endParaRPr lang="ru-RU" sz="2000" spc="-100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2B7A1C8-3168-27FF-828A-CA87BCBA2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70027-7AAD-489F-902B-26FBE4EDE7BE}" type="datetime1">
              <a:rPr lang="ru-RU" smtClean="0"/>
              <a:t>12.02.2026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7CBC328-17C1-90CC-F27E-67B56DF5E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Технические сервисы проектно-расчётного центра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44498AA-2BB9-0858-C0D5-5DE84009C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6FB67-C437-4386-BA98-C16BA367CE3E}" type="slidenum">
              <a:rPr lang="ru-RU" smtClean="0"/>
              <a:t>11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7999" y="599701"/>
            <a:ext cx="1080000" cy="1080000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7611083" y="5567258"/>
            <a:ext cx="39146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hlinkClick r:id="rId8"/>
              </a:rPr>
              <a:t>https://nav.tn.ru/services/design</a:t>
            </a:r>
            <a:r>
              <a:rPr lang="en-US" sz="1800" dirty="0" smtClean="0">
                <a:hlinkClick r:id="rId8"/>
              </a:rPr>
              <a:t>/</a:t>
            </a:r>
            <a:r>
              <a:rPr lang="ru-RU" sz="1800" dirty="0" smtClean="0"/>
              <a:t> </a:t>
            </a:r>
            <a:endParaRPr lang="ru-RU" sz="1800" dirty="0"/>
          </a:p>
        </p:txBody>
      </p:sp>
      <p:grpSp>
        <p:nvGrpSpPr>
          <p:cNvPr id="9" name="Группа 8"/>
          <p:cNvGrpSpPr/>
          <p:nvPr/>
        </p:nvGrpSpPr>
        <p:grpSpPr>
          <a:xfrm>
            <a:off x="6817632" y="3888485"/>
            <a:ext cx="3800367" cy="1138773"/>
            <a:chOff x="5364551" y="4289370"/>
            <a:chExt cx="3800367" cy="1138773"/>
          </a:xfrm>
        </p:grpSpPr>
        <p:sp>
          <p:nvSpPr>
            <p:cNvPr id="14" name="Прямоугольник 13"/>
            <p:cNvSpPr/>
            <p:nvPr/>
          </p:nvSpPr>
          <p:spPr>
            <a:xfrm>
              <a:off x="6213806" y="4289370"/>
              <a:ext cx="2951112" cy="11387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ru-RU" sz="2800" b="1" dirty="0"/>
                <a:t>Дудин </a:t>
              </a:r>
              <a:r>
                <a:rPr lang="ru-RU" sz="2800" b="1" dirty="0" smtClean="0"/>
                <a:t>Максим</a:t>
              </a:r>
              <a:r>
                <a:rPr lang="ru-RU" sz="2800" b="1" dirty="0"/>
                <a:t/>
              </a:r>
              <a:br>
                <a:rPr lang="ru-RU" sz="2800" b="1" dirty="0"/>
              </a:br>
              <a:r>
                <a:rPr lang="ru-RU" sz="2000" dirty="0" smtClean="0"/>
                <a:t>Тел</a:t>
              </a:r>
              <a:r>
                <a:rPr lang="ru-RU" sz="2000" dirty="0"/>
                <a:t>.: </a:t>
              </a:r>
              <a:r>
                <a:rPr lang="ru-RU" sz="2000" dirty="0" smtClean="0"/>
                <a:t>+7-903-375-95-11</a:t>
              </a:r>
            </a:p>
            <a:p>
              <a:pPr algn="r"/>
              <a:r>
                <a:rPr lang="en-US" sz="2000" u="sng" dirty="0" smtClean="0">
                  <a:solidFill>
                    <a:srgbClr val="0070C0"/>
                  </a:solidFill>
                </a:rPr>
                <a:t>dudin.maksim@tn.ru</a:t>
              </a:r>
              <a:endParaRPr lang="ru-RU" sz="2000" u="sng" dirty="0" smtClean="0">
                <a:solidFill>
                  <a:srgbClr val="0070C0"/>
                </a:solidFill>
              </a:endParaRPr>
            </a:p>
          </p:txBody>
        </p:sp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1770" b="100000" l="2542" r="94492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364551" y="4289370"/>
              <a:ext cx="939822" cy="900000"/>
            </a:xfrm>
            <a:prstGeom prst="rect">
              <a:avLst/>
            </a:prstGeom>
          </p:spPr>
        </p:pic>
      </p:grpSp>
      <p:grpSp>
        <p:nvGrpSpPr>
          <p:cNvPr id="10" name="Группа 9"/>
          <p:cNvGrpSpPr/>
          <p:nvPr/>
        </p:nvGrpSpPr>
        <p:grpSpPr>
          <a:xfrm>
            <a:off x="6817632" y="2124940"/>
            <a:ext cx="4163864" cy="1138773"/>
            <a:chOff x="5364551" y="2525825"/>
            <a:chExt cx="4163864" cy="1138773"/>
          </a:xfrm>
        </p:grpSpPr>
        <p:sp>
          <p:nvSpPr>
            <p:cNvPr id="25" name="Прямоугольник 24"/>
            <p:cNvSpPr/>
            <p:nvPr/>
          </p:nvSpPr>
          <p:spPr>
            <a:xfrm>
              <a:off x="6213806" y="2525825"/>
              <a:ext cx="3314609" cy="11387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ru-RU" sz="2800" b="1" dirty="0" smtClean="0"/>
                <a:t>Казанцев Михаил</a:t>
              </a:r>
              <a:r>
                <a:rPr lang="ru-RU" sz="2800" b="1" dirty="0"/>
                <a:t/>
              </a:r>
              <a:br>
                <a:rPr lang="ru-RU" sz="2800" b="1" dirty="0"/>
              </a:br>
              <a:r>
                <a:rPr lang="ru-RU" sz="2000" dirty="0" smtClean="0"/>
                <a:t>Тел</a:t>
              </a:r>
              <a:r>
                <a:rPr lang="ru-RU" sz="2000" dirty="0"/>
                <a:t>.: </a:t>
              </a:r>
              <a:r>
                <a:rPr lang="ru-RU" sz="2000" dirty="0" smtClean="0"/>
                <a:t>+7-910-240-29-56</a:t>
              </a:r>
            </a:p>
            <a:p>
              <a:pPr algn="r"/>
              <a:r>
                <a:rPr lang="en-US" sz="2000" u="sng" dirty="0">
                  <a:hlinkClick r:id="rId11"/>
                </a:rPr>
                <a:t>m.kazantsev@tn.ru</a:t>
              </a:r>
              <a:r>
                <a:rPr lang="en-US" sz="2000" dirty="0"/>
                <a:t> </a:t>
              </a:r>
              <a:endParaRPr lang="ru-RU" sz="2000" dirty="0" smtClean="0"/>
            </a:p>
          </p:txBody>
        </p:sp>
        <p:pic>
          <p:nvPicPr>
            <p:cNvPr id="26" name="Рисунок 25"/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1770" b="100000" l="2542" r="94492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364551" y="2551834"/>
              <a:ext cx="939822" cy="9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76561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5">
            <a:extLst>
              <a:ext uri="{FF2B5EF4-FFF2-40B4-BE49-F238E27FC236}">
                <a16:creationId xmlns:a16="http://schemas.microsoft.com/office/drawing/2014/main" id="{1472D945-43B6-F16B-9DDD-45602A2F44B3}"/>
              </a:ext>
            </a:extLst>
          </p:cNvPr>
          <p:cNvSpPr/>
          <p:nvPr/>
        </p:nvSpPr>
        <p:spPr>
          <a:xfrm>
            <a:off x="287338" y="419504"/>
            <a:ext cx="11578895" cy="5759451"/>
          </a:xfrm>
          <a:custGeom>
            <a:avLst/>
            <a:gdLst>
              <a:gd name="connsiteX0" fmla="*/ 0 w 8815302"/>
              <a:gd name="connsiteY0" fmla="*/ 4242849 h 4242848"/>
              <a:gd name="connsiteX1" fmla="*/ 0 w 8815302"/>
              <a:gd name="connsiteY1" fmla="*/ 479139 h 4242848"/>
              <a:gd name="connsiteX2" fmla="*/ 5678879 w 8815302"/>
              <a:gd name="connsiteY2" fmla="*/ 479139 h 4242848"/>
              <a:gd name="connsiteX3" fmla="*/ 6135778 w 8815302"/>
              <a:gd name="connsiteY3" fmla="*/ 0 h 4242848"/>
              <a:gd name="connsiteX4" fmla="*/ 8815303 w 8815302"/>
              <a:gd name="connsiteY4" fmla="*/ 0 h 4242848"/>
              <a:gd name="connsiteX5" fmla="*/ 8815303 w 8815302"/>
              <a:gd name="connsiteY5" fmla="*/ 4242849 h 4242848"/>
              <a:gd name="connsiteX0" fmla="*/ 0 w 8815303"/>
              <a:gd name="connsiteY0" fmla="*/ 4242849 h 4242849"/>
              <a:gd name="connsiteX1" fmla="*/ 0 w 8815303"/>
              <a:gd name="connsiteY1" fmla="*/ 479139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06378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39648 w 8815303"/>
              <a:gd name="connsiteY2" fmla="*/ 621347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16443 w 8815303"/>
              <a:gd name="connsiteY2" fmla="*/ 621347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16443 w 8815303"/>
              <a:gd name="connsiteY2" fmla="*/ 621347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29690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37425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14220 w 8815303"/>
              <a:gd name="connsiteY2" fmla="*/ 606378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083280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075545 w 8815303"/>
              <a:gd name="connsiteY2" fmla="*/ 61386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24768 w 8815303"/>
              <a:gd name="connsiteY2" fmla="*/ 611594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15303" h="4242849">
                <a:moveTo>
                  <a:pt x="0" y="4242849"/>
                </a:moveTo>
                <a:lnTo>
                  <a:pt x="0" y="613862"/>
                </a:lnTo>
                <a:lnTo>
                  <a:pt x="5124768" y="611594"/>
                </a:lnTo>
                <a:lnTo>
                  <a:pt x="5749025" y="7485"/>
                </a:lnTo>
                <a:lnTo>
                  <a:pt x="8815303" y="0"/>
                </a:lnTo>
                <a:lnTo>
                  <a:pt x="8815303" y="4242849"/>
                </a:lnTo>
                <a:lnTo>
                  <a:pt x="0" y="4242849"/>
                </a:lnTo>
                <a:close/>
              </a:path>
            </a:pathLst>
          </a:custGeom>
          <a:solidFill>
            <a:schemeClr val="bg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2A1550-62AD-5D23-022A-1A2BBF10F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1" y="419504"/>
            <a:ext cx="6879206" cy="637097"/>
          </a:xfrm>
        </p:spPr>
        <p:txBody>
          <a:bodyPr/>
          <a:lstStyle/>
          <a:p>
            <a:r>
              <a:rPr lang="ru-RU" dirty="0" smtClean="0">
                <a:solidFill>
                  <a:schemeClr val="accent1"/>
                </a:solidFill>
              </a:rPr>
              <a:t>Расчёты и проектирование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000" spc="-100" dirty="0" smtClean="0"/>
              <a:t>пример расчёта плоской кровли</a:t>
            </a:r>
            <a:endParaRPr lang="ru-RU" spc="-100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2B7A1C8-3168-27FF-828A-CA87BCBA2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70027-7AAD-489F-902B-26FBE4EDE7BE}" type="datetime1">
              <a:rPr lang="ru-RU" smtClean="0"/>
              <a:t>12.02.2026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7CBC328-17C1-90CC-F27E-67B56DF5E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Технические сервисы проектно-расчётного центра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44498AA-2BB9-0858-C0D5-5DE84009C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6FB67-C437-4386-BA98-C16BA367CE3E}" type="slidenum">
              <a:rPr lang="ru-RU" smtClean="0"/>
              <a:t>12</a:t>
            </a:fld>
            <a:endParaRPr lang="ru-RU"/>
          </a:p>
        </p:txBody>
      </p:sp>
      <p:grpSp>
        <p:nvGrpSpPr>
          <p:cNvPr id="21" name="Группа 20"/>
          <p:cNvGrpSpPr/>
          <p:nvPr/>
        </p:nvGrpSpPr>
        <p:grpSpPr>
          <a:xfrm>
            <a:off x="555017" y="1548881"/>
            <a:ext cx="5540983" cy="4226767"/>
            <a:chOff x="1308340" y="1761445"/>
            <a:chExt cx="4927997" cy="3528000"/>
          </a:xfrm>
        </p:grpSpPr>
        <p:pic>
          <p:nvPicPr>
            <p:cNvPr id="9" name="Рисунок 8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17" t="1626" r="3860" b="1375"/>
            <a:stretch/>
          </p:blipFill>
          <p:spPr>
            <a:xfrm>
              <a:off x="2286645" y="2038745"/>
              <a:ext cx="1950075" cy="292593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08" t="5385" r="16859" b="30742"/>
            <a:stretch/>
          </p:blipFill>
          <p:spPr>
            <a:xfrm>
              <a:off x="1308340" y="1761445"/>
              <a:ext cx="2155657" cy="258817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19966" y="2421397"/>
              <a:ext cx="1866979" cy="264024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53455" y="2768125"/>
              <a:ext cx="1782882" cy="252132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380835" y="4118895"/>
              <a:ext cx="684518" cy="169500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352696" y="4682093"/>
              <a:ext cx="1126214" cy="150162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14" name="Рисунок 13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629057" y="4840339"/>
              <a:ext cx="728571" cy="142160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15" name="Рисунок 14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595425" y="5076205"/>
              <a:ext cx="367247" cy="142160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sp>
        <p:nvSpPr>
          <p:cNvPr id="16" name="Прямоугольник 15"/>
          <p:cNvSpPr/>
          <p:nvPr/>
        </p:nvSpPr>
        <p:spPr>
          <a:xfrm>
            <a:off x="7895360" y="5407908"/>
            <a:ext cx="3142895" cy="379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11"/>
              </a:rPr>
              <a:t>https</a:t>
            </a:r>
            <a:r>
              <a:rPr lang="en-US" sz="1800" dirty="0">
                <a:hlinkClick r:id="rId11"/>
              </a:rPr>
              <a:t>://</a:t>
            </a:r>
            <a:r>
              <a:rPr lang="en-US" dirty="0" smtClean="0">
                <a:hlinkClick r:id="rId11"/>
              </a:rPr>
              <a:t>nav.tn.ru/knowl</a:t>
            </a:r>
            <a:r>
              <a:rPr lang="ru-RU" dirty="0" smtClean="0">
                <a:hlinkClick r:id="rId11"/>
              </a:rPr>
              <a:t>...</a:t>
            </a:r>
            <a:endParaRPr lang="ru-RU" dirty="0"/>
          </a:p>
        </p:txBody>
      </p:sp>
      <p:pic>
        <p:nvPicPr>
          <p:cNvPr id="17" name="Picture 4" descr="https://images.ru.prom.st/339783024_339783024.jpg?PIMAGE_ID=339783024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2737" y="5456237"/>
            <a:ext cx="321003" cy="321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7421526" y="1548881"/>
            <a:ext cx="3678273" cy="2781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1938" lvl="0" indent="-171450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tabLst>
                <a:tab pos="90488" algn="l"/>
              </a:tabLst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Титульный лист содержит информацию о номере расчета и исполнителе;</a:t>
            </a:r>
          </a:p>
          <a:p>
            <a:pPr marL="261938" lvl="0" indent="-171450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tabLst>
                <a:tab pos="90488" algn="l"/>
              </a:tabLst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На общих данных отображена информация по заказчику, объекту, точности выполнения расчета и его стоимости;</a:t>
            </a:r>
          </a:p>
          <a:p>
            <a:pPr marL="261938" lvl="0" indent="-171450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tabLst>
                <a:tab pos="90488" algn="l"/>
              </a:tabLst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Общая спецификация содержит итоговую информацию по количеству материалов;</a:t>
            </a:r>
          </a:p>
          <a:p>
            <a:pPr marL="261938" lvl="0" indent="-171450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tabLst>
                <a:tab pos="90488" algn="l"/>
              </a:tabLst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Лист примечания дает расшифровку по всем решениям, принятым в расчете.</a:t>
            </a:r>
          </a:p>
        </p:txBody>
      </p:sp>
    </p:spTree>
    <p:extLst>
      <p:ext uri="{BB962C8B-B14F-4D97-AF65-F5344CB8AC3E}">
        <p14:creationId xmlns:p14="http://schemas.microsoft.com/office/powerpoint/2010/main" val="1935462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5">
            <a:extLst>
              <a:ext uri="{FF2B5EF4-FFF2-40B4-BE49-F238E27FC236}">
                <a16:creationId xmlns:a16="http://schemas.microsoft.com/office/drawing/2014/main" id="{1472D945-43B6-F16B-9DDD-45602A2F44B3}"/>
              </a:ext>
            </a:extLst>
          </p:cNvPr>
          <p:cNvSpPr/>
          <p:nvPr/>
        </p:nvSpPr>
        <p:spPr>
          <a:xfrm>
            <a:off x="287338" y="419504"/>
            <a:ext cx="11578895" cy="5759451"/>
          </a:xfrm>
          <a:custGeom>
            <a:avLst/>
            <a:gdLst>
              <a:gd name="connsiteX0" fmla="*/ 0 w 8815302"/>
              <a:gd name="connsiteY0" fmla="*/ 4242849 h 4242848"/>
              <a:gd name="connsiteX1" fmla="*/ 0 w 8815302"/>
              <a:gd name="connsiteY1" fmla="*/ 479139 h 4242848"/>
              <a:gd name="connsiteX2" fmla="*/ 5678879 w 8815302"/>
              <a:gd name="connsiteY2" fmla="*/ 479139 h 4242848"/>
              <a:gd name="connsiteX3" fmla="*/ 6135778 w 8815302"/>
              <a:gd name="connsiteY3" fmla="*/ 0 h 4242848"/>
              <a:gd name="connsiteX4" fmla="*/ 8815303 w 8815302"/>
              <a:gd name="connsiteY4" fmla="*/ 0 h 4242848"/>
              <a:gd name="connsiteX5" fmla="*/ 8815303 w 8815302"/>
              <a:gd name="connsiteY5" fmla="*/ 4242849 h 4242848"/>
              <a:gd name="connsiteX0" fmla="*/ 0 w 8815303"/>
              <a:gd name="connsiteY0" fmla="*/ 4242849 h 4242849"/>
              <a:gd name="connsiteX1" fmla="*/ 0 w 8815303"/>
              <a:gd name="connsiteY1" fmla="*/ 479139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06378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39648 w 8815303"/>
              <a:gd name="connsiteY2" fmla="*/ 621347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16443 w 8815303"/>
              <a:gd name="connsiteY2" fmla="*/ 621347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16443 w 8815303"/>
              <a:gd name="connsiteY2" fmla="*/ 621347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29690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37425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14220 w 8815303"/>
              <a:gd name="connsiteY2" fmla="*/ 606378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083280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075545 w 8815303"/>
              <a:gd name="connsiteY2" fmla="*/ 61386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24768 w 8815303"/>
              <a:gd name="connsiteY2" fmla="*/ 611594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15303" h="4242849">
                <a:moveTo>
                  <a:pt x="0" y="4242849"/>
                </a:moveTo>
                <a:lnTo>
                  <a:pt x="0" y="613862"/>
                </a:lnTo>
                <a:lnTo>
                  <a:pt x="5124768" y="611594"/>
                </a:lnTo>
                <a:lnTo>
                  <a:pt x="5749025" y="7485"/>
                </a:lnTo>
                <a:lnTo>
                  <a:pt x="8815303" y="0"/>
                </a:lnTo>
                <a:lnTo>
                  <a:pt x="8815303" y="4242849"/>
                </a:lnTo>
                <a:lnTo>
                  <a:pt x="0" y="4242849"/>
                </a:lnTo>
                <a:close/>
              </a:path>
            </a:pathLst>
          </a:custGeom>
          <a:solidFill>
            <a:schemeClr val="bg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2A1550-62AD-5D23-022A-1A2BBF10F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1" y="419504"/>
            <a:ext cx="6879206" cy="637097"/>
          </a:xfrm>
        </p:spPr>
        <p:txBody>
          <a:bodyPr/>
          <a:lstStyle/>
          <a:p>
            <a:r>
              <a:rPr lang="ru-RU" dirty="0" smtClean="0">
                <a:solidFill>
                  <a:schemeClr val="accent1"/>
                </a:solidFill>
              </a:rPr>
              <a:t>Расчёты и проектирование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000" spc="-100" dirty="0" smtClean="0"/>
              <a:t>раскладка клиновидной изоляции</a:t>
            </a:r>
            <a:endParaRPr lang="ru-RU" spc="-100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2B7A1C8-3168-27FF-828A-CA87BCBA2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70027-7AAD-489F-902B-26FBE4EDE7BE}" type="datetime1">
              <a:rPr lang="ru-RU" smtClean="0"/>
              <a:t>12.02.2026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7CBC328-17C1-90CC-F27E-67B56DF5E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Технические сервисы проектно-расчётного центра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44498AA-2BB9-0858-C0D5-5DE84009C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6FB67-C437-4386-BA98-C16BA367CE3E}" type="slidenum">
              <a:rPr lang="ru-RU" smtClean="0"/>
              <a:t>13</a:t>
            </a:fld>
            <a:endParaRPr lang="ru-RU"/>
          </a:p>
        </p:txBody>
      </p:sp>
      <p:grpSp>
        <p:nvGrpSpPr>
          <p:cNvPr id="23" name="Группа 22"/>
          <p:cNvGrpSpPr>
            <a:grpSpLocks noChangeAspect="1"/>
          </p:cNvGrpSpPr>
          <p:nvPr/>
        </p:nvGrpSpPr>
        <p:grpSpPr>
          <a:xfrm>
            <a:off x="1430735" y="1343607"/>
            <a:ext cx="8894438" cy="4674637"/>
            <a:chOff x="975451" y="806097"/>
            <a:chExt cx="7125562" cy="3744971"/>
          </a:xfrm>
        </p:grpSpPr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451" y="1447535"/>
              <a:ext cx="2673267" cy="1890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25" name="Рисунок 2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48718" y="806097"/>
              <a:ext cx="2673267" cy="1890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26" name="Рисунок 2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54479" y="2661068"/>
              <a:ext cx="2673267" cy="1890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27" name="Рисунок 2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27746" y="2142887"/>
              <a:ext cx="2673267" cy="1890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28" name="Прямоугольник 27"/>
          <p:cNvSpPr/>
          <p:nvPr/>
        </p:nvSpPr>
        <p:spPr>
          <a:xfrm>
            <a:off x="8279099" y="5590525"/>
            <a:ext cx="263929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hlinkClick r:id="rId7"/>
              </a:rPr>
              <a:t>https://</a:t>
            </a:r>
            <a:r>
              <a:rPr lang="en-US" sz="1800" dirty="0" smtClean="0">
                <a:hlinkClick r:id="rId7"/>
              </a:rPr>
              <a:t>nav.tn.ru/knowl</a:t>
            </a:r>
            <a:r>
              <a:rPr lang="ru-RU" sz="1800" dirty="0" smtClean="0">
                <a:hlinkClick r:id="rId7"/>
              </a:rPr>
              <a:t>...</a:t>
            </a:r>
            <a:endParaRPr lang="ru-RU" sz="1800" dirty="0"/>
          </a:p>
        </p:txBody>
      </p:sp>
      <p:pic>
        <p:nvPicPr>
          <p:cNvPr id="29" name="Picture 4" descr="https://images.ru.prom.st/339783024_339783024.jpg?PIMAGE_ID=33978302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6476" y="5638854"/>
            <a:ext cx="321003" cy="321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8356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5">
            <a:extLst>
              <a:ext uri="{FF2B5EF4-FFF2-40B4-BE49-F238E27FC236}">
                <a16:creationId xmlns:a16="http://schemas.microsoft.com/office/drawing/2014/main" id="{1472D945-43B6-F16B-9DDD-45602A2F44B3}"/>
              </a:ext>
            </a:extLst>
          </p:cNvPr>
          <p:cNvSpPr/>
          <p:nvPr/>
        </p:nvSpPr>
        <p:spPr>
          <a:xfrm>
            <a:off x="287338" y="419504"/>
            <a:ext cx="11578895" cy="5759451"/>
          </a:xfrm>
          <a:custGeom>
            <a:avLst/>
            <a:gdLst>
              <a:gd name="connsiteX0" fmla="*/ 0 w 8815302"/>
              <a:gd name="connsiteY0" fmla="*/ 4242849 h 4242848"/>
              <a:gd name="connsiteX1" fmla="*/ 0 w 8815302"/>
              <a:gd name="connsiteY1" fmla="*/ 479139 h 4242848"/>
              <a:gd name="connsiteX2" fmla="*/ 5678879 w 8815302"/>
              <a:gd name="connsiteY2" fmla="*/ 479139 h 4242848"/>
              <a:gd name="connsiteX3" fmla="*/ 6135778 w 8815302"/>
              <a:gd name="connsiteY3" fmla="*/ 0 h 4242848"/>
              <a:gd name="connsiteX4" fmla="*/ 8815303 w 8815302"/>
              <a:gd name="connsiteY4" fmla="*/ 0 h 4242848"/>
              <a:gd name="connsiteX5" fmla="*/ 8815303 w 8815302"/>
              <a:gd name="connsiteY5" fmla="*/ 4242849 h 4242848"/>
              <a:gd name="connsiteX0" fmla="*/ 0 w 8815303"/>
              <a:gd name="connsiteY0" fmla="*/ 4242849 h 4242849"/>
              <a:gd name="connsiteX1" fmla="*/ 0 w 8815303"/>
              <a:gd name="connsiteY1" fmla="*/ 479139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06378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39648 w 8815303"/>
              <a:gd name="connsiteY2" fmla="*/ 621347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16443 w 8815303"/>
              <a:gd name="connsiteY2" fmla="*/ 621347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16443 w 8815303"/>
              <a:gd name="connsiteY2" fmla="*/ 621347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29690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37425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14220 w 8815303"/>
              <a:gd name="connsiteY2" fmla="*/ 606378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083280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075545 w 8815303"/>
              <a:gd name="connsiteY2" fmla="*/ 61386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24768 w 8815303"/>
              <a:gd name="connsiteY2" fmla="*/ 611594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15303" h="4242849">
                <a:moveTo>
                  <a:pt x="0" y="4242849"/>
                </a:moveTo>
                <a:lnTo>
                  <a:pt x="0" y="613862"/>
                </a:lnTo>
                <a:lnTo>
                  <a:pt x="5124768" y="611594"/>
                </a:lnTo>
                <a:lnTo>
                  <a:pt x="5749025" y="7485"/>
                </a:lnTo>
                <a:lnTo>
                  <a:pt x="8815303" y="0"/>
                </a:lnTo>
                <a:lnTo>
                  <a:pt x="8815303" y="4242849"/>
                </a:lnTo>
                <a:lnTo>
                  <a:pt x="0" y="4242849"/>
                </a:lnTo>
                <a:close/>
              </a:path>
            </a:pathLst>
          </a:custGeom>
          <a:solidFill>
            <a:schemeClr val="bg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2A1550-62AD-5D23-022A-1A2BBF10F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1" y="419504"/>
            <a:ext cx="6879206" cy="637097"/>
          </a:xfrm>
        </p:spPr>
        <p:txBody>
          <a:bodyPr/>
          <a:lstStyle/>
          <a:p>
            <a:r>
              <a:rPr lang="ru-RU" dirty="0" smtClean="0">
                <a:solidFill>
                  <a:schemeClr val="accent1"/>
                </a:solidFill>
              </a:rPr>
              <a:t>Расчёты и проектирование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000" spc="-100" dirty="0" smtClean="0"/>
              <a:t>раскладка клиновидной изоляции</a:t>
            </a:r>
            <a:endParaRPr lang="ru-RU" spc="-100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2B7A1C8-3168-27FF-828A-CA87BCBA2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70027-7AAD-489F-902B-26FBE4EDE7BE}" type="datetime1">
              <a:rPr lang="ru-RU" smtClean="0"/>
              <a:t>12.02.2026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7CBC328-17C1-90CC-F27E-67B56DF5E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Технические сервисы проектно-расчётного центра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44498AA-2BB9-0858-C0D5-5DE84009C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6FB67-C437-4386-BA98-C16BA367CE3E}" type="slidenum">
              <a:rPr lang="ru-RU" smtClean="0"/>
              <a:t>14</a:t>
            </a:fld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8089467" y="5405685"/>
            <a:ext cx="263929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hlinkClick r:id="rId3"/>
              </a:rPr>
              <a:t>https://</a:t>
            </a:r>
            <a:r>
              <a:rPr lang="en-US" sz="1800" dirty="0" smtClean="0">
                <a:hlinkClick r:id="rId3"/>
              </a:rPr>
              <a:t>nav.tn.ru/knowl</a:t>
            </a:r>
            <a:r>
              <a:rPr lang="ru-RU" sz="1800" dirty="0" smtClean="0">
                <a:hlinkClick r:id="rId3"/>
              </a:rPr>
              <a:t>...</a:t>
            </a:r>
            <a:endParaRPr lang="ru-RU" sz="1800" dirty="0"/>
          </a:p>
        </p:txBody>
      </p:sp>
      <p:pic>
        <p:nvPicPr>
          <p:cNvPr id="15" name="Picture 4" descr="https://images.ru.prom.st/339783024_339783024.jpg?PIMAGE_ID=33978302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844" y="5454014"/>
            <a:ext cx="321003" cy="321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Группа 5"/>
          <p:cNvGrpSpPr/>
          <p:nvPr/>
        </p:nvGrpSpPr>
        <p:grpSpPr>
          <a:xfrm>
            <a:off x="558012" y="1553965"/>
            <a:ext cx="6570576" cy="3004748"/>
            <a:chOff x="1341581" y="1605844"/>
            <a:chExt cx="6038934" cy="2638737"/>
          </a:xfrm>
        </p:grpSpPr>
        <p:pic>
          <p:nvPicPr>
            <p:cNvPr id="16" name="Рисунок 15"/>
            <p:cNvPicPr>
              <a:picLocks noChangeAspect="1"/>
            </p:cNvPicPr>
            <p:nvPr/>
          </p:nvPicPr>
          <p:blipFill rotWithShape="1">
            <a:blip r:embed="rId5"/>
            <a:srcRect r="2300"/>
            <a:stretch/>
          </p:blipFill>
          <p:spPr>
            <a:xfrm>
              <a:off x="1341581" y="1605844"/>
              <a:ext cx="6038934" cy="2638737"/>
            </a:xfrm>
            <a:prstGeom prst="rect">
              <a:avLst/>
            </a:prstGeom>
          </p:spPr>
        </p:pic>
        <p:cxnSp>
          <p:nvCxnSpPr>
            <p:cNvPr id="17" name="Прямая соединительная линия 16"/>
            <p:cNvCxnSpPr/>
            <p:nvPr/>
          </p:nvCxnSpPr>
          <p:spPr>
            <a:xfrm>
              <a:off x="1548076" y="1605844"/>
              <a:ext cx="5807017" cy="0"/>
            </a:xfrm>
            <a:prstGeom prst="line">
              <a:avLst/>
            </a:prstGeom>
            <a:ln w="635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8" name="Рисунок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8012" y="4558713"/>
            <a:ext cx="3452812" cy="372768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7421525" y="1553965"/>
            <a:ext cx="3678273" cy="2108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1938" lvl="0" indent="-171450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tabLst>
                <a:tab pos="90488" algn="l"/>
              </a:tabLst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Для определения размеров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контруклонов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на каждом чертеже есть масштабная линейка, относительно которой можно определить необходимые размеры;</a:t>
            </a:r>
          </a:p>
          <a:p>
            <a:pPr marL="261938" lvl="0" indent="-171450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tabLst>
                <a:tab pos="90488" algn="l"/>
              </a:tabLst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Если используете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Adobe Acrobat Reader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, то недостающие размеры можно посчитать и достроить в программе.</a:t>
            </a:r>
          </a:p>
        </p:txBody>
      </p:sp>
    </p:spTree>
    <p:extLst>
      <p:ext uri="{BB962C8B-B14F-4D97-AF65-F5344CB8AC3E}">
        <p14:creationId xmlns:p14="http://schemas.microsoft.com/office/powerpoint/2010/main" val="3301628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5">
            <a:extLst>
              <a:ext uri="{FF2B5EF4-FFF2-40B4-BE49-F238E27FC236}">
                <a16:creationId xmlns:a16="http://schemas.microsoft.com/office/drawing/2014/main" id="{1472D945-43B6-F16B-9DDD-45602A2F44B3}"/>
              </a:ext>
            </a:extLst>
          </p:cNvPr>
          <p:cNvSpPr/>
          <p:nvPr/>
        </p:nvSpPr>
        <p:spPr>
          <a:xfrm>
            <a:off x="287338" y="419504"/>
            <a:ext cx="11578895" cy="5759451"/>
          </a:xfrm>
          <a:custGeom>
            <a:avLst/>
            <a:gdLst>
              <a:gd name="connsiteX0" fmla="*/ 0 w 8815302"/>
              <a:gd name="connsiteY0" fmla="*/ 4242849 h 4242848"/>
              <a:gd name="connsiteX1" fmla="*/ 0 w 8815302"/>
              <a:gd name="connsiteY1" fmla="*/ 479139 h 4242848"/>
              <a:gd name="connsiteX2" fmla="*/ 5678879 w 8815302"/>
              <a:gd name="connsiteY2" fmla="*/ 479139 h 4242848"/>
              <a:gd name="connsiteX3" fmla="*/ 6135778 w 8815302"/>
              <a:gd name="connsiteY3" fmla="*/ 0 h 4242848"/>
              <a:gd name="connsiteX4" fmla="*/ 8815303 w 8815302"/>
              <a:gd name="connsiteY4" fmla="*/ 0 h 4242848"/>
              <a:gd name="connsiteX5" fmla="*/ 8815303 w 8815302"/>
              <a:gd name="connsiteY5" fmla="*/ 4242849 h 4242848"/>
              <a:gd name="connsiteX0" fmla="*/ 0 w 8815303"/>
              <a:gd name="connsiteY0" fmla="*/ 4242849 h 4242849"/>
              <a:gd name="connsiteX1" fmla="*/ 0 w 8815303"/>
              <a:gd name="connsiteY1" fmla="*/ 479139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06378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39648 w 8815303"/>
              <a:gd name="connsiteY2" fmla="*/ 621347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16443 w 8815303"/>
              <a:gd name="connsiteY2" fmla="*/ 621347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16443 w 8815303"/>
              <a:gd name="connsiteY2" fmla="*/ 621347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29690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37425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14220 w 8815303"/>
              <a:gd name="connsiteY2" fmla="*/ 606378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083280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075545 w 8815303"/>
              <a:gd name="connsiteY2" fmla="*/ 61386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24768 w 8815303"/>
              <a:gd name="connsiteY2" fmla="*/ 611594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15303" h="4242849">
                <a:moveTo>
                  <a:pt x="0" y="4242849"/>
                </a:moveTo>
                <a:lnTo>
                  <a:pt x="0" y="613862"/>
                </a:lnTo>
                <a:lnTo>
                  <a:pt x="5124768" y="611594"/>
                </a:lnTo>
                <a:lnTo>
                  <a:pt x="5749025" y="7485"/>
                </a:lnTo>
                <a:lnTo>
                  <a:pt x="8815303" y="0"/>
                </a:lnTo>
                <a:lnTo>
                  <a:pt x="8815303" y="4242849"/>
                </a:lnTo>
                <a:lnTo>
                  <a:pt x="0" y="4242849"/>
                </a:lnTo>
                <a:close/>
              </a:path>
            </a:pathLst>
          </a:custGeom>
          <a:solidFill>
            <a:schemeClr val="bg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2A1550-62AD-5D23-022A-1A2BBF10F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1" y="419504"/>
            <a:ext cx="6879206" cy="637097"/>
          </a:xfrm>
        </p:spPr>
        <p:txBody>
          <a:bodyPr/>
          <a:lstStyle/>
          <a:p>
            <a:r>
              <a:rPr lang="ru-RU" dirty="0" smtClean="0">
                <a:solidFill>
                  <a:schemeClr val="accent1"/>
                </a:solidFill>
              </a:rPr>
              <a:t>Расчёты и проектирование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000" spc="-100" dirty="0" smtClean="0"/>
              <a:t>подбор крепежа</a:t>
            </a:r>
            <a:endParaRPr lang="ru-RU" spc="-100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2B7A1C8-3168-27FF-828A-CA87BCBA2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70027-7AAD-489F-902B-26FBE4EDE7BE}" type="datetime1">
              <a:rPr lang="ru-RU" smtClean="0"/>
              <a:t>12.02.2026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7CBC328-17C1-90CC-F27E-67B56DF5E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Технические сервисы проектно-расчётного центра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44498AA-2BB9-0858-C0D5-5DE84009C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6FB67-C437-4386-BA98-C16BA367CE3E}" type="slidenum">
              <a:rPr lang="ru-RU" smtClean="0"/>
              <a:t>15</a:t>
            </a:fld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7421524" y="4795566"/>
            <a:ext cx="36782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1938" lvl="0" indent="-171450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tabLst>
                <a:tab pos="90488" algn="l"/>
              </a:tabLst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Крепеж подбираем на основе «Схемы крепежа» и «Таблицы подбора крепежных элементов».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558012" y="1553964"/>
            <a:ext cx="7811547" cy="4370975"/>
            <a:chOff x="1683656" y="1604716"/>
            <a:chExt cx="7484157" cy="4026124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 rotWithShape="1">
            <a:blip r:embed="rId3"/>
            <a:srcRect b="12221"/>
            <a:stretch/>
          </p:blipFill>
          <p:spPr>
            <a:xfrm>
              <a:off x="2011852" y="4210736"/>
              <a:ext cx="3989264" cy="1420104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83656" y="1604716"/>
              <a:ext cx="4710217" cy="2463307"/>
            </a:xfrm>
            <a:prstGeom prst="rect">
              <a:avLst/>
            </a:prstGeom>
          </p:spPr>
        </p:pic>
        <p:cxnSp>
          <p:nvCxnSpPr>
            <p:cNvPr id="10" name="Прямая со стрелкой 9"/>
            <p:cNvCxnSpPr/>
            <p:nvPr/>
          </p:nvCxnSpPr>
          <p:spPr>
            <a:xfrm>
              <a:off x="6279053" y="2866971"/>
              <a:ext cx="883485" cy="152788"/>
            </a:xfrm>
            <a:prstGeom prst="straightConnector1">
              <a:avLst/>
            </a:prstGeom>
            <a:ln w="34925" cap="flat">
              <a:solidFill>
                <a:schemeClr val="accent1"/>
              </a:solidFill>
              <a:tailEnd type="stealth" w="med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 стрелкой 10"/>
            <p:cNvCxnSpPr/>
            <p:nvPr/>
          </p:nvCxnSpPr>
          <p:spPr>
            <a:xfrm flipH="1">
              <a:off x="6127020" y="3460601"/>
              <a:ext cx="1035518" cy="1599598"/>
            </a:xfrm>
            <a:prstGeom prst="straightConnector1">
              <a:avLst/>
            </a:prstGeom>
            <a:ln w="34925" cap="flat">
              <a:solidFill>
                <a:schemeClr val="accent1"/>
              </a:solidFill>
              <a:tailEnd type="stealth" w="med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Скругленный прямоугольник 11"/>
            <p:cNvSpPr/>
            <p:nvPr/>
          </p:nvSpPr>
          <p:spPr>
            <a:xfrm>
              <a:off x="2011852" y="5386948"/>
              <a:ext cx="4115168" cy="165684"/>
            </a:xfrm>
            <a:prstGeom prst="round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4" name="Рисунок 13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582" b="23016"/>
            <a:stretch/>
          </p:blipFill>
          <p:spPr>
            <a:xfrm>
              <a:off x="7215273" y="2108926"/>
              <a:ext cx="1952540" cy="218212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5" name="Скругленный прямоугольник 14"/>
            <p:cNvSpPr/>
            <p:nvPr/>
          </p:nvSpPr>
          <p:spPr>
            <a:xfrm>
              <a:off x="7349835" y="2975996"/>
              <a:ext cx="1731819" cy="270778"/>
            </a:xfrm>
            <a:prstGeom prst="round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461933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5">
            <a:extLst>
              <a:ext uri="{FF2B5EF4-FFF2-40B4-BE49-F238E27FC236}">
                <a16:creationId xmlns:a16="http://schemas.microsoft.com/office/drawing/2014/main" id="{1472D945-43B6-F16B-9DDD-45602A2F44B3}"/>
              </a:ext>
            </a:extLst>
          </p:cNvPr>
          <p:cNvSpPr/>
          <p:nvPr/>
        </p:nvSpPr>
        <p:spPr>
          <a:xfrm>
            <a:off x="287338" y="419504"/>
            <a:ext cx="11578895" cy="5759451"/>
          </a:xfrm>
          <a:custGeom>
            <a:avLst/>
            <a:gdLst>
              <a:gd name="connsiteX0" fmla="*/ 0 w 8815302"/>
              <a:gd name="connsiteY0" fmla="*/ 4242849 h 4242848"/>
              <a:gd name="connsiteX1" fmla="*/ 0 w 8815302"/>
              <a:gd name="connsiteY1" fmla="*/ 479139 h 4242848"/>
              <a:gd name="connsiteX2" fmla="*/ 5678879 w 8815302"/>
              <a:gd name="connsiteY2" fmla="*/ 479139 h 4242848"/>
              <a:gd name="connsiteX3" fmla="*/ 6135778 w 8815302"/>
              <a:gd name="connsiteY3" fmla="*/ 0 h 4242848"/>
              <a:gd name="connsiteX4" fmla="*/ 8815303 w 8815302"/>
              <a:gd name="connsiteY4" fmla="*/ 0 h 4242848"/>
              <a:gd name="connsiteX5" fmla="*/ 8815303 w 8815302"/>
              <a:gd name="connsiteY5" fmla="*/ 4242849 h 4242848"/>
              <a:gd name="connsiteX0" fmla="*/ 0 w 8815303"/>
              <a:gd name="connsiteY0" fmla="*/ 4242849 h 4242849"/>
              <a:gd name="connsiteX1" fmla="*/ 0 w 8815303"/>
              <a:gd name="connsiteY1" fmla="*/ 479139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06378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39648 w 8815303"/>
              <a:gd name="connsiteY2" fmla="*/ 621347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16443 w 8815303"/>
              <a:gd name="connsiteY2" fmla="*/ 621347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16443 w 8815303"/>
              <a:gd name="connsiteY2" fmla="*/ 621347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29690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37425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14220 w 8815303"/>
              <a:gd name="connsiteY2" fmla="*/ 606378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083280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075545 w 8815303"/>
              <a:gd name="connsiteY2" fmla="*/ 61386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24768 w 8815303"/>
              <a:gd name="connsiteY2" fmla="*/ 611594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15303" h="4242849">
                <a:moveTo>
                  <a:pt x="0" y="4242849"/>
                </a:moveTo>
                <a:lnTo>
                  <a:pt x="0" y="613862"/>
                </a:lnTo>
                <a:lnTo>
                  <a:pt x="5124768" y="611594"/>
                </a:lnTo>
                <a:lnTo>
                  <a:pt x="5749025" y="7485"/>
                </a:lnTo>
                <a:lnTo>
                  <a:pt x="8815303" y="0"/>
                </a:lnTo>
                <a:lnTo>
                  <a:pt x="8815303" y="4242849"/>
                </a:lnTo>
                <a:lnTo>
                  <a:pt x="0" y="4242849"/>
                </a:lnTo>
                <a:close/>
              </a:path>
            </a:pathLst>
          </a:custGeom>
          <a:solidFill>
            <a:schemeClr val="bg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2A1550-62AD-5D23-022A-1A2BBF10F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1" y="419504"/>
            <a:ext cx="6879206" cy="637097"/>
          </a:xfrm>
        </p:spPr>
        <p:txBody>
          <a:bodyPr/>
          <a:lstStyle/>
          <a:p>
            <a:r>
              <a:rPr lang="ru-RU" dirty="0" smtClean="0">
                <a:solidFill>
                  <a:schemeClr val="accent1"/>
                </a:solidFill>
              </a:rPr>
              <a:t>Расчёты и проектирование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000" spc="-100" dirty="0" smtClean="0"/>
              <a:t>как заказать сервис проектирования</a:t>
            </a:r>
            <a:endParaRPr lang="ru-RU" spc="-100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2B7A1C8-3168-27FF-828A-CA87BCBA2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70027-7AAD-489F-902B-26FBE4EDE7BE}" type="datetime1">
              <a:rPr lang="ru-RU" smtClean="0"/>
              <a:t>12.02.2026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7CBC328-17C1-90CC-F27E-67B56DF5E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Технические сервисы проектно-расчётного центра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44498AA-2BB9-0858-C0D5-5DE84009C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6FB67-C437-4386-BA98-C16BA367CE3E}" type="slidenum">
              <a:rPr lang="ru-RU" smtClean="0"/>
              <a:t>16</a:t>
            </a:fld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402755" y="5703795"/>
            <a:ext cx="39146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hlinkClick r:id="rId3"/>
              </a:rPr>
              <a:t>https://nav.tn.ru/services/design</a:t>
            </a:r>
            <a:r>
              <a:rPr lang="en-US" sz="1800" dirty="0" smtClean="0">
                <a:hlinkClick r:id="rId3"/>
              </a:rPr>
              <a:t>/</a:t>
            </a:r>
            <a:r>
              <a:rPr lang="ru-RU" sz="1800" dirty="0" smtClean="0"/>
              <a:t> </a:t>
            </a:r>
            <a:endParaRPr lang="ru-RU" sz="1800" dirty="0"/>
          </a:p>
        </p:txBody>
      </p:sp>
      <p:pic>
        <p:nvPicPr>
          <p:cNvPr id="10" name="Picture 4" descr="https://images.ru.prom.st/339783024_339783024.jpg?PIMAGE_ID=33978302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0131" y="5752124"/>
            <a:ext cx="321003" cy="321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7357" y="2446945"/>
            <a:ext cx="3742769" cy="34801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14477" y="1649354"/>
            <a:ext cx="4652729" cy="28833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Скругленный прямоугольник 11"/>
          <p:cNvSpPr/>
          <p:nvPr/>
        </p:nvSpPr>
        <p:spPr>
          <a:xfrm>
            <a:off x="4707992" y="2415680"/>
            <a:ext cx="982140" cy="315350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5598899" y="2258004"/>
            <a:ext cx="296835" cy="315350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n w="0"/>
                <a:solidFill>
                  <a:schemeClr val="bg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1400" b="1" dirty="0">
              <a:ln w="0"/>
              <a:solidFill>
                <a:schemeClr val="bg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364687" y="2004564"/>
            <a:ext cx="455682" cy="315350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2729137" y="1846889"/>
            <a:ext cx="296835" cy="315350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n w="0"/>
                <a:solidFill>
                  <a:schemeClr val="bg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ru-RU" sz="1400" b="1" dirty="0">
              <a:ln w="0"/>
              <a:solidFill>
                <a:schemeClr val="bg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2664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5">
            <a:extLst>
              <a:ext uri="{FF2B5EF4-FFF2-40B4-BE49-F238E27FC236}">
                <a16:creationId xmlns:a16="http://schemas.microsoft.com/office/drawing/2014/main" id="{1472D945-43B6-F16B-9DDD-45602A2F44B3}"/>
              </a:ext>
            </a:extLst>
          </p:cNvPr>
          <p:cNvSpPr/>
          <p:nvPr/>
        </p:nvSpPr>
        <p:spPr>
          <a:xfrm>
            <a:off x="278143" y="419504"/>
            <a:ext cx="11578895" cy="5759451"/>
          </a:xfrm>
          <a:custGeom>
            <a:avLst/>
            <a:gdLst>
              <a:gd name="connsiteX0" fmla="*/ 0 w 8815302"/>
              <a:gd name="connsiteY0" fmla="*/ 4242849 h 4242848"/>
              <a:gd name="connsiteX1" fmla="*/ 0 w 8815302"/>
              <a:gd name="connsiteY1" fmla="*/ 479139 h 4242848"/>
              <a:gd name="connsiteX2" fmla="*/ 5678879 w 8815302"/>
              <a:gd name="connsiteY2" fmla="*/ 479139 h 4242848"/>
              <a:gd name="connsiteX3" fmla="*/ 6135778 w 8815302"/>
              <a:gd name="connsiteY3" fmla="*/ 0 h 4242848"/>
              <a:gd name="connsiteX4" fmla="*/ 8815303 w 8815302"/>
              <a:gd name="connsiteY4" fmla="*/ 0 h 4242848"/>
              <a:gd name="connsiteX5" fmla="*/ 8815303 w 8815302"/>
              <a:gd name="connsiteY5" fmla="*/ 4242849 h 4242848"/>
              <a:gd name="connsiteX0" fmla="*/ 0 w 8815303"/>
              <a:gd name="connsiteY0" fmla="*/ 4242849 h 4242849"/>
              <a:gd name="connsiteX1" fmla="*/ 0 w 8815303"/>
              <a:gd name="connsiteY1" fmla="*/ 479139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06378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39648 w 8815303"/>
              <a:gd name="connsiteY2" fmla="*/ 621347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16443 w 8815303"/>
              <a:gd name="connsiteY2" fmla="*/ 621347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16443 w 8815303"/>
              <a:gd name="connsiteY2" fmla="*/ 621347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29690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37425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14220 w 8815303"/>
              <a:gd name="connsiteY2" fmla="*/ 606378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083280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075545 w 8815303"/>
              <a:gd name="connsiteY2" fmla="*/ 61386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24768 w 8815303"/>
              <a:gd name="connsiteY2" fmla="*/ 611594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15303" h="4242849">
                <a:moveTo>
                  <a:pt x="0" y="4242849"/>
                </a:moveTo>
                <a:lnTo>
                  <a:pt x="0" y="613862"/>
                </a:lnTo>
                <a:lnTo>
                  <a:pt x="5124768" y="611594"/>
                </a:lnTo>
                <a:lnTo>
                  <a:pt x="5749025" y="7485"/>
                </a:lnTo>
                <a:lnTo>
                  <a:pt x="8815303" y="0"/>
                </a:lnTo>
                <a:lnTo>
                  <a:pt x="8815303" y="4242849"/>
                </a:lnTo>
                <a:lnTo>
                  <a:pt x="0" y="4242849"/>
                </a:lnTo>
                <a:close/>
              </a:path>
            </a:pathLst>
          </a:custGeom>
          <a:solidFill>
            <a:schemeClr val="bg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2A1550-62AD-5D23-022A-1A2BBF10F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1" y="419504"/>
            <a:ext cx="6879206" cy="637097"/>
          </a:xfrm>
        </p:spPr>
        <p:txBody>
          <a:bodyPr/>
          <a:lstStyle/>
          <a:p>
            <a:r>
              <a:rPr lang="ru-RU" dirty="0" smtClean="0">
                <a:solidFill>
                  <a:schemeClr val="accent1"/>
                </a:solidFill>
              </a:rPr>
              <a:t>Расчёты и проектирование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000" spc="-100" dirty="0" smtClean="0"/>
              <a:t>проектирование систем изоляции</a:t>
            </a:r>
            <a:endParaRPr lang="ru-RU" spc="-100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2B7A1C8-3168-27FF-828A-CA87BCBA2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70027-7AAD-489F-902B-26FBE4EDE7BE}" type="datetime1">
              <a:rPr lang="ru-RU" smtClean="0"/>
              <a:t>12.02.2026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7CBC328-17C1-90CC-F27E-67B56DF5E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Технические сервисы проектно-расчётного центра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44498AA-2BB9-0858-C0D5-5DE84009C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6FB67-C437-4386-BA98-C16BA367CE3E}" type="slidenum">
              <a:rPr lang="ru-RU" smtClean="0"/>
              <a:t>17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1358" y="3879718"/>
            <a:ext cx="1925262" cy="10940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2120676" y="3020617"/>
            <a:ext cx="26496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8288" lvl="0">
              <a:buClr>
                <a:schemeClr val="accent1"/>
              </a:buClr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Разработка узлов примыканий для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объекта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333818" y="3041715"/>
            <a:ext cx="67844" cy="41792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886966" y="3020617"/>
            <a:ext cx="23254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8288" lvl="0">
              <a:buClr>
                <a:schemeClr val="accent1"/>
              </a:buClr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Расчет ветровой нагрузки на плоской кровле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100107" y="3041715"/>
            <a:ext cx="67844" cy="41792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7667693" y="3012477"/>
            <a:ext cx="30531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8288">
              <a:buClr>
                <a:schemeClr val="accent1"/>
              </a:buClr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Расчет материалов ТЕХНОНИКОЛЬ и оформление их в спецификации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8288" lvl="0">
              <a:buClr>
                <a:schemeClr val="accent1"/>
              </a:buClr>
            </a:pP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880835" y="3033575"/>
            <a:ext cx="67844" cy="41792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2120677" y="5258952"/>
            <a:ext cx="21530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8288" lvl="0">
              <a:buClr>
                <a:schemeClr val="accent1"/>
              </a:buClr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Разработка схемы раскладки мембраны на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кровле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333818" y="5280050"/>
            <a:ext cx="53405" cy="5440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4886966" y="5258952"/>
            <a:ext cx="215306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8288" lvl="0">
              <a:buClr>
                <a:schemeClr val="accent1"/>
              </a:buClr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Разработка схемы установки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аэраторов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100107" y="5280050"/>
            <a:ext cx="67844" cy="5440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7667693" y="5223938"/>
            <a:ext cx="26770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8288" lvl="0">
              <a:buClr>
                <a:schemeClr val="accent1"/>
              </a:buClr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выполнения данного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сервиса требуется согласование с СБЕ.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7880835" y="5245036"/>
            <a:ext cx="67844" cy="5790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4"/>
          <a:srcRect l="2679" t="44172" r="4830"/>
          <a:stretch/>
        </p:blipFill>
        <p:spPr>
          <a:xfrm>
            <a:off x="5081358" y="1634205"/>
            <a:ext cx="1711036" cy="11450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Picture 8" descr="11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058"/>
          <a:stretch/>
        </p:blipFill>
        <p:spPr bwMode="auto">
          <a:xfrm>
            <a:off x="2314848" y="3879718"/>
            <a:ext cx="1704686" cy="12606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33818" y="1619037"/>
            <a:ext cx="1535267" cy="12428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Picture 10" descr="ПВХ аэратор кровельный 75х375 ТехноНИКОЛЬ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21" t="2416" r="12086" b="2210"/>
          <a:stretch/>
        </p:blipFill>
        <p:spPr bwMode="auto">
          <a:xfrm>
            <a:off x="6372334" y="4424125"/>
            <a:ext cx="840119" cy="7005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6" descr="https://otpsoriaz.ru/wp-content/uploads/2018/11/exclamation_mark_PNG69-1024x916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1149" y="4336052"/>
            <a:ext cx="744487" cy="6659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66396" y="1630908"/>
            <a:ext cx="1200691" cy="12309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9"/>
          <a:srcRect t="48102"/>
          <a:stretch/>
        </p:blipFill>
        <p:spPr>
          <a:xfrm>
            <a:off x="8559123" y="2306274"/>
            <a:ext cx="1200691" cy="6388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40652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13" grpId="0"/>
      <p:bldP spid="14" grpId="0" animBg="1"/>
      <p:bldP spid="15" grpId="0"/>
      <p:bldP spid="16" grpId="0" animBg="1"/>
      <p:bldP spid="17" grpId="0"/>
      <p:bldP spid="18" grpId="0" animBg="1"/>
      <p:bldP spid="19" grpId="0"/>
      <p:bldP spid="2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5">
            <a:extLst>
              <a:ext uri="{FF2B5EF4-FFF2-40B4-BE49-F238E27FC236}">
                <a16:creationId xmlns:a16="http://schemas.microsoft.com/office/drawing/2014/main" id="{1472D945-43B6-F16B-9DDD-45602A2F44B3}"/>
              </a:ext>
            </a:extLst>
          </p:cNvPr>
          <p:cNvSpPr/>
          <p:nvPr/>
        </p:nvSpPr>
        <p:spPr>
          <a:xfrm>
            <a:off x="287338" y="419504"/>
            <a:ext cx="11578895" cy="5759451"/>
          </a:xfrm>
          <a:custGeom>
            <a:avLst/>
            <a:gdLst>
              <a:gd name="connsiteX0" fmla="*/ 0 w 8815302"/>
              <a:gd name="connsiteY0" fmla="*/ 4242849 h 4242848"/>
              <a:gd name="connsiteX1" fmla="*/ 0 w 8815302"/>
              <a:gd name="connsiteY1" fmla="*/ 479139 h 4242848"/>
              <a:gd name="connsiteX2" fmla="*/ 5678879 w 8815302"/>
              <a:gd name="connsiteY2" fmla="*/ 479139 h 4242848"/>
              <a:gd name="connsiteX3" fmla="*/ 6135778 w 8815302"/>
              <a:gd name="connsiteY3" fmla="*/ 0 h 4242848"/>
              <a:gd name="connsiteX4" fmla="*/ 8815303 w 8815302"/>
              <a:gd name="connsiteY4" fmla="*/ 0 h 4242848"/>
              <a:gd name="connsiteX5" fmla="*/ 8815303 w 8815302"/>
              <a:gd name="connsiteY5" fmla="*/ 4242849 h 4242848"/>
              <a:gd name="connsiteX0" fmla="*/ 0 w 8815303"/>
              <a:gd name="connsiteY0" fmla="*/ 4242849 h 4242849"/>
              <a:gd name="connsiteX1" fmla="*/ 0 w 8815303"/>
              <a:gd name="connsiteY1" fmla="*/ 479139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06378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39648 w 8815303"/>
              <a:gd name="connsiteY2" fmla="*/ 621347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16443 w 8815303"/>
              <a:gd name="connsiteY2" fmla="*/ 621347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16443 w 8815303"/>
              <a:gd name="connsiteY2" fmla="*/ 621347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29690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37425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14220 w 8815303"/>
              <a:gd name="connsiteY2" fmla="*/ 606378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083280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075545 w 8815303"/>
              <a:gd name="connsiteY2" fmla="*/ 61386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24768 w 8815303"/>
              <a:gd name="connsiteY2" fmla="*/ 611594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15303" h="4242849">
                <a:moveTo>
                  <a:pt x="0" y="4242849"/>
                </a:moveTo>
                <a:lnTo>
                  <a:pt x="0" y="613862"/>
                </a:lnTo>
                <a:lnTo>
                  <a:pt x="5124768" y="611594"/>
                </a:lnTo>
                <a:lnTo>
                  <a:pt x="5749025" y="7485"/>
                </a:lnTo>
                <a:lnTo>
                  <a:pt x="8815303" y="0"/>
                </a:lnTo>
                <a:lnTo>
                  <a:pt x="8815303" y="4242849"/>
                </a:lnTo>
                <a:lnTo>
                  <a:pt x="0" y="4242849"/>
                </a:lnTo>
                <a:close/>
              </a:path>
            </a:pathLst>
          </a:custGeom>
          <a:solidFill>
            <a:schemeClr val="bg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2A1550-62AD-5D23-022A-1A2BBF10F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1" y="419504"/>
            <a:ext cx="6879206" cy="637097"/>
          </a:xfrm>
        </p:spPr>
        <p:txBody>
          <a:bodyPr/>
          <a:lstStyle/>
          <a:p>
            <a:r>
              <a:rPr lang="ru-RU" dirty="0" smtClean="0">
                <a:solidFill>
                  <a:schemeClr val="accent1"/>
                </a:solidFill>
              </a:rPr>
              <a:t>Расчёты и проектирование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000" spc="-100" dirty="0" smtClean="0"/>
              <a:t>проектирование тепловой изоляции</a:t>
            </a:r>
            <a:endParaRPr lang="ru-RU" spc="-100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2B7A1C8-3168-27FF-828A-CA87BCBA2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70027-7AAD-489F-902B-26FBE4EDE7BE}" type="datetime1">
              <a:rPr lang="ru-RU" smtClean="0"/>
              <a:t>12.02.2026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7CBC328-17C1-90CC-F27E-67B56DF5E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Технические сервисы проектно-расчётного центра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44498AA-2BB9-0858-C0D5-5DE84009C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6FB67-C437-4386-BA98-C16BA367CE3E}" type="slidenum">
              <a:rPr lang="ru-RU" smtClean="0"/>
              <a:t>18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8638" y="1596231"/>
            <a:ext cx="1564928" cy="1129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57" t="11044" r="22274" b="19896"/>
          <a:stretch/>
        </p:blipFill>
        <p:spPr>
          <a:xfrm>
            <a:off x="4750307" y="3628624"/>
            <a:ext cx="1537872" cy="10852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6" descr="https://otpsoriaz.ru/wp-content/uploads/2018/11/exclamation_mark_PNG69-1024x916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9680" y="4065848"/>
            <a:ext cx="744487" cy="6659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2120192" y="2993011"/>
            <a:ext cx="24853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Определение толщины утеплителя по СП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50.133330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052349" y="3014109"/>
            <a:ext cx="67844" cy="41792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52349" y="1610085"/>
            <a:ext cx="1589296" cy="11376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Прямоугольник 13"/>
          <p:cNvSpPr/>
          <p:nvPr/>
        </p:nvSpPr>
        <p:spPr>
          <a:xfrm>
            <a:off x="4605496" y="2993011"/>
            <a:ext cx="25884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8288" lvl="0">
              <a:buClr>
                <a:schemeClr val="accent1"/>
              </a:buClr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Расчет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влагонакопления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конструкции по СП 50.133330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818638" y="3014109"/>
            <a:ext cx="67844" cy="41792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7386224" y="2984871"/>
            <a:ext cx="283227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8288" lvl="0">
              <a:buClr>
                <a:schemeClr val="accent1"/>
              </a:buClr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Определение температуры в заданной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точке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599366" y="3005969"/>
            <a:ext cx="67844" cy="41792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839208" y="4970736"/>
            <a:ext cx="28762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8288" lvl="0">
              <a:buClr>
                <a:schemeClr val="accent1"/>
              </a:buClr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Стационарные расчеты тепловых полей (условие санитарно- гигиенические)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2052349" y="5009845"/>
            <a:ext cx="67844" cy="544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4605496" y="4988748"/>
            <a:ext cx="25884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8288" lvl="0">
              <a:buClr>
                <a:schemeClr val="accent1"/>
              </a:buClr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Нестационарные расчеты тепловых полей (параметры утепление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отмостки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4818638" y="5009846"/>
            <a:ext cx="67844" cy="5440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7386224" y="4953734"/>
            <a:ext cx="27387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8288" lvl="0">
              <a:buClr>
                <a:schemeClr val="accent1"/>
              </a:buClr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выполнения данного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сервиса требуется согласование с СБЕ.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7599366" y="4974832"/>
            <a:ext cx="67844" cy="5790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42257" y="3638378"/>
            <a:ext cx="1238867" cy="11272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8"/>
          <a:srcRect l="9953" t="32379" r="16189" b="24111"/>
          <a:stretch/>
        </p:blipFill>
        <p:spPr>
          <a:xfrm>
            <a:off x="7599366" y="1621437"/>
            <a:ext cx="1378528" cy="11707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53106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 animBg="1"/>
      <p:bldP spid="16" grpId="0"/>
      <p:bldP spid="17" grpId="0" animBg="1"/>
      <p:bldP spid="18" grpId="0"/>
      <p:bldP spid="19" grpId="0" animBg="1"/>
      <p:bldP spid="20" grpId="0"/>
      <p:bldP spid="21" grpId="0" animBg="1"/>
      <p:bldP spid="22" grpId="0"/>
      <p:bldP spid="2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5">
            <a:extLst>
              <a:ext uri="{FF2B5EF4-FFF2-40B4-BE49-F238E27FC236}">
                <a16:creationId xmlns:a16="http://schemas.microsoft.com/office/drawing/2014/main" id="{1472D945-43B6-F16B-9DDD-45602A2F44B3}"/>
              </a:ext>
            </a:extLst>
          </p:cNvPr>
          <p:cNvSpPr/>
          <p:nvPr/>
        </p:nvSpPr>
        <p:spPr>
          <a:xfrm>
            <a:off x="287338" y="419504"/>
            <a:ext cx="11578895" cy="5759451"/>
          </a:xfrm>
          <a:custGeom>
            <a:avLst/>
            <a:gdLst>
              <a:gd name="connsiteX0" fmla="*/ 0 w 8815302"/>
              <a:gd name="connsiteY0" fmla="*/ 4242849 h 4242848"/>
              <a:gd name="connsiteX1" fmla="*/ 0 w 8815302"/>
              <a:gd name="connsiteY1" fmla="*/ 479139 h 4242848"/>
              <a:gd name="connsiteX2" fmla="*/ 5678879 w 8815302"/>
              <a:gd name="connsiteY2" fmla="*/ 479139 h 4242848"/>
              <a:gd name="connsiteX3" fmla="*/ 6135778 w 8815302"/>
              <a:gd name="connsiteY3" fmla="*/ 0 h 4242848"/>
              <a:gd name="connsiteX4" fmla="*/ 8815303 w 8815302"/>
              <a:gd name="connsiteY4" fmla="*/ 0 h 4242848"/>
              <a:gd name="connsiteX5" fmla="*/ 8815303 w 8815302"/>
              <a:gd name="connsiteY5" fmla="*/ 4242849 h 4242848"/>
              <a:gd name="connsiteX0" fmla="*/ 0 w 8815303"/>
              <a:gd name="connsiteY0" fmla="*/ 4242849 h 4242849"/>
              <a:gd name="connsiteX1" fmla="*/ 0 w 8815303"/>
              <a:gd name="connsiteY1" fmla="*/ 479139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06378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39648 w 8815303"/>
              <a:gd name="connsiteY2" fmla="*/ 621347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16443 w 8815303"/>
              <a:gd name="connsiteY2" fmla="*/ 621347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16443 w 8815303"/>
              <a:gd name="connsiteY2" fmla="*/ 621347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29690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37425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14220 w 8815303"/>
              <a:gd name="connsiteY2" fmla="*/ 606378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083280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075545 w 8815303"/>
              <a:gd name="connsiteY2" fmla="*/ 61386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24768 w 8815303"/>
              <a:gd name="connsiteY2" fmla="*/ 611594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15303" h="4242849">
                <a:moveTo>
                  <a:pt x="0" y="4242849"/>
                </a:moveTo>
                <a:lnTo>
                  <a:pt x="0" y="613862"/>
                </a:lnTo>
                <a:lnTo>
                  <a:pt x="5124768" y="611594"/>
                </a:lnTo>
                <a:lnTo>
                  <a:pt x="5749025" y="7485"/>
                </a:lnTo>
                <a:lnTo>
                  <a:pt x="8815303" y="0"/>
                </a:lnTo>
                <a:lnTo>
                  <a:pt x="8815303" y="4242849"/>
                </a:lnTo>
                <a:lnTo>
                  <a:pt x="0" y="4242849"/>
                </a:lnTo>
                <a:close/>
              </a:path>
            </a:pathLst>
          </a:custGeom>
          <a:solidFill>
            <a:schemeClr val="bg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2A1550-62AD-5D23-022A-1A2BBF10F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1" y="419504"/>
            <a:ext cx="6879206" cy="637097"/>
          </a:xfrm>
        </p:spPr>
        <p:txBody>
          <a:bodyPr/>
          <a:lstStyle/>
          <a:p>
            <a:r>
              <a:rPr lang="ru-RU" dirty="0" smtClean="0">
                <a:solidFill>
                  <a:schemeClr val="accent1"/>
                </a:solidFill>
              </a:rPr>
              <a:t>Расчёты и проектирование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000" spc="-100" dirty="0" smtClean="0"/>
              <a:t>расчёты и проектирование </a:t>
            </a:r>
            <a:r>
              <a:rPr lang="ru-RU" sz="2000" spc="-100" dirty="0" err="1" smtClean="0"/>
              <a:t>нвф</a:t>
            </a:r>
            <a:endParaRPr lang="ru-RU" spc="-100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2B7A1C8-3168-27FF-828A-CA87BCBA2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70027-7AAD-489F-902B-26FBE4EDE7BE}" type="datetime1">
              <a:rPr lang="ru-RU" smtClean="0"/>
              <a:t>12.02.2026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7CBC328-17C1-90CC-F27E-67B56DF5E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Технические сервисы проектно-расчётного центра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44498AA-2BB9-0858-C0D5-5DE84009C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6FB67-C437-4386-BA98-C16BA367CE3E}" type="slidenum">
              <a:rPr lang="ru-RU" smtClean="0"/>
              <a:t>19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8848994" y="4810813"/>
            <a:ext cx="27723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>
                <a:hlinkClick r:id="rId3"/>
              </a:rPr>
              <a:t>https://</a:t>
            </a:r>
            <a:r>
              <a:rPr lang="ru-RU" sz="1800" dirty="0" smtClean="0">
                <a:hlinkClick r:id="rId3"/>
              </a:rPr>
              <a:t>nav.tn.ru/knowl...</a:t>
            </a:r>
            <a:endParaRPr lang="ru-RU" sz="1800" dirty="0"/>
          </a:p>
        </p:txBody>
      </p:sp>
      <p:pic>
        <p:nvPicPr>
          <p:cNvPr id="12" name="Picture 4" descr="https://images.ru.prom.st/339783024_339783024.jpg?PIMAGE_ID=33978302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7991" y="4828364"/>
            <a:ext cx="321003" cy="321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321" y="1411146"/>
            <a:ext cx="2419290" cy="37689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4026" y="1411146"/>
            <a:ext cx="2682400" cy="37689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39969" y="2325426"/>
            <a:ext cx="2011668" cy="28547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8" name="Группа 17"/>
          <p:cNvGrpSpPr/>
          <p:nvPr/>
        </p:nvGrpSpPr>
        <p:grpSpPr>
          <a:xfrm>
            <a:off x="7345389" y="1121627"/>
            <a:ext cx="4163864" cy="1138773"/>
            <a:chOff x="5364551" y="2525825"/>
            <a:chExt cx="4163864" cy="1138773"/>
          </a:xfrm>
        </p:grpSpPr>
        <p:sp>
          <p:nvSpPr>
            <p:cNvPr id="19" name="Прямоугольник 18"/>
            <p:cNvSpPr/>
            <p:nvPr/>
          </p:nvSpPr>
          <p:spPr>
            <a:xfrm>
              <a:off x="6213806" y="2525825"/>
              <a:ext cx="3314609" cy="11387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ru-RU" sz="2800" b="1" dirty="0" smtClean="0"/>
                <a:t>Попов Александр</a:t>
              </a:r>
            </a:p>
            <a:p>
              <a:pPr algn="r"/>
              <a:r>
                <a:rPr lang="ru-RU" sz="2000" dirty="0" smtClean="0"/>
                <a:t>Тел</a:t>
              </a:r>
              <a:r>
                <a:rPr lang="ru-RU" sz="2000" dirty="0"/>
                <a:t>.: </a:t>
              </a:r>
              <a:r>
                <a:rPr lang="ru-RU" sz="2000" dirty="0" smtClean="0"/>
                <a:t>+7-919-230-00-93</a:t>
              </a:r>
            </a:p>
            <a:p>
              <a:pPr algn="r"/>
              <a:r>
                <a:rPr lang="en-US" sz="2000" u="sng" dirty="0" smtClean="0">
                  <a:hlinkClick r:id="rId8"/>
                </a:rPr>
                <a:t>popov.ai@tn.ru</a:t>
              </a:r>
              <a:r>
                <a:rPr lang="en-US" sz="2000" dirty="0" smtClean="0"/>
                <a:t> </a:t>
              </a:r>
              <a:endParaRPr lang="ru-RU" sz="2000" dirty="0" smtClean="0"/>
            </a:p>
          </p:txBody>
        </p:sp>
        <p:pic>
          <p:nvPicPr>
            <p:cNvPr id="20" name="Рисунок 19"/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1770" b="100000" l="2542" r="94492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364551" y="2551834"/>
              <a:ext cx="939822" cy="9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73361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r="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3BDAA322-0795-DEC6-D06B-2BAB755CD84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513400" y="2366484"/>
            <a:ext cx="4113823" cy="821884"/>
          </a:xfrm>
        </p:spPr>
        <p:txBody>
          <a:bodyPr/>
          <a:lstStyle/>
          <a:p>
            <a:r>
              <a:rPr lang="ru-RU" sz="2800" dirty="0" smtClean="0"/>
              <a:t>Онлайн-калькуляторы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1318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5">
            <a:extLst>
              <a:ext uri="{FF2B5EF4-FFF2-40B4-BE49-F238E27FC236}">
                <a16:creationId xmlns:a16="http://schemas.microsoft.com/office/drawing/2014/main" id="{1472D945-43B6-F16B-9DDD-45602A2F44B3}"/>
              </a:ext>
            </a:extLst>
          </p:cNvPr>
          <p:cNvSpPr/>
          <p:nvPr/>
        </p:nvSpPr>
        <p:spPr>
          <a:xfrm>
            <a:off x="278143" y="419504"/>
            <a:ext cx="11578895" cy="5759451"/>
          </a:xfrm>
          <a:custGeom>
            <a:avLst/>
            <a:gdLst>
              <a:gd name="connsiteX0" fmla="*/ 0 w 8815302"/>
              <a:gd name="connsiteY0" fmla="*/ 4242849 h 4242848"/>
              <a:gd name="connsiteX1" fmla="*/ 0 w 8815302"/>
              <a:gd name="connsiteY1" fmla="*/ 479139 h 4242848"/>
              <a:gd name="connsiteX2" fmla="*/ 5678879 w 8815302"/>
              <a:gd name="connsiteY2" fmla="*/ 479139 h 4242848"/>
              <a:gd name="connsiteX3" fmla="*/ 6135778 w 8815302"/>
              <a:gd name="connsiteY3" fmla="*/ 0 h 4242848"/>
              <a:gd name="connsiteX4" fmla="*/ 8815303 w 8815302"/>
              <a:gd name="connsiteY4" fmla="*/ 0 h 4242848"/>
              <a:gd name="connsiteX5" fmla="*/ 8815303 w 8815302"/>
              <a:gd name="connsiteY5" fmla="*/ 4242849 h 4242848"/>
              <a:gd name="connsiteX0" fmla="*/ 0 w 8815303"/>
              <a:gd name="connsiteY0" fmla="*/ 4242849 h 4242849"/>
              <a:gd name="connsiteX1" fmla="*/ 0 w 8815303"/>
              <a:gd name="connsiteY1" fmla="*/ 479139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06378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39648 w 8815303"/>
              <a:gd name="connsiteY2" fmla="*/ 621347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16443 w 8815303"/>
              <a:gd name="connsiteY2" fmla="*/ 621347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16443 w 8815303"/>
              <a:gd name="connsiteY2" fmla="*/ 621347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29690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37425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14220 w 8815303"/>
              <a:gd name="connsiteY2" fmla="*/ 606378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083280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075545 w 8815303"/>
              <a:gd name="connsiteY2" fmla="*/ 61386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24768 w 8815303"/>
              <a:gd name="connsiteY2" fmla="*/ 611594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15303" h="4242849">
                <a:moveTo>
                  <a:pt x="0" y="4242849"/>
                </a:moveTo>
                <a:lnTo>
                  <a:pt x="0" y="613862"/>
                </a:lnTo>
                <a:lnTo>
                  <a:pt x="5124768" y="611594"/>
                </a:lnTo>
                <a:lnTo>
                  <a:pt x="5749025" y="7485"/>
                </a:lnTo>
                <a:lnTo>
                  <a:pt x="8815303" y="0"/>
                </a:lnTo>
                <a:lnTo>
                  <a:pt x="8815303" y="4242849"/>
                </a:lnTo>
                <a:lnTo>
                  <a:pt x="0" y="4242849"/>
                </a:lnTo>
                <a:close/>
              </a:path>
            </a:pathLst>
          </a:custGeom>
          <a:solidFill>
            <a:schemeClr val="bg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2A1550-62AD-5D23-022A-1A2BBF10F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1" y="419504"/>
            <a:ext cx="6879206" cy="637097"/>
          </a:xfrm>
        </p:spPr>
        <p:txBody>
          <a:bodyPr/>
          <a:lstStyle/>
          <a:p>
            <a:r>
              <a:rPr lang="ru-RU" dirty="0" smtClean="0">
                <a:solidFill>
                  <a:schemeClr val="accent1"/>
                </a:solidFill>
              </a:rPr>
              <a:t>Онлайн-калькуляторы</a:t>
            </a:r>
            <a:r>
              <a:rPr lang="en-US" dirty="0" smtClean="0">
                <a:solidFill>
                  <a:schemeClr val="accent1"/>
                </a:solidFill>
              </a:rPr>
              <a:t/>
            </a:r>
            <a:br>
              <a:rPr lang="en-US" dirty="0" smtClean="0">
                <a:solidFill>
                  <a:schemeClr val="accent1"/>
                </a:solidFill>
              </a:rPr>
            </a:br>
            <a:r>
              <a:rPr lang="ru-RU" sz="2000" spc="-100" dirty="0" smtClean="0"/>
              <a:t>где найти?</a:t>
            </a:r>
            <a:endParaRPr lang="ru-RU" spc="-100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2B7A1C8-3168-27FF-828A-CA87BCBA2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70027-7AAD-489F-902B-26FBE4EDE7BE}" type="datetime1">
              <a:rPr lang="ru-RU" smtClean="0"/>
              <a:t>12.02.2026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7CBC328-17C1-90CC-F27E-67B56DF5E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Технические сервисы проектно-расчётного центра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44498AA-2BB9-0858-C0D5-5DE84009C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6FB67-C437-4386-BA98-C16BA367CE3E}" type="slidenum">
              <a:rPr lang="ru-RU" smtClean="0"/>
              <a:t>21</a:t>
            </a:fld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8398245" y="3089357"/>
            <a:ext cx="35924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 defTabSz="457200">
              <a:lnSpc>
                <a:spcPct val="150000"/>
              </a:lnSpc>
              <a:buClr>
                <a:srgbClr val="E2241C"/>
              </a:buClr>
              <a:buFont typeface="Wingdings" panose="05000000000000000000" pitchFamily="2" charset="2"/>
              <a:buChar char="§"/>
              <a:defRPr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Разработана отдельная страница: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Калькуляторы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8702289" y="5068682"/>
            <a:ext cx="48075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hlinkClick r:id="rId3"/>
              </a:rPr>
              <a:t>https://nav.tn.ru/calculators</a:t>
            </a:r>
            <a:r>
              <a:rPr lang="en-US" sz="1800" dirty="0" smtClean="0">
                <a:hlinkClick r:id="rId3"/>
              </a:rPr>
              <a:t>/</a:t>
            </a:r>
            <a:r>
              <a:rPr lang="ru-RU" sz="1800" dirty="0" smtClean="0"/>
              <a:t> </a:t>
            </a:r>
            <a:endParaRPr lang="ru-RU" sz="1800" dirty="0"/>
          </a:p>
        </p:txBody>
      </p:sp>
      <p:pic>
        <p:nvPicPr>
          <p:cNvPr id="22" name="Picture 4" descr="https://images.ru.prom.st/339783024_339783024.jpg?PIMAGE_ID=33978302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8245" y="5117011"/>
            <a:ext cx="321003" cy="321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411836" y="1496285"/>
            <a:ext cx="7428465" cy="4082987"/>
            <a:chOff x="7138517" y="1056601"/>
            <a:chExt cx="9706961" cy="5394437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138518" y="1056601"/>
              <a:ext cx="9706960" cy="5394437"/>
            </a:xfrm>
            <a:prstGeom prst="roundRect">
              <a:avLst>
                <a:gd name="adj" fmla="val 6597"/>
              </a:avLst>
            </a:prstGeom>
            <a:ln>
              <a:noFill/>
            </a:ln>
            <a:effectLst>
              <a:outerShdw blurRad="292100" dist="139700" dir="3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4" name="Прямоугольник 23"/>
            <p:cNvSpPr/>
            <p:nvPr/>
          </p:nvSpPr>
          <p:spPr>
            <a:xfrm>
              <a:off x="7138517" y="1855960"/>
              <a:ext cx="3182433" cy="416460"/>
            </a:xfrm>
            <a:prstGeom prst="rect">
              <a:avLst/>
            </a:prstGeom>
            <a:solidFill>
              <a:schemeClr val="bg1">
                <a:lumMod val="6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pic>
          <p:nvPicPr>
            <p:cNvPr id="26" name="Picture 4" descr="https://images.ru.prom.st/339783024_339783024.jpg?PIMAGE_ID=339783024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91726" y="2176430"/>
              <a:ext cx="297268" cy="2972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Прямоугольник 14"/>
            <p:cNvSpPr/>
            <p:nvPr/>
          </p:nvSpPr>
          <p:spPr>
            <a:xfrm>
              <a:off x="11689083" y="1855960"/>
              <a:ext cx="5156395" cy="416460"/>
            </a:xfrm>
            <a:prstGeom prst="rect">
              <a:avLst/>
            </a:prstGeom>
            <a:solidFill>
              <a:schemeClr val="bg1">
                <a:lumMod val="6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56864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5">
            <a:extLst>
              <a:ext uri="{FF2B5EF4-FFF2-40B4-BE49-F238E27FC236}">
                <a16:creationId xmlns:a16="http://schemas.microsoft.com/office/drawing/2014/main" id="{1472D945-43B6-F16B-9DDD-45602A2F44B3}"/>
              </a:ext>
            </a:extLst>
          </p:cNvPr>
          <p:cNvSpPr/>
          <p:nvPr/>
        </p:nvSpPr>
        <p:spPr>
          <a:xfrm>
            <a:off x="287338" y="419504"/>
            <a:ext cx="11578895" cy="5759451"/>
          </a:xfrm>
          <a:custGeom>
            <a:avLst/>
            <a:gdLst>
              <a:gd name="connsiteX0" fmla="*/ 0 w 8815302"/>
              <a:gd name="connsiteY0" fmla="*/ 4242849 h 4242848"/>
              <a:gd name="connsiteX1" fmla="*/ 0 w 8815302"/>
              <a:gd name="connsiteY1" fmla="*/ 479139 h 4242848"/>
              <a:gd name="connsiteX2" fmla="*/ 5678879 w 8815302"/>
              <a:gd name="connsiteY2" fmla="*/ 479139 h 4242848"/>
              <a:gd name="connsiteX3" fmla="*/ 6135778 w 8815302"/>
              <a:gd name="connsiteY3" fmla="*/ 0 h 4242848"/>
              <a:gd name="connsiteX4" fmla="*/ 8815303 w 8815302"/>
              <a:gd name="connsiteY4" fmla="*/ 0 h 4242848"/>
              <a:gd name="connsiteX5" fmla="*/ 8815303 w 8815302"/>
              <a:gd name="connsiteY5" fmla="*/ 4242849 h 4242848"/>
              <a:gd name="connsiteX0" fmla="*/ 0 w 8815303"/>
              <a:gd name="connsiteY0" fmla="*/ 4242849 h 4242849"/>
              <a:gd name="connsiteX1" fmla="*/ 0 w 8815303"/>
              <a:gd name="connsiteY1" fmla="*/ 479139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06378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39648 w 8815303"/>
              <a:gd name="connsiteY2" fmla="*/ 621347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16443 w 8815303"/>
              <a:gd name="connsiteY2" fmla="*/ 621347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16443 w 8815303"/>
              <a:gd name="connsiteY2" fmla="*/ 621347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29690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37425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14220 w 8815303"/>
              <a:gd name="connsiteY2" fmla="*/ 606378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083280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075545 w 8815303"/>
              <a:gd name="connsiteY2" fmla="*/ 61386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24768 w 8815303"/>
              <a:gd name="connsiteY2" fmla="*/ 611594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15303" h="4242849">
                <a:moveTo>
                  <a:pt x="0" y="4242849"/>
                </a:moveTo>
                <a:lnTo>
                  <a:pt x="0" y="613862"/>
                </a:lnTo>
                <a:lnTo>
                  <a:pt x="5124768" y="611594"/>
                </a:lnTo>
                <a:lnTo>
                  <a:pt x="5749025" y="7485"/>
                </a:lnTo>
                <a:lnTo>
                  <a:pt x="8815303" y="0"/>
                </a:lnTo>
                <a:lnTo>
                  <a:pt x="8815303" y="4242849"/>
                </a:lnTo>
                <a:lnTo>
                  <a:pt x="0" y="4242849"/>
                </a:lnTo>
                <a:close/>
              </a:path>
            </a:pathLst>
          </a:custGeom>
          <a:solidFill>
            <a:schemeClr val="bg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2A1550-62AD-5D23-022A-1A2BBF10F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1" y="419504"/>
            <a:ext cx="6879206" cy="637097"/>
          </a:xfrm>
        </p:spPr>
        <p:txBody>
          <a:bodyPr/>
          <a:lstStyle/>
          <a:p>
            <a:r>
              <a:rPr lang="ru-RU" dirty="0" smtClean="0">
                <a:solidFill>
                  <a:schemeClr val="accent1"/>
                </a:solidFill>
              </a:rPr>
              <a:t>ОНЛАЙН-КАЛЬКУЛЯТОРЫ                 </a:t>
            </a:r>
            <a:r>
              <a:rPr lang="ru-RU" sz="2000" spc="-100" dirty="0" smtClean="0"/>
              <a:t>ЭТАПЫ ВЫПОЛНЕНИЯ РАСЧЁТА МАТЕРИАЛОВ</a:t>
            </a:r>
            <a:endParaRPr lang="ru-RU" spc="-100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2B7A1C8-3168-27FF-828A-CA87BCBA2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70027-7AAD-489F-902B-26FBE4EDE7BE}" type="datetime1">
              <a:rPr lang="ru-RU" smtClean="0"/>
              <a:t>12.02.2026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7CBC328-17C1-90CC-F27E-67B56DF5E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Технические сервисы проектно-расчётного центра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44498AA-2BB9-0858-C0D5-5DE84009C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6FB67-C437-4386-BA98-C16BA367CE3E}" type="slidenum">
              <a:rPr lang="ru-RU" smtClean="0"/>
              <a:t>22</a:t>
            </a:fld>
            <a:endParaRPr lang="ru-RU"/>
          </a:p>
        </p:txBody>
      </p:sp>
      <p:grpSp>
        <p:nvGrpSpPr>
          <p:cNvPr id="6" name="Группа 5"/>
          <p:cNvGrpSpPr/>
          <p:nvPr/>
        </p:nvGrpSpPr>
        <p:grpSpPr>
          <a:xfrm>
            <a:off x="1101012" y="1399593"/>
            <a:ext cx="9778482" cy="4553338"/>
            <a:chOff x="1906922" y="2000598"/>
            <a:chExt cx="7957444" cy="3467627"/>
          </a:xfrm>
        </p:grpSpPr>
        <p:pic>
          <p:nvPicPr>
            <p:cNvPr id="8" name="Picture 2" descr="https://blog.pridybailo.com/wp-content/uploads/sites/2/2015/01/rsz_istock_000003974200large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062" b="11947"/>
            <a:stretch/>
          </p:blipFill>
          <p:spPr bwMode="auto">
            <a:xfrm>
              <a:off x="1971317" y="2000598"/>
              <a:ext cx="7893049" cy="3467627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394218" y="3305147"/>
              <a:ext cx="939799" cy="75781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552580" y="3296702"/>
              <a:ext cx="985902" cy="72509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879617" y="3303052"/>
              <a:ext cx="901701" cy="77314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84140" y="3296702"/>
              <a:ext cx="911103" cy="72509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906922" y="3261883"/>
              <a:ext cx="1425762" cy="102253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4" name="Рисунок 13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657602" y="3261883"/>
              <a:ext cx="996746" cy="98299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689128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5">
            <a:extLst>
              <a:ext uri="{FF2B5EF4-FFF2-40B4-BE49-F238E27FC236}">
                <a16:creationId xmlns:a16="http://schemas.microsoft.com/office/drawing/2014/main" id="{1472D945-43B6-F16B-9DDD-45602A2F44B3}"/>
              </a:ext>
            </a:extLst>
          </p:cNvPr>
          <p:cNvSpPr/>
          <p:nvPr/>
        </p:nvSpPr>
        <p:spPr>
          <a:xfrm>
            <a:off x="287338" y="419504"/>
            <a:ext cx="11578895" cy="5759451"/>
          </a:xfrm>
          <a:custGeom>
            <a:avLst/>
            <a:gdLst>
              <a:gd name="connsiteX0" fmla="*/ 0 w 8815302"/>
              <a:gd name="connsiteY0" fmla="*/ 4242849 h 4242848"/>
              <a:gd name="connsiteX1" fmla="*/ 0 w 8815302"/>
              <a:gd name="connsiteY1" fmla="*/ 479139 h 4242848"/>
              <a:gd name="connsiteX2" fmla="*/ 5678879 w 8815302"/>
              <a:gd name="connsiteY2" fmla="*/ 479139 h 4242848"/>
              <a:gd name="connsiteX3" fmla="*/ 6135778 w 8815302"/>
              <a:gd name="connsiteY3" fmla="*/ 0 h 4242848"/>
              <a:gd name="connsiteX4" fmla="*/ 8815303 w 8815302"/>
              <a:gd name="connsiteY4" fmla="*/ 0 h 4242848"/>
              <a:gd name="connsiteX5" fmla="*/ 8815303 w 8815302"/>
              <a:gd name="connsiteY5" fmla="*/ 4242849 h 4242848"/>
              <a:gd name="connsiteX0" fmla="*/ 0 w 8815303"/>
              <a:gd name="connsiteY0" fmla="*/ 4242849 h 4242849"/>
              <a:gd name="connsiteX1" fmla="*/ 0 w 8815303"/>
              <a:gd name="connsiteY1" fmla="*/ 479139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06378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39648 w 8815303"/>
              <a:gd name="connsiteY2" fmla="*/ 621347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16443 w 8815303"/>
              <a:gd name="connsiteY2" fmla="*/ 621347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16443 w 8815303"/>
              <a:gd name="connsiteY2" fmla="*/ 621347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29690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37425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14220 w 8815303"/>
              <a:gd name="connsiteY2" fmla="*/ 606378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083280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075545 w 8815303"/>
              <a:gd name="connsiteY2" fmla="*/ 61386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24768 w 8815303"/>
              <a:gd name="connsiteY2" fmla="*/ 611594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15303" h="4242849">
                <a:moveTo>
                  <a:pt x="0" y="4242849"/>
                </a:moveTo>
                <a:lnTo>
                  <a:pt x="0" y="613862"/>
                </a:lnTo>
                <a:lnTo>
                  <a:pt x="5124768" y="611594"/>
                </a:lnTo>
                <a:lnTo>
                  <a:pt x="5749025" y="7485"/>
                </a:lnTo>
                <a:lnTo>
                  <a:pt x="8815303" y="0"/>
                </a:lnTo>
                <a:lnTo>
                  <a:pt x="8815303" y="4242849"/>
                </a:lnTo>
                <a:lnTo>
                  <a:pt x="0" y="4242849"/>
                </a:lnTo>
                <a:close/>
              </a:path>
            </a:pathLst>
          </a:custGeom>
          <a:solidFill>
            <a:schemeClr val="bg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2A1550-62AD-5D23-022A-1A2BBF10F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1" y="419504"/>
            <a:ext cx="6879206" cy="637097"/>
          </a:xfrm>
        </p:spPr>
        <p:txBody>
          <a:bodyPr/>
          <a:lstStyle/>
          <a:p>
            <a:r>
              <a:rPr lang="ru-RU" dirty="0" smtClean="0">
                <a:solidFill>
                  <a:schemeClr val="accent1"/>
                </a:solidFill>
              </a:rPr>
              <a:t>ОНЛАЙН-КАЛЬКУЛЯТОРЫ                 </a:t>
            </a:r>
            <a:r>
              <a:rPr lang="ru-RU" sz="2000" spc="-100" dirty="0" smtClean="0"/>
              <a:t>ТЕПЛОТЕХНИЧЕСКИЙ КАЛЬКУЛЯТОР</a:t>
            </a:r>
            <a:endParaRPr lang="ru-RU" spc="-100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2B7A1C8-3168-27FF-828A-CA87BCBA2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70027-7AAD-489F-902B-26FBE4EDE7BE}" type="datetime1">
              <a:rPr lang="ru-RU" smtClean="0"/>
              <a:t>12.02.2026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7CBC328-17C1-90CC-F27E-67B56DF5E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Технические сервисы проектно-расчётного центра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44498AA-2BB9-0858-C0D5-5DE84009C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6FB67-C437-4386-BA98-C16BA367CE3E}" type="slidenum">
              <a:rPr lang="ru-RU" smtClean="0"/>
              <a:t>23</a:t>
            </a:fld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962857" y="5394606"/>
            <a:ext cx="48075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hlinkClick r:id="rId3"/>
              </a:rPr>
              <a:t>https://nav.tn.ru/calculators/heat-protection</a:t>
            </a:r>
            <a:r>
              <a:rPr lang="en-US" sz="1800" dirty="0" smtClean="0">
                <a:hlinkClick r:id="rId3"/>
              </a:rPr>
              <a:t>/</a:t>
            </a:r>
            <a:r>
              <a:rPr lang="ru-RU" sz="1800" dirty="0" smtClean="0"/>
              <a:t> </a:t>
            </a:r>
            <a:endParaRPr lang="ru-RU" sz="1800" dirty="0"/>
          </a:p>
        </p:txBody>
      </p:sp>
      <p:pic>
        <p:nvPicPr>
          <p:cNvPr id="19" name="Picture 4" descr="https://images.ru.prom.st/339783024_339783024.jpg?PIMAGE_ID=33978302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3" y="5442935"/>
            <a:ext cx="321003" cy="321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7583" y="1548882"/>
            <a:ext cx="4832886" cy="23305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19857" y="2986550"/>
            <a:ext cx="5023191" cy="22497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69132" y="4087589"/>
            <a:ext cx="3830668" cy="19472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1" name="Rectangle 60">
            <a:extLst>
              <a:ext uri="{FF2B5EF4-FFF2-40B4-BE49-F238E27FC236}">
                <a16:creationId xmlns:a16="http://schemas.microsoft.com/office/drawing/2014/main" id="{CDEBC903-A162-4745-992E-5A71ED82E450}"/>
              </a:ext>
            </a:extLst>
          </p:cNvPr>
          <p:cNvSpPr/>
          <p:nvPr/>
        </p:nvSpPr>
        <p:spPr>
          <a:xfrm>
            <a:off x="6278837" y="1565852"/>
            <a:ext cx="4533734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ДО 2014 г. (</a:t>
            </a:r>
            <a:r>
              <a:rPr lang="ru-RU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СП 23.02.2003 ТЕПЛОВАЯ ЗАЩИТА ЗДАНИЙ)</a:t>
            </a:r>
            <a:endParaRPr 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Прямоугольник 22"/>
              <p:cNvSpPr/>
              <p:nvPr/>
            </p:nvSpPr>
            <p:spPr>
              <a:xfrm>
                <a:off x="7812874" y="1778581"/>
                <a:ext cx="1160446" cy="2972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ru-RU" sz="1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ru-RU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ru-RU" sz="1200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0 </m:t>
                          </m:r>
                        </m:sub>
                        <m:sup>
                          <m:r>
                            <a:rPr lang="ru-RU" sz="1200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пр</m:t>
                          </m:r>
                        </m:sup>
                      </m:sSubSup>
                      <m:r>
                        <a:rPr lang="ru-RU" sz="1200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ru-RU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ru-RU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ru-RU" sz="1200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0 </m:t>
                          </m:r>
                        </m:sub>
                        <m:sup>
                          <m:r>
                            <a:rPr lang="ru-RU" sz="1200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усл</m:t>
                          </m:r>
                        </m:sup>
                      </m:sSubSup>
                      <m:r>
                        <a:rPr lang="ru-RU" sz="1200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ru-RU" sz="1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ru-RU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3" name="Прямоугольник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2874" y="1778581"/>
                <a:ext cx="1160446" cy="29726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Прямоугольник 23"/>
              <p:cNvSpPr/>
              <p:nvPr/>
            </p:nvSpPr>
            <p:spPr>
              <a:xfrm>
                <a:off x="6127909" y="2074048"/>
                <a:ext cx="5003800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ru-RU" sz="12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ru-RU" sz="1200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– </a:t>
                </a:r>
                <a:r>
                  <a:rPr lang="ru-RU" sz="1100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теплотехническая неоднородность, среднее табличное значение.</a:t>
                </a:r>
                <a:endParaRPr lang="ru-RU" sz="11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4" name="Прямоугольник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7909" y="2074048"/>
                <a:ext cx="5003800" cy="276999"/>
              </a:xfrm>
              <a:prstGeom prst="rect">
                <a:avLst/>
              </a:prstGeom>
              <a:blipFill>
                <a:blip r:embed="rId9"/>
                <a:stretch>
                  <a:fillRect t="-2174" b="-1304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Прямоугольник 24"/>
              <p:cNvSpPr/>
              <p:nvPr/>
            </p:nvSpPr>
            <p:spPr>
              <a:xfrm>
                <a:off x="8139118" y="2710309"/>
                <a:ext cx="2960682" cy="72378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ru-RU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ru-RU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ru-RU" sz="1400" i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о</m:t>
                          </m:r>
                        </m:sub>
                        <m:sup>
                          <m:r>
                            <a:rPr lang="ru-RU" sz="1400" i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пр</m:t>
                          </m:r>
                        </m:sup>
                      </m:sSubSup>
                      <m:r>
                        <a:rPr lang="ru-RU" sz="1400" i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1400" i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nary>
                            <m:naryPr>
                              <m:chr m:val="∑"/>
                              <m:grow m:val="on"/>
                              <m:subHide m:val="on"/>
                              <m:supHide m:val="on"/>
                              <m:ctrlPr>
                                <a:rPr lang="ru-RU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sSub>
                                <m:sSubPr>
                                  <m:ctrlPr>
                                    <a:rPr lang="ru-RU" sz="1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1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m:rPr>
                                      <m:nor/>
                                    </m:rPr>
                                    <a:rPr lang="ru-RU" sz="1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i</m:t>
                                  </m:r>
                                </m:sub>
                              </m:sSub>
                            </m:e>
                          </m:nary>
                          <m:sSub>
                            <m:sSubPr>
                              <m:ctrlPr>
                                <a:rPr lang="ru-RU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lang="ru-RU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i</m:t>
                              </m:r>
                            </m:sub>
                          </m:sSub>
                          <m:r>
                            <a:rPr lang="ru-RU" sz="1400" i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nary>
                            <m:naryPr>
                              <m:chr m:val="∑"/>
                              <m:grow m:val="on"/>
                              <m:subHide m:val="on"/>
                              <m:supHide m:val="on"/>
                              <m:ctrlPr>
                                <a:rPr lang="ru-RU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sSub>
                                <m:sSubPr>
                                  <m:ctrlPr>
                                    <a:rPr lang="ru-RU" sz="1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1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e>
                                <m:sub>
                                  <m:r>
                                    <m:rPr>
                                      <m:nor/>
                                    </m:rPr>
                                    <a:rPr lang="ru-RU" sz="1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j</m:t>
                                  </m:r>
                                </m:sub>
                              </m:sSub>
                            </m:e>
                          </m:nary>
                          <m:sSub>
                            <m:sSubPr>
                              <m:ctrlPr>
                                <a:rPr lang="ru-RU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𝛹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lang="ru-RU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j</m:t>
                              </m:r>
                            </m:sub>
                          </m:sSub>
                          <m:r>
                            <a:rPr lang="ru-RU" sz="1400" i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nary>
                            <m:naryPr>
                              <m:chr m:val="∑"/>
                              <m:grow m:val="on"/>
                              <m:subHide m:val="on"/>
                              <m:supHide m:val="on"/>
                              <m:ctrlPr>
                                <a:rPr lang="ru-RU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sSub>
                                <m:sSubPr>
                                  <m:ctrlPr>
                                    <a:rPr lang="ru-RU" sz="1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1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m:rPr>
                                      <m:nor/>
                                    </m:rPr>
                                    <a:rPr lang="ru-RU" sz="1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k</m:t>
                                  </m:r>
                                </m:sub>
                              </m:sSub>
                            </m:e>
                          </m:nary>
                          <m:sSub>
                            <m:sSubPr>
                              <m:ctrlPr>
                                <a:rPr lang="ru-RU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𝜒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lang="ru-RU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k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ru-RU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Прямоугольник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9118" y="2710309"/>
                <a:ext cx="2960682" cy="723788"/>
              </a:xfrm>
              <a:prstGeom prst="rect">
                <a:avLst/>
              </a:prstGeom>
              <a:blipFill>
                <a:blip r:embed="rId10"/>
                <a:stretch>
                  <a:fillRect t="-72881" r="-5761" b="-15423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Прямоугольник 25"/>
              <p:cNvSpPr/>
              <p:nvPr/>
            </p:nvSpPr>
            <p:spPr>
              <a:xfrm>
                <a:off x="8240593" y="3427909"/>
                <a:ext cx="2859207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ru-RU" sz="12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ru-RU" sz="12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– </a:t>
                </a:r>
                <a:r>
                  <a:rPr lang="ru-RU" sz="1100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уникально для каждого здания, </a:t>
                </a:r>
              </a:p>
              <a:p>
                <a:r>
                  <a:rPr lang="ru-RU" sz="1100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в зависимости от конструктивных особенностей.</a:t>
                </a:r>
                <a:endParaRPr lang="ru-RU" sz="11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6" name="Прямоугольник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0593" y="3427909"/>
                <a:ext cx="2859207" cy="615553"/>
              </a:xfrm>
              <a:prstGeom prst="rect">
                <a:avLst/>
              </a:prstGeom>
              <a:blipFill>
                <a:blip r:embed="rId11"/>
                <a:stretch>
                  <a:fillRect t="-990" b="-594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Rectangle 60">
            <a:extLst>
              <a:ext uri="{FF2B5EF4-FFF2-40B4-BE49-F238E27FC236}">
                <a16:creationId xmlns:a16="http://schemas.microsoft.com/office/drawing/2014/main" id="{CDEBC903-A162-4745-992E-5A71ED82E450}"/>
              </a:ext>
            </a:extLst>
          </p:cNvPr>
          <p:cNvSpPr/>
          <p:nvPr/>
        </p:nvSpPr>
        <p:spPr>
          <a:xfrm>
            <a:off x="6278837" y="2438345"/>
            <a:ext cx="4079833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2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ru-RU" sz="1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2014 г. </a:t>
            </a:r>
            <a:r>
              <a:rPr lang="ru-RU" sz="12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1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 50.13330.2011 ТЕПЛОВАЯ ЗАЩИТА ЗДАНИЙ)</a:t>
            </a:r>
            <a:endParaRPr lang="en-US" sz="11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748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5">
            <a:extLst>
              <a:ext uri="{FF2B5EF4-FFF2-40B4-BE49-F238E27FC236}">
                <a16:creationId xmlns:a16="http://schemas.microsoft.com/office/drawing/2014/main" id="{1472D945-43B6-F16B-9DDD-45602A2F44B3}"/>
              </a:ext>
            </a:extLst>
          </p:cNvPr>
          <p:cNvSpPr/>
          <p:nvPr/>
        </p:nvSpPr>
        <p:spPr>
          <a:xfrm>
            <a:off x="287338" y="419504"/>
            <a:ext cx="11578895" cy="5759451"/>
          </a:xfrm>
          <a:custGeom>
            <a:avLst/>
            <a:gdLst>
              <a:gd name="connsiteX0" fmla="*/ 0 w 8815302"/>
              <a:gd name="connsiteY0" fmla="*/ 4242849 h 4242848"/>
              <a:gd name="connsiteX1" fmla="*/ 0 w 8815302"/>
              <a:gd name="connsiteY1" fmla="*/ 479139 h 4242848"/>
              <a:gd name="connsiteX2" fmla="*/ 5678879 w 8815302"/>
              <a:gd name="connsiteY2" fmla="*/ 479139 h 4242848"/>
              <a:gd name="connsiteX3" fmla="*/ 6135778 w 8815302"/>
              <a:gd name="connsiteY3" fmla="*/ 0 h 4242848"/>
              <a:gd name="connsiteX4" fmla="*/ 8815303 w 8815302"/>
              <a:gd name="connsiteY4" fmla="*/ 0 h 4242848"/>
              <a:gd name="connsiteX5" fmla="*/ 8815303 w 8815302"/>
              <a:gd name="connsiteY5" fmla="*/ 4242849 h 4242848"/>
              <a:gd name="connsiteX0" fmla="*/ 0 w 8815303"/>
              <a:gd name="connsiteY0" fmla="*/ 4242849 h 4242849"/>
              <a:gd name="connsiteX1" fmla="*/ 0 w 8815303"/>
              <a:gd name="connsiteY1" fmla="*/ 479139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06378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39648 w 8815303"/>
              <a:gd name="connsiteY2" fmla="*/ 621347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16443 w 8815303"/>
              <a:gd name="connsiteY2" fmla="*/ 621347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16443 w 8815303"/>
              <a:gd name="connsiteY2" fmla="*/ 621347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29690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37425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14220 w 8815303"/>
              <a:gd name="connsiteY2" fmla="*/ 606378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083280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075545 w 8815303"/>
              <a:gd name="connsiteY2" fmla="*/ 61386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24768 w 8815303"/>
              <a:gd name="connsiteY2" fmla="*/ 611594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15303" h="4242849">
                <a:moveTo>
                  <a:pt x="0" y="4242849"/>
                </a:moveTo>
                <a:lnTo>
                  <a:pt x="0" y="613862"/>
                </a:lnTo>
                <a:lnTo>
                  <a:pt x="5124768" y="611594"/>
                </a:lnTo>
                <a:lnTo>
                  <a:pt x="5749025" y="7485"/>
                </a:lnTo>
                <a:lnTo>
                  <a:pt x="8815303" y="0"/>
                </a:lnTo>
                <a:lnTo>
                  <a:pt x="8815303" y="4242849"/>
                </a:lnTo>
                <a:lnTo>
                  <a:pt x="0" y="4242849"/>
                </a:lnTo>
                <a:close/>
              </a:path>
            </a:pathLst>
          </a:custGeom>
          <a:solidFill>
            <a:schemeClr val="bg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2A1550-62AD-5D23-022A-1A2BBF10F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1" y="419504"/>
            <a:ext cx="6879206" cy="637097"/>
          </a:xfrm>
        </p:spPr>
        <p:txBody>
          <a:bodyPr/>
          <a:lstStyle/>
          <a:p>
            <a:r>
              <a:rPr lang="ru-RU" dirty="0" smtClean="0">
                <a:solidFill>
                  <a:schemeClr val="accent1"/>
                </a:solidFill>
              </a:rPr>
              <a:t>ОНЛАЙН-КАЛЬКУЛЯТОРЫ                 </a:t>
            </a:r>
            <a:r>
              <a:rPr lang="ru-RU" sz="2000" spc="-100" dirty="0" smtClean="0"/>
              <a:t>ветровая нагрузка на плоскую кровлю</a:t>
            </a:r>
            <a:endParaRPr lang="ru-RU" spc="-100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2B7A1C8-3168-27FF-828A-CA87BCBA2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70027-7AAD-489F-902B-26FBE4EDE7BE}" type="datetime1">
              <a:rPr lang="ru-RU" smtClean="0"/>
              <a:t>12.02.2026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7CBC328-17C1-90CC-F27E-67B56DF5E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Технические сервисы проектно-расчётного центра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44498AA-2BB9-0858-C0D5-5DE84009C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6FB67-C437-4386-BA98-C16BA367CE3E}" type="slidenum">
              <a:rPr lang="ru-RU" smtClean="0"/>
              <a:t>24</a:t>
            </a:fld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962857" y="5394606"/>
            <a:ext cx="48075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hlinkClick r:id="rId3"/>
              </a:rPr>
              <a:t>https://nav.tn.ru/calculators</a:t>
            </a:r>
            <a:r>
              <a:rPr lang="en-US" sz="1800" dirty="0" smtClean="0">
                <a:hlinkClick r:id="rId3"/>
              </a:rPr>
              <a:t>/</a:t>
            </a:r>
            <a:r>
              <a:rPr lang="ru-RU" sz="1800" dirty="0" smtClean="0">
                <a:hlinkClick r:id="rId3"/>
              </a:rPr>
              <a:t>..</a:t>
            </a:r>
            <a:r>
              <a:rPr lang="ru-RU" sz="1800" dirty="0" smtClean="0"/>
              <a:t>.</a:t>
            </a:r>
            <a:endParaRPr lang="ru-RU" sz="1800" dirty="0"/>
          </a:p>
        </p:txBody>
      </p:sp>
      <p:pic>
        <p:nvPicPr>
          <p:cNvPr id="25" name="Picture 4" descr="https://images.ru.prom.st/339783024_339783024.jpg?PIMAGE_ID=33978302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3" y="5442935"/>
            <a:ext cx="321003" cy="321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862" y="1548882"/>
            <a:ext cx="4301055" cy="28235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95816" y="2515777"/>
            <a:ext cx="3405675" cy="32959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45389" y="1401032"/>
            <a:ext cx="4184540" cy="37963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07163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5">
            <a:extLst>
              <a:ext uri="{FF2B5EF4-FFF2-40B4-BE49-F238E27FC236}">
                <a16:creationId xmlns:a16="http://schemas.microsoft.com/office/drawing/2014/main" id="{1472D945-43B6-F16B-9DDD-45602A2F44B3}"/>
              </a:ext>
            </a:extLst>
          </p:cNvPr>
          <p:cNvSpPr/>
          <p:nvPr/>
        </p:nvSpPr>
        <p:spPr>
          <a:xfrm>
            <a:off x="287338" y="419504"/>
            <a:ext cx="11578895" cy="5759451"/>
          </a:xfrm>
          <a:custGeom>
            <a:avLst/>
            <a:gdLst>
              <a:gd name="connsiteX0" fmla="*/ 0 w 8815302"/>
              <a:gd name="connsiteY0" fmla="*/ 4242849 h 4242848"/>
              <a:gd name="connsiteX1" fmla="*/ 0 w 8815302"/>
              <a:gd name="connsiteY1" fmla="*/ 479139 h 4242848"/>
              <a:gd name="connsiteX2" fmla="*/ 5678879 w 8815302"/>
              <a:gd name="connsiteY2" fmla="*/ 479139 h 4242848"/>
              <a:gd name="connsiteX3" fmla="*/ 6135778 w 8815302"/>
              <a:gd name="connsiteY3" fmla="*/ 0 h 4242848"/>
              <a:gd name="connsiteX4" fmla="*/ 8815303 w 8815302"/>
              <a:gd name="connsiteY4" fmla="*/ 0 h 4242848"/>
              <a:gd name="connsiteX5" fmla="*/ 8815303 w 8815302"/>
              <a:gd name="connsiteY5" fmla="*/ 4242849 h 4242848"/>
              <a:gd name="connsiteX0" fmla="*/ 0 w 8815303"/>
              <a:gd name="connsiteY0" fmla="*/ 4242849 h 4242849"/>
              <a:gd name="connsiteX1" fmla="*/ 0 w 8815303"/>
              <a:gd name="connsiteY1" fmla="*/ 479139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06378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39648 w 8815303"/>
              <a:gd name="connsiteY2" fmla="*/ 621347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16443 w 8815303"/>
              <a:gd name="connsiteY2" fmla="*/ 621347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16443 w 8815303"/>
              <a:gd name="connsiteY2" fmla="*/ 621347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29690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37425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14220 w 8815303"/>
              <a:gd name="connsiteY2" fmla="*/ 606378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083280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075545 w 8815303"/>
              <a:gd name="connsiteY2" fmla="*/ 61386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24768 w 8815303"/>
              <a:gd name="connsiteY2" fmla="*/ 611594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15303" h="4242849">
                <a:moveTo>
                  <a:pt x="0" y="4242849"/>
                </a:moveTo>
                <a:lnTo>
                  <a:pt x="0" y="613862"/>
                </a:lnTo>
                <a:lnTo>
                  <a:pt x="5124768" y="611594"/>
                </a:lnTo>
                <a:lnTo>
                  <a:pt x="5749025" y="7485"/>
                </a:lnTo>
                <a:lnTo>
                  <a:pt x="8815303" y="0"/>
                </a:lnTo>
                <a:lnTo>
                  <a:pt x="8815303" y="4242849"/>
                </a:lnTo>
                <a:lnTo>
                  <a:pt x="0" y="4242849"/>
                </a:lnTo>
                <a:close/>
              </a:path>
            </a:pathLst>
          </a:custGeom>
          <a:solidFill>
            <a:schemeClr val="bg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861" y="1548882"/>
            <a:ext cx="4739596" cy="28370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2A1550-62AD-5D23-022A-1A2BBF10F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1" y="419504"/>
            <a:ext cx="6879206" cy="637097"/>
          </a:xfrm>
        </p:spPr>
        <p:txBody>
          <a:bodyPr/>
          <a:lstStyle/>
          <a:p>
            <a:r>
              <a:rPr lang="ru-RU" dirty="0" smtClean="0">
                <a:solidFill>
                  <a:schemeClr val="accent1"/>
                </a:solidFill>
              </a:rPr>
              <a:t>ОНЛАЙН-КАЛЬКУЛЯТОРЫ                 </a:t>
            </a:r>
            <a:r>
              <a:rPr lang="ru-RU" sz="2000" spc="-100" dirty="0" smtClean="0"/>
              <a:t>расчёт материалов плоской кровли</a:t>
            </a:r>
            <a:endParaRPr lang="ru-RU" spc="-100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2B7A1C8-3168-27FF-828A-CA87BCBA2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70027-7AAD-489F-902B-26FBE4EDE7BE}" type="datetime1">
              <a:rPr lang="ru-RU" smtClean="0"/>
              <a:t>12.02.2026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7CBC328-17C1-90CC-F27E-67B56DF5E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Технические сервисы проектно-расчётного центра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44498AA-2BB9-0858-C0D5-5DE84009C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6FB67-C437-4386-BA98-C16BA367CE3E}" type="slidenum">
              <a:rPr lang="ru-RU" smtClean="0"/>
              <a:t>25</a:t>
            </a:fld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962857" y="5394606"/>
            <a:ext cx="48075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hlinkClick r:id="rId4"/>
              </a:rPr>
              <a:t>https://nav.tn.ru/calculators</a:t>
            </a:r>
            <a:r>
              <a:rPr lang="en-US" sz="1800" dirty="0" smtClean="0">
                <a:hlinkClick r:id="rId4"/>
              </a:rPr>
              <a:t>/</a:t>
            </a:r>
            <a:r>
              <a:rPr lang="ru-RU" sz="1800" dirty="0" smtClean="0">
                <a:hlinkClick r:id="rId4"/>
              </a:rPr>
              <a:t>..</a:t>
            </a:r>
            <a:r>
              <a:rPr lang="ru-RU" sz="1800" dirty="0" smtClean="0"/>
              <a:t>.</a:t>
            </a:r>
            <a:endParaRPr lang="ru-RU" sz="1800" dirty="0"/>
          </a:p>
        </p:txBody>
      </p:sp>
      <p:pic>
        <p:nvPicPr>
          <p:cNvPr id="15" name="Picture 4" descr="https://images.ru.prom.st/339783024_339783024.jpg?PIMAGE_ID=33978302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3" y="5442935"/>
            <a:ext cx="321003" cy="321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03510" y="2410119"/>
            <a:ext cx="4143893" cy="25321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3997" y="3517641"/>
            <a:ext cx="4585803" cy="22462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51871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5">
            <a:extLst>
              <a:ext uri="{FF2B5EF4-FFF2-40B4-BE49-F238E27FC236}">
                <a16:creationId xmlns:a16="http://schemas.microsoft.com/office/drawing/2014/main" id="{1472D945-43B6-F16B-9DDD-45602A2F44B3}"/>
              </a:ext>
            </a:extLst>
          </p:cNvPr>
          <p:cNvSpPr/>
          <p:nvPr/>
        </p:nvSpPr>
        <p:spPr>
          <a:xfrm>
            <a:off x="287338" y="419504"/>
            <a:ext cx="11578895" cy="5759451"/>
          </a:xfrm>
          <a:custGeom>
            <a:avLst/>
            <a:gdLst>
              <a:gd name="connsiteX0" fmla="*/ 0 w 8815302"/>
              <a:gd name="connsiteY0" fmla="*/ 4242849 h 4242848"/>
              <a:gd name="connsiteX1" fmla="*/ 0 w 8815302"/>
              <a:gd name="connsiteY1" fmla="*/ 479139 h 4242848"/>
              <a:gd name="connsiteX2" fmla="*/ 5678879 w 8815302"/>
              <a:gd name="connsiteY2" fmla="*/ 479139 h 4242848"/>
              <a:gd name="connsiteX3" fmla="*/ 6135778 w 8815302"/>
              <a:gd name="connsiteY3" fmla="*/ 0 h 4242848"/>
              <a:gd name="connsiteX4" fmla="*/ 8815303 w 8815302"/>
              <a:gd name="connsiteY4" fmla="*/ 0 h 4242848"/>
              <a:gd name="connsiteX5" fmla="*/ 8815303 w 8815302"/>
              <a:gd name="connsiteY5" fmla="*/ 4242849 h 4242848"/>
              <a:gd name="connsiteX0" fmla="*/ 0 w 8815303"/>
              <a:gd name="connsiteY0" fmla="*/ 4242849 h 4242849"/>
              <a:gd name="connsiteX1" fmla="*/ 0 w 8815303"/>
              <a:gd name="connsiteY1" fmla="*/ 479139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06378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39648 w 8815303"/>
              <a:gd name="connsiteY2" fmla="*/ 621347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16443 w 8815303"/>
              <a:gd name="connsiteY2" fmla="*/ 621347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16443 w 8815303"/>
              <a:gd name="connsiteY2" fmla="*/ 621347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29690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37425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14220 w 8815303"/>
              <a:gd name="connsiteY2" fmla="*/ 606378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083280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075545 w 8815303"/>
              <a:gd name="connsiteY2" fmla="*/ 61386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24768 w 8815303"/>
              <a:gd name="connsiteY2" fmla="*/ 611594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15303" h="4242849">
                <a:moveTo>
                  <a:pt x="0" y="4242849"/>
                </a:moveTo>
                <a:lnTo>
                  <a:pt x="0" y="613862"/>
                </a:lnTo>
                <a:lnTo>
                  <a:pt x="5124768" y="611594"/>
                </a:lnTo>
                <a:lnTo>
                  <a:pt x="5749025" y="7485"/>
                </a:lnTo>
                <a:lnTo>
                  <a:pt x="8815303" y="0"/>
                </a:lnTo>
                <a:lnTo>
                  <a:pt x="8815303" y="4242849"/>
                </a:lnTo>
                <a:lnTo>
                  <a:pt x="0" y="4242849"/>
                </a:lnTo>
                <a:close/>
              </a:path>
            </a:pathLst>
          </a:custGeom>
          <a:solidFill>
            <a:schemeClr val="bg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2A1550-62AD-5D23-022A-1A2BBF10F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1" y="419504"/>
            <a:ext cx="6879206" cy="637097"/>
          </a:xfrm>
        </p:spPr>
        <p:txBody>
          <a:bodyPr/>
          <a:lstStyle/>
          <a:p>
            <a:r>
              <a:rPr lang="ru-RU" dirty="0" smtClean="0">
                <a:solidFill>
                  <a:schemeClr val="accent1"/>
                </a:solidFill>
              </a:rPr>
              <a:t>ОНЛАЙН-КАЛЬКУЛЯТОРЫ                 </a:t>
            </a:r>
            <a:r>
              <a:rPr lang="ru-RU" sz="2000" spc="-100" dirty="0" smtClean="0"/>
              <a:t>расчёт клиновидной теплоизоляции</a:t>
            </a:r>
            <a:endParaRPr lang="ru-RU" spc="-100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2B7A1C8-3168-27FF-828A-CA87BCBA2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70027-7AAD-489F-902B-26FBE4EDE7BE}" type="datetime1">
              <a:rPr lang="ru-RU" smtClean="0"/>
              <a:t>12.02.2026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7CBC328-17C1-90CC-F27E-67B56DF5E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Технические сервисы проектно-расчётного центра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44498AA-2BB9-0858-C0D5-5DE84009C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6FB67-C437-4386-BA98-C16BA367CE3E}" type="slidenum">
              <a:rPr lang="ru-RU" smtClean="0"/>
              <a:t>26</a:t>
            </a:fld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/>
          <a:srcRect t="18316"/>
          <a:stretch/>
        </p:blipFill>
        <p:spPr>
          <a:xfrm>
            <a:off x="550863" y="1548882"/>
            <a:ext cx="4459485" cy="22020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Прямоугольник 14"/>
          <p:cNvSpPr/>
          <p:nvPr/>
        </p:nvSpPr>
        <p:spPr>
          <a:xfrm>
            <a:off x="962857" y="5394606"/>
            <a:ext cx="48075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hlinkClick r:id="rId4"/>
              </a:rPr>
              <a:t>https://nav.tn.ru/calculators</a:t>
            </a:r>
            <a:r>
              <a:rPr lang="en-US" sz="1800" dirty="0" smtClean="0">
                <a:hlinkClick r:id="rId4"/>
              </a:rPr>
              <a:t>/</a:t>
            </a:r>
            <a:r>
              <a:rPr lang="ru-RU" sz="1800" dirty="0" smtClean="0">
                <a:hlinkClick r:id="rId4"/>
              </a:rPr>
              <a:t>...</a:t>
            </a:r>
            <a:endParaRPr lang="ru-RU" sz="1800" dirty="0"/>
          </a:p>
        </p:txBody>
      </p:sp>
      <p:pic>
        <p:nvPicPr>
          <p:cNvPr id="16" name="Picture 4" descr="https://images.ru.prom.st/339783024_339783024.jpg?PIMAGE_ID=33978302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3" y="5442935"/>
            <a:ext cx="321003" cy="321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/>
          <a:srcRect b="35276"/>
          <a:stretch/>
        </p:blipFill>
        <p:spPr>
          <a:xfrm>
            <a:off x="3008007" y="2625667"/>
            <a:ext cx="5524755" cy="21339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64636" y="3247054"/>
            <a:ext cx="4535164" cy="25093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69156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5">
            <a:extLst>
              <a:ext uri="{FF2B5EF4-FFF2-40B4-BE49-F238E27FC236}">
                <a16:creationId xmlns:a16="http://schemas.microsoft.com/office/drawing/2014/main" id="{1472D945-43B6-F16B-9DDD-45602A2F44B3}"/>
              </a:ext>
            </a:extLst>
          </p:cNvPr>
          <p:cNvSpPr/>
          <p:nvPr/>
        </p:nvSpPr>
        <p:spPr>
          <a:xfrm>
            <a:off x="278143" y="419504"/>
            <a:ext cx="11578895" cy="5759451"/>
          </a:xfrm>
          <a:custGeom>
            <a:avLst/>
            <a:gdLst>
              <a:gd name="connsiteX0" fmla="*/ 0 w 8815302"/>
              <a:gd name="connsiteY0" fmla="*/ 4242849 h 4242848"/>
              <a:gd name="connsiteX1" fmla="*/ 0 w 8815302"/>
              <a:gd name="connsiteY1" fmla="*/ 479139 h 4242848"/>
              <a:gd name="connsiteX2" fmla="*/ 5678879 w 8815302"/>
              <a:gd name="connsiteY2" fmla="*/ 479139 h 4242848"/>
              <a:gd name="connsiteX3" fmla="*/ 6135778 w 8815302"/>
              <a:gd name="connsiteY3" fmla="*/ 0 h 4242848"/>
              <a:gd name="connsiteX4" fmla="*/ 8815303 w 8815302"/>
              <a:gd name="connsiteY4" fmla="*/ 0 h 4242848"/>
              <a:gd name="connsiteX5" fmla="*/ 8815303 w 8815302"/>
              <a:gd name="connsiteY5" fmla="*/ 4242849 h 4242848"/>
              <a:gd name="connsiteX0" fmla="*/ 0 w 8815303"/>
              <a:gd name="connsiteY0" fmla="*/ 4242849 h 4242849"/>
              <a:gd name="connsiteX1" fmla="*/ 0 w 8815303"/>
              <a:gd name="connsiteY1" fmla="*/ 479139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06378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39648 w 8815303"/>
              <a:gd name="connsiteY2" fmla="*/ 621347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16443 w 8815303"/>
              <a:gd name="connsiteY2" fmla="*/ 621347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16443 w 8815303"/>
              <a:gd name="connsiteY2" fmla="*/ 621347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29690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37425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14220 w 8815303"/>
              <a:gd name="connsiteY2" fmla="*/ 606378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083280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075545 w 8815303"/>
              <a:gd name="connsiteY2" fmla="*/ 61386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24768 w 8815303"/>
              <a:gd name="connsiteY2" fmla="*/ 611594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15303" h="4242849">
                <a:moveTo>
                  <a:pt x="0" y="4242849"/>
                </a:moveTo>
                <a:lnTo>
                  <a:pt x="0" y="613862"/>
                </a:lnTo>
                <a:lnTo>
                  <a:pt x="5124768" y="611594"/>
                </a:lnTo>
                <a:lnTo>
                  <a:pt x="5749025" y="7485"/>
                </a:lnTo>
                <a:lnTo>
                  <a:pt x="8815303" y="0"/>
                </a:lnTo>
                <a:lnTo>
                  <a:pt x="8815303" y="4242849"/>
                </a:lnTo>
                <a:lnTo>
                  <a:pt x="0" y="4242849"/>
                </a:lnTo>
                <a:close/>
              </a:path>
            </a:pathLst>
          </a:custGeom>
          <a:solidFill>
            <a:schemeClr val="bg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321" y="1559099"/>
            <a:ext cx="5044502" cy="28314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2A1550-62AD-5D23-022A-1A2BBF10F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1" y="419504"/>
            <a:ext cx="6879206" cy="637097"/>
          </a:xfrm>
        </p:spPr>
        <p:txBody>
          <a:bodyPr/>
          <a:lstStyle/>
          <a:p>
            <a:r>
              <a:rPr lang="ru-RU" dirty="0" smtClean="0">
                <a:solidFill>
                  <a:schemeClr val="accent1"/>
                </a:solidFill>
              </a:rPr>
              <a:t>ОНЛАЙН-КАЛЬКУЛЯТОРЫ                 </a:t>
            </a:r>
            <a:r>
              <a:rPr lang="ru-RU" sz="2000" spc="-100" dirty="0" err="1" smtClean="0"/>
              <a:t>автоклин</a:t>
            </a:r>
            <a:r>
              <a:rPr lang="ru-RU" sz="2000" spc="-100" dirty="0"/>
              <a:t> </a:t>
            </a:r>
            <a:r>
              <a:rPr lang="ru-RU" sz="2000" spc="-100" dirty="0" smtClean="0"/>
              <a:t>для </a:t>
            </a:r>
            <a:r>
              <a:rPr lang="en-US" sz="2000" spc="-100" dirty="0" err="1" smtClean="0"/>
              <a:t>autocad</a:t>
            </a:r>
            <a:r>
              <a:rPr lang="en-US" sz="2000" spc="-100" dirty="0" smtClean="0"/>
              <a:t>/</a:t>
            </a:r>
            <a:r>
              <a:rPr lang="en-US" sz="2000" spc="-100" dirty="0" err="1" smtClean="0"/>
              <a:t>nanocad</a:t>
            </a:r>
            <a:endParaRPr lang="ru-RU" spc="-100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2B7A1C8-3168-27FF-828A-CA87BCBA2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70027-7AAD-489F-902B-26FBE4EDE7BE}" type="datetime1">
              <a:rPr lang="ru-RU" smtClean="0"/>
              <a:t>12.02.2026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7CBC328-17C1-90CC-F27E-67B56DF5E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Технические сервисы проектно-расчётного центра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44498AA-2BB9-0858-C0D5-5DE84009C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6FB67-C437-4386-BA98-C16BA367CE3E}" type="slidenum">
              <a:rPr lang="ru-RU" smtClean="0"/>
              <a:t>27</a:t>
            </a:fld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/>
          <a:srcRect b="44961"/>
          <a:stretch/>
        </p:blipFill>
        <p:spPr>
          <a:xfrm>
            <a:off x="5884823" y="1559099"/>
            <a:ext cx="2927410" cy="14733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/>
          <a:srcRect t="57839" r="2593"/>
          <a:stretch/>
        </p:blipFill>
        <p:spPr>
          <a:xfrm>
            <a:off x="6197865" y="4390574"/>
            <a:ext cx="3835292" cy="15180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75174" y="2281612"/>
            <a:ext cx="2293436" cy="20352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Прямоугольник 11"/>
          <p:cNvSpPr/>
          <p:nvPr/>
        </p:nvSpPr>
        <p:spPr>
          <a:xfrm>
            <a:off x="979950" y="5085233"/>
            <a:ext cx="48075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>
                <a:hlinkClick r:id="rId6"/>
              </a:rPr>
              <a:t>https://</a:t>
            </a:r>
            <a:r>
              <a:rPr lang="ru-RU" sz="1800" dirty="0" smtClean="0">
                <a:hlinkClick r:id="rId6"/>
              </a:rPr>
              <a:t>nav.tn.ru/bim/plagin-tekhnonikol-dlya...</a:t>
            </a:r>
            <a:r>
              <a:rPr lang="ru-RU" sz="1800" dirty="0" smtClean="0"/>
              <a:t> </a:t>
            </a:r>
            <a:endParaRPr lang="ru-RU" sz="1800" dirty="0"/>
          </a:p>
        </p:txBody>
      </p:sp>
      <p:pic>
        <p:nvPicPr>
          <p:cNvPr id="13" name="Picture 4" descr="https://images.ru.prom.st/339783024_339783024.jpg?PIMAGE_ID=33978302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323" y="5154459"/>
            <a:ext cx="321003" cy="321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https://images.ru.prom.st/339783024_339783024.jpg?PIMAGE_ID=33978302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267" y="5622859"/>
            <a:ext cx="321003" cy="321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1006326" y="5609143"/>
            <a:ext cx="44485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dirty="0" smtClean="0">
                <a:solidFill>
                  <a:srgbClr val="0070C0"/>
                </a:solidFill>
                <a:hlinkClick r:id="rId8"/>
              </a:rPr>
              <a:t>Как импортировать </a:t>
            </a:r>
            <a:r>
              <a:rPr lang="ru-RU" sz="1800" dirty="0" err="1" smtClean="0">
                <a:solidFill>
                  <a:srgbClr val="0070C0"/>
                </a:solidFill>
                <a:hlinkClick r:id="rId8"/>
              </a:rPr>
              <a:t>клины</a:t>
            </a:r>
            <a:r>
              <a:rPr lang="ru-RU" sz="1800" dirty="0" smtClean="0">
                <a:solidFill>
                  <a:srgbClr val="0070C0"/>
                </a:solidFill>
                <a:hlinkClick r:id="rId8"/>
              </a:rPr>
              <a:t> из </a:t>
            </a:r>
            <a:r>
              <a:rPr lang="ru-RU" sz="1800" dirty="0" err="1" smtClean="0">
                <a:solidFill>
                  <a:srgbClr val="0070C0"/>
                </a:solidFill>
                <a:hlinkClick r:id="rId8"/>
              </a:rPr>
              <a:t>АвтоКЛИН</a:t>
            </a:r>
            <a:endParaRPr lang="ru-RU" sz="1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1012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5">
            <a:extLst>
              <a:ext uri="{FF2B5EF4-FFF2-40B4-BE49-F238E27FC236}">
                <a16:creationId xmlns:a16="http://schemas.microsoft.com/office/drawing/2014/main" id="{1472D945-43B6-F16B-9DDD-45602A2F44B3}"/>
              </a:ext>
            </a:extLst>
          </p:cNvPr>
          <p:cNvSpPr/>
          <p:nvPr/>
        </p:nvSpPr>
        <p:spPr>
          <a:xfrm>
            <a:off x="287338" y="419504"/>
            <a:ext cx="11578895" cy="5759451"/>
          </a:xfrm>
          <a:custGeom>
            <a:avLst/>
            <a:gdLst>
              <a:gd name="connsiteX0" fmla="*/ 0 w 8815302"/>
              <a:gd name="connsiteY0" fmla="*/ 4242849 h 4242848"/>
              <a:gd name="connsiteX1" fmla="*/ 0 w 8815302"/>
              <a:gd name="connsiteY1" fmla="*/ 479139 h 4242848"/>
              <a:gd name="connsiteX2" fmla="*/ 5678879 w 8815302"/>
              <a:gd name="connsiteY2" fmla="*/ 479139 h 4242848"/>
              <a:gd name="connsiteX3" fmla="*/ 6135778 w 8815302"/>
              <a:gd name="connsiteY3" fmla="*/ 0 h 4242848"/>
              <a:gd name="connsiteX4" fmla="*/ 8815303 w 8815302"/>
              <a:gd name="connsiteY4" fmla="*/ 0 h 4242848"/>
              <a:gd name="connsiteX5" fmla="*/ 8815303 w 8815302"/>
              <a:gd name="connsiteY5" fmla="*/ 4242849 h 4242848"/>
              <a:gd name="connsiteX0" fmla="*/ 0 w 8815303"/>
              <a:gd name="connsiteY0" fmla="*/ 4242849 h 4242849"/>
              <a:gd name="connsiteX1" fmla="*/ 0 w 8815303"/>
              <a:gd name="connsiteY1" fmla="*/ 479139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06378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39648 w 8815303"/>
              <a:gd name="connsiteY2" fmla="*/ 621347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16443 w 8815303"/>
              <a:gd name="connsiteY2" fmla="*/ 621347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16443 w 8815303"/>
              <a:gd name="connsiteY2" fmla="*/ 621347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29690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37425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14220 w 8815303"/>
              <a:gd name="connsiteY2" fmla="*/ 606378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083280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075545 w 8815303"/>
              <a:gd name="connsiteY2" fmla="*/ 61386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24768 w 8815303"/>
              <a:gd name="connsiteY2" fmla="*/ 611594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15303" h="4242849">
                <a:moveTo>
                  <a:pt x="0" y="4242849"/>
                </a:moveTo>
                <a:lnTo>
                  <a:pt x="0" y="613862"/>
                </a:lnTo>
                <a:lnTo>
                  <a:pt x="5124768" y="611594"/>
                </a:lnTo>
                <a:lnTo>
                  <a:pt x="5749025" y="7485"/>
                </a:lnTo>
                <a:lnTo>
                  <a:pt x="8815303" y="0"/>
                </a:lnTo>
                <a:lnTo>
                  <a:pt x="8815303" y="4242849"/>
                </a:lnTo>
                <a:lnTo>
                  <a:pt x="0" y="4242849"/>
                </a:lnTo>
                <a:close/>
              </a:path>
            </a:pathLst>
          </a:custGeom>
          <a:solidFill>
            <a:schemeClr val="bg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2A1550-62AD-5D23-022A-1A2BBF10F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1" y="419504"/>
            <a:ext cx="6879206" cy="637097"/>
          </a:xfrm>
        </p:spPr>
        <p:txBody>
          <a:bodyPr/>
          <a:lstStyle/>
          <a:p>
            <a:r>
              <a:rPr lang="ru-RU" dirty="0" smtClean="0">
                <a:solidFill>
                  <a:schemeClr val="accent1"/>
                </a:solidFill>
              </a:rPr>
              <a:t>ОНЛАЙН-КАЛЬКУЛЯТОРЫ                 </a:t>
            </a:r>
            <a:r>
              <a:rPr lang="ru-RU" sz="2000" spc="-100" dirty="0" smtClean="0"/>
              <a:t>полезное</a:t>
            </a:r>
            <a:endParaRPr lang="ru-RU" spc="-100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2B7A1C8-3168-27FF-828A-CA87BCBA2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70027-7AAD-489F-902B-26FBE4EDE7BE}" type="datetime1">
              <a:rPr lang="ru-RU" smtClean="0"/>
              <a:t>12.02.2026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7CBC328-17C1-90CC-F27E-67B56DF5E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Технические сервисы проектно-расчётного центра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44498AA-2BB9-0858-C0D5-5DE84009C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6FB67-C437-4386-BA98-C16BA367CE3E}" type="slidenum">
              <a:rPr lang="ru-RU" smtClean="0"/>
              <a:t>28</a:t>
            </a:fld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/>
          <a:srcRect b="9261"/>
          <a:stretch/>
        </p:blipFill>
        <p:spPr>
          <a:xfrm>
            <a:off x="7620138" y="1641139"/>
            <a:ext cx="1598982" cy="11546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/>
          <a:srcRect b="14498"/>
          <a:stretch/>
        </p:blipFill>
        <p:spPr>
          <a:xfrm>
            <a:off x="4849096" y="1651471"/>
            <a:ext cx="1589296" cy="11651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Прямоугольник 10"/>
          <p:cNvSpPr/>
          <p:nvPr/>
        </p:nvSpPr>
        <p:spPr>
          <a:xfrm>
            <a:off x="1869666" y="3161849"/>
            <a:ext cx="203993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8288" lvl="0">
              <a:buClr>
                <a:schemeClr val="accent1"/>
              </a:buClr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Вебинар</a:t>
            </a:r>
            <a:endParaRPr lang="ru-RU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8288" lvl="0">
              <a:buClr>
                <a:schemeClr val="accent1"/>
              </a:buClr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База знаний</a:t>
            </a:r>
            <a:endParaRPr lang="ru-RU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082807" y="3182947"/>
            <a:ext cx="67844" cy="41792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82807" y="1649383"/>
            <a:ext cx="1589296" cy="11376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Прямоугольник 13"/>
          <p:cNvSpPr/>
          <p:nvPr/>
        </p:nvSpPr>
        <p:spPr>
          <a:xfrm>
            <a:off x="1723616" y="2916580"/>
            <a:ext cx="218598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8288" lvl="0">
              <a:buClr>
                <a:schemeClr val="accent1"/>
              </a:buClr>
            </a:pPr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Расчет теплозащиты</a:t>
            </a:r>
            <a:endParaRPr lang="ru-RU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635955" y="3161849"/>
            <a:ext cx="203993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8288" lvl="0">
              <a:buClr>
                <a:schemeClr val="accent1"/>
              </a:buClr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В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идеоуроки</a:t>
            </a:r>
            <a:endParaRPr lang="ru-RU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8288" lvl="0">
              <a:buClr>
                <a:schemeClr val="accent1"/>
              </a:buClr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  <a:hlinkClick r:id="rId10"/>
              </a:rPr>
              <a:t>База знаний</a:t>
            </a:r>
            <a:endParaRPr lang="ru-RU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849096" y="3182947"/>
            <a:ext cx="67844" cy="41792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4504344" y="2916580"/>
            <a:ext cx="245267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8288" lvl="0">
              <a:buClr>
                <a:schemeClr val="accent1"/>
              </a:buClr>
            </a:pPr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  <a:hlinkClick r:id="rId11"/>
              </a:rPr>
              <a:t>Расчет ветровой нагрузки</a:t>
            </a:r>
            <a:endParaRPr lang="ru-RU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416683" y="3153709"/>
            <a:ext cx="203993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8288" lvl="0">
              <a:buClr>
                <a:schemeClr val="accent1"/>
              </a:buClr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  <a:hlinkClick r:id="rId12"/>
              </a:rPr>
              <a:t>В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  <a:hlinkClick r:id="rId12"/>
              </a:rPr>
              <a:t>идеоуроки</a:t>
            </a:r>
            <a:endParaRPr lang="ru-RU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8288" lvl="0">
              <a:buClr>
                <a:schemeClr val="accent1"/>
              </a:buClr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  <a:hlinkClick r:id="rId13"/>
              </a:rPr>
              <a:t>База знаний</a:t>
            </a:r>
            <a:endParaRPr lang="ru-RU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629824" y="3174807"/>
            <a:ext cx="67844" cy="41792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7270633" y="2908440"/>
            <a:ext cx="297437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8288" lvl="0">
              <a:buClr>
                <a:schemeClr val="accent1"/>
              </a:buClr>
            </a:pPr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  <a:hlinkClick r:id="rId11"/>
              </a:rPr>
              <a:t>Расчет клиновидной изоляции</a:t>
            </a:r>
            <a:endParaRPr lang="ru-RU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2" name="Группа 31"/>
          <p:cNvGrpSpPr/>
          <p:nvPr/>
        </p:nvGrpSpPr>
        <p:grpSpPr>
          <a:xfrm>
            <a:off x="3073715" y="3921823"/>
            <a:ext cx="2363937" cy="1918715"/>
            <a:chOff x="1723616" y="3677676"/>
            <a:chExt cx="2363937" cy="1918715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 rotWithShape="1">
            <a:blip r:embed="rId14"/>
            <a:srcRect b="10703"/>
            <a:stretch/>
          </p:blipFill>
          <p:spPr>
            <a:xfrm>
              <a:off x="2082807" y="3677676"/>
              <a:ext cx="1574857" cy="113398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1" name="Прямоугольник 20"/>
            <p:cNvSpPr/>
            <p:nvPr/>
          </p:nvSpPr>
          <p:spPr>
            <a:xfrm>
              <a:off x="1869666" y="5134726"/>
              <a:ext cx="203993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68288" lvl="0">
                <a:buClr>
                  <a:schemeClr val="accent1"/>
                </a:buClr>
              </a:pPr>
              <a:r>
                <a:rPr lang="ru-RU" sz="1200" dirty="0" smtClean="0">
                  <a:latin typeface="Arial" panose="020B0604020202020204" pitchFamily="34" charset="0"/>
                  <a:cs typeface="Arial" panose="020B0604020202020204" pitchFamily="34" charset="0"/>
                  <a:hlinkClick r:id="rId15"/>
                </a:rPr>
                <a:t>Вебинар</a:t>
              </a:r>
              <a:endParaRPr lang="ru-RU" sz="12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68288" lvl="0">
                <a:buClr>
                  <a:schemeClr val="accent1"/>
                </a:buClr>
              </a:pPr>
              <a:r>
                <a:rPr lang="ru-RU" sz="1200" dirty="0" smtClean="0">
                  <a:latin typeface="Arial" panose="020B0604020202020204" pitchFamily="34" charset="0"/>
                  <a:cs typeface="Arial" panose="020B0604020202020204" pitchFamily="34" charset="0"/>
                  <a:hlinkClick r:id="rId16"/>
                </a:rPr>
                <a:t>База знаний</a:t>
              </a:r>
              <a:endParaRPr lang="ru-RU" sz="10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2082807" y="5155824"/>
              <a:ext cx="67844" cy="41792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1723616" y="4889457"/>
              <a:ext cx="2363937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68288" lvl="0">
                <a:buClr>
                  <a:schemeClr val="accent1"/>
                </a:buClr>
              </a:pPr>
              <a:r>
                <a:rPr lang="ru-RU" sz="1200" b="1" dirty="0" smtClean="0">
                  <a:latin typeface="Arial" panose="020B0604020202020204" pitchFamily="34" charset="0"/>
                  <a:cs typeface="Arial" panose="020B0604020202020204" pitchFamily="34" charset="0"/>
                  <a:hlinkClick r:id="rId17"/>
                </a:rPr>
                <a:t>Расчет плоской кровли</a:t>
              </a:r>
              <a:endParaRPr lang="ru-RU" sz="105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5883022" y="3921823"/>
            <a:ext cx="2766290" cy="1841510"/>
            <a:chOff x="4504343" y="3754881"/>
            <a:chExt cx="2766290" cy="1841510"/>
          </a:xfrm>
        </p:grpSpPr>
        <p:sp>
          <p:nvSpPr>
            <p:cNvPr id="24" name="Прямоугольник 23"/>
            <p:cNvSpPr/>
            <p:nvPr/>
          </p:nvSpPr>
          <p:spPr>
            <a:xfrm>
              <a:off x="4635955" y="5134726"/>
              <a:ext cx="203993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68288" lvl="0">
                <a:buClr>
                  <a:schemeClr val="accent1"/>
                </a:buClr>
              </a:pPr>
              <a:r>
                <a:rPr lang="ru-RU" sz="1200" dirty="0" smtClean="0">
                  <a:latin typeface="Arial" panose="020B0604020202020204" pitchFamily="34" charset="0"/>
                  <a:cs typeface="Arial" panose="020B0604020202020204" pitchFamily="34" charset="0"/>
                  <a:hlinkClick r:id="rId18"/>
                </a:rPr>
                <a:t>Видеокурс</a:t>
              </a:r>
              <a:endParaRPr lang="ru-RU" sz="12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68288" lvl="0">
                <a:buClr>
                  <a:schemeClr val="accent1"/>
                </a:buClr>
              </a:pPr>
              <a:r>
                <a:rPr lang="ru-RU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База знаний </a:t>
              </a:r>
              <a:r>
                <a:rPr lang="ru-RU" sz="1200" dirty="0" smtClean="0">
                  <a:latin typeface="Arial" panose="020B0604020202020204" pitchFamily="34" charset="0"/>
                  <a:cs typeface="Arial" panose="020B0604020202020204" pitchFamily="34" charset="0"/>
                  <a:hlinkClick r:id="rId19"/>
                </a:rPr>
                <a:t>1</a:t>
              </a:r>
              <a:r>
                <a:rPr lang="ru-RU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ru-RU" sz="1200" dirty="0" smtClean="0">
                  <a:latin typeface="Arial" panose="020B0604020202020204" pitchFamily="34" charset="0"/>
                  <a:cs typeface="Arial" panose="020B0604020202020204" pitchFamily="34" charset="0"/>
                  <a:hlinkClick r:id="rId20"/>
                </a:rPr>
                <a:t>2</a:t>
              </a:r>
              <a:r>
                <a:rPr lang="ru-RU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ru-RU" sz="1200" dirty="0" smtClean="0">
                  <a:latin typeface="Arial" panose="020B0604020202020204" pitchFamily="34" charset="0"/>
                  <a:cs typeface="Arial" panose="020B0604020202020204" pitchFamily="34" charset="0"/>
                  <a:hlinkClick r:id="rId21"/>
                </a:rPr>
                <a:t>3</a:t>
              </a:r>
              <a:endParaRPr lang="ru-RU" sz="12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4849096" y="5155824"/>
              <a:ext cx="67844" cy="41792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4504343" y="4889457"/>
              <a:ext cx="2766290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68288" lvl="0">
                <a:buClr>
                  <a:schemeClr val="accent1"/>
                </a:buClr>
              </a:pPr>
              <a:r>
                <a:rPr lang="ru-RU" sz="1200" b="1" dirty="0" smtClean="0">
                  <a:latin typeface="Arial" panose="020B0604020202020204" pitchFamily="34" charset="0"/>
                  <a:cs typeface="Arial" panose="020B0604020202020204" pitchFamily="34" charset="0"/>
                  <a:hlinkClick r:id="rId22"/>
                </a:rPr>
                <a:t>Плагин КЛИН для </a:t>
              </a:r>
              <a:r>
                <a:rPr lang="en-US" sz="1200" b="1" dirty="0" err="1" smtClean="0">
                  <a:latin typeface="Arial" panose="020B0604020202020204" pitchFamily="34" charset="0"/>
                  <a:cs typeface="Arial" panose="020B0604020202020204" pitchFamily="34" charset="0"/>
                  <a:hlinkClick r:id="rId22"/>
                </a:rPr>
                <a:t>Autocad</a:t>
              </a:r>
              <a:endParaRPr lang="ru-RU" sz="105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7" name="Рисунок 26"/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4780764" y="3754881"/>
              <a:ext cx="1576614" cy="88495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333565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r="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static.tildacdn.com/tild3938-3437-4437-b663-646531316633/BIMpic04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35"/>
          <a:stretch/>
        </p:blipFill>
        <p:spPr bwMode="auto">
          <a:xfrm>
            <a:off x="0" y="1"/>
            <a:ext cx="697438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Текст 1">
            <a:extLst>
              <a:ext uri="{FF2B5EF4-FFF2-40B4-BE49-F238E27FC236}">
                <a16:creationId xmlns:a16="http://schemas.microsoft.com/office/drawing/2014/main" id="{3BDAA322-0795-DEC6-D06B-2BAB755CD84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513400" y="2366484"/>
            <a:ext cx="4212435" cy="821884"/>
          </a:xfrm>
        </p:spPr>
        <p:txBody>
          <a:bodyPr/>
          <a:lstStyle/>
          <a:p>
            <a:r>
              <a:rPr lang="ru-RU" sz="2800" dirty="0" smtClean="0"/>
              <a:t>Информационное моделирование зданий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513400" y="3694862"/>
            <a:ext cx="4343638" cy="24699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indent="2667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Информационное моделирование зданий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от английского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Building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Informational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Modeling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), сокращенно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BIM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– это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процесс моделирования,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 результате которого формируется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цифровой двойник здания.</a:t>
            </a:r>
          </a:p>
          <a:p>
            <a:pPr marR="0" lvl="0" indent="2667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indent="2667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Вся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атрибутивная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и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графическая информация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об объекте может быть использована на различных этапах жизненного цикла здания</a:t>
            </a:r>
            <a:r>
              <a:rPr kumimoji="0" lang="ru-RU" sz="12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0" i="1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9250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5">
            <a:extLst>
              <a:ext uri="{FF2B5EF4-FFF2-40B4-BE49-F238E27FC236}">
                <a16:creationId xmlns:a16="http://schemas.microsoft.com/office/drawing/2014/main" id="{1472D945-43B6-F16B-9DDD-45602A2F44B3}"/>
              </a:ext>
            </a:extLst>
          </p:cNvPr>
          <p:cNvSpPr/>
          <p:nvPr/>
        </p:nvSpPr>
        <p:spPr>
          <a:xfrm>
            <a:off x="278143" y="419504"/>
            <a:ext cx="11578895" cy="5759451"/>
          </a:xfrm>
          <a:custGeom>
            <a:avLst/>
            <a:gdLst>
              <a:gd name="connsiteX0" fmla="*/ 0 w 8815302"/>
              <a:gd name="connsiteY0" fmla="*/ 4242849 h 4242848"/>
              <a:gd name="connsiteX1" fmla="*/ 0 w 8815302"/>
              <a:gd name="connsiteY1" fmla="*/ 479139 h 4242848"/>
              <a:gd name="connsiteX2" fmla="*/ 5678879 w 8815302"/>
              <a:gd name="connsiteY2" fmla="*/ 479139 h 4242848"/>
              <a:gd name="connsiteX3" fmla="*/ 6135778 w 8815302"/>
              <a:gd name="connsiteY3" fmla="*/ 0 h 4242848"/>
              <a:gd name="connsiteX4" fmla="*/ 8815303 w 8815302"/>
              <a:gd name="connsiteY4" fmla="*/ 0 h 4242848"/>
              <a:gd name="connsiteX5" fmla="*/ 8815303 w 8815302"/>
              <a:gd name="connsiteY5" fmla="*/ 4242849 h 4242848"/>
              <a:gd name="connsiteX0" fmla="*/ 0 w 8815303"/>
              <a:gd name="connsiteY0" fmla="*/ 4242849 h 4242849"/>
              <a:gd name="connsiteX1" fmla="*/ 0 w 8815303"/>
              <a:gd name="connsiteY1" fmla="*/ 479139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06378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39648 w 8815303"/>
              <a:gd name="connsiteY2" fmla="*/ 621347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16443 w 8815303"/>
              <a:gd name="connsiteY2" fmla="*/ 621347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16443 w 8815303"/>
              <a:gd name="connsiteY2" fmla="*/ 621347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29690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37425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14220 w 8815303"/>
              <a:gd name="connsiteY2" fmla="*/ 606378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083280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075545 w 8815303"/>
              <a:gd name="connsiteY2" fmla="*/ 61386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24768 w 8815303"/>
              <a:gd name="connsiteY2" fmla="*/ 611594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15303" h="4242849">
                <a:moveTo>
                  <a:pt x="0" y="4242849"/>
                </a:moveTo>
                <a:lnTo>
                  <a:pt x="0" y="613862"/>
                </a:lnTo>
                <a:lnTo>
                  <a:pt x="5124768" y="611594"/>
                </a:lnTo>
                <a:lnTo>
                  <a:pt x="5749025" y="7485"/>
                </a:lnTo>
                <a:lnTo>
                  <a:pt x="8815303" y="0"/>
                </a:lnTo>
                <a:lnTo>
                  <a:pt x="8815303" y="4242849"/>
                </a:lnTo>
                <a:lnTo>
                  <a:pt x="0" y="4242849"/>
                </a:lnTo>
                <a:close/>
              </a:path>
            </a:pathLst>
          </a:custGeom>
          <a:solidFill>
            <a:schemeClr val="bg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2A1550-62AD-5D23-022A-1A2BBF10F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1" y="419504"/>
            <a:ext cx="6879206" cy="637097"/>
          </a:xfrm>
        </p:spPr>
        <p:txBody>
          <a:bodyPr/>
          <a:lstStyle/>
          <a:p>
            <a:r>
              <a:rPr lang="en-US" dirty="0" err="1" smtClean="0">
                <a:solidFill>
                  <a:schemeClr val="accent1"/>
                </a:solidFill>
              </a:rPr>
              <a:t>Bim</a:t>
            </a:r>
            <a:r>
              <a:rPr lang="en-US" dirty="0" smtClean="0">
                <a:solidFill>
                  <a:schemeClr val="accent1"/>
                </a:solidFill>
              </a:rPr>
              <a:t> </a:t>
            </a:r>
            <a:r>
              <a:rPr lang="en-US" dirty="0" err="1" smtClean="0">
                <a:solidFill>
                  <a:schemeClr val="accent1"/>
                </a:solidFill>
              </a:rPr>
              <a:t>tn</a:t>
            </a:r>
            <a:r>
              <a:rPr lang="en-US" dirty="0" smtClean="0">
                <a:solidFill>
                  <a:schemeClr val="accent1"/>
                </a:solidFill>
              </a:rPr>
              <a:t/>
            </a:r>
            <a:br>
              <a:rPr lang="en-US" dirty="0" smtClean="0">
                <a:solidFill>
                  <a:schemeClr val="accent1"/>
                </a:solidFill>
              </a:rPr>
            </a:br>
            <a:r>
              <a:rPr lang="ru-RU" sz="2000" spc="-100" dirty="0" smtClean="0"/>
              <a:t>каталоги</a:t>
            </a:r>
            <a:endParaRPr lang="ru-RU" spc="-100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2B7A1C8-3168-27FF-828A-CA87BCBA2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70027-7AAD-489F-902B-26FBE4EDE7BE}" type="datetime1">
              <a:rPr lang="ru-RU" smtClean="0"/>
              <a:t>12.02.2026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7CBC328-17C1-90CC-F27E-67B56DF5E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Технические сервисы проектно-расчётного центра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44498AA-2BB9-0858-C0D5-5DE84009C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6FB67-C437-4386-BA98-C16BA367CE3E}" type="slidenum">
              <a:rPr lang="ru-RU" smtClean="0"/>
              <a:t>30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321" y="1548881"/>
            <a:ext cx="5205336" cy="26820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7421525" y="1553965"/>
            <a:ext cx="36782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195263">
              <a:lnSpc>
                <a:spcPct val="150000"/>
              </a:lnSpc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Разработаны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системы многослойных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конструкций, а так же системы изоляции воздуховодов и трубопроводов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09467" y="4873133"/>
            <a:ext cx="41730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Каталог включает в себя модели воронок, аэраторов, дорожек, ограждений, кровельных опор,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гидрошпонок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и водосточной системы.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0" b="1284"/>
          <a:stretch/>
        </p:blipFill>
        <p:spPr>
          <a:xfrm>
            <a:off x="5280797" y="2928492"/>
            <a:ext cx="5617339" cy="31750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88189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5">
            <a:extLst>
              <a:ext uri="{FF2B5EF4-FFF2-40B4-BE49-F238E27FC236}">
                <a16:creationId xmlns:a16="http://schemas.microsoft.com/office/drawing/2014/main" id="{1472D945-43B6-F16B-9DDD-45602A2F44B3}"/>
              </a:ext>
            </a:extLst>
          </p:cNvPr>
          <p:cNvSpPr/>
          <p:nvPr/>
        </p:nvSpPr>
        <p:spPr>
          <a:xfrm>
            <a:off x="278143" y="419504"/>
            <a:ext cx="11578895" cy="5759451"/>
          </a:xfrm>
          <a:custGeom>
            <a:avLst/>
            <a:gdLst>
              <a:gd name="connsiteX0" fmla="*/ 0 w 8815302"/>
              <a:gd name="connsiteY0" fmla="*/ 4242849 h 4242848"/>
              <a:gd name="connsiteX1" fmla="*/ 0 w 8815302"/>
              <a:gd name="connsiteY1" fmla="*/ 479139 h 4242848"/>
              <a:gd name="connsiteX2" fmla="*/ 5678879 w 8815302"/>
              <a:gd name="connsiteY2" fmla="*/ 479139 h 4242848"/>
              <a:gd name="connsiteX3" fmla="*/ 6135778 w 8815302"/>
              <a:gd name="connsiteY3" fmla="*/ 0 h 4242848"/>
              <a:gd name="connsiteX4" fmla="*/ 8815303 w 8815302"/>
              <a:gd name="connsiteY4" fmla="*/ 0 h 4242848"/>
              <a:gd name="connsiteX5" fmla="*/ 8815303 w 8815302"/>
              <a:gd name="connsiteY5" fmla="*/ 4242849 h 4242848"/>
              <a:gd name="connsiteX0" fmla="*/ 0 w 8815303"/>
              <a:gd name="connsiteY0" fmla="*/ 4242849 h 4242849"/>
              <a:gd name="connsiteX1" fmla="*/ 0 w 8815303"/>
              <a:gd name="connsiteY1" fmla="*/ 479139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06378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39648 w 8815303"/>
              <a:gd name="connsiteY2" fmla="*/ 621347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16443 w 8815303"/>
              <a:gd name="connsiteY2" fmla="*/ 621347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16443 w 8815303"/>
              <a:gd name="connsiteY2" fmla="*/ 621347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29690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37425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14220 w 8815303"/>
              <a:gd name="connsiteY2" fmla="*/ 606378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083280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075545 w 8815303"/>
              <a:gd name="connsiteY2" fmla="*/ 61386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24768 w 8815303"/>
              <a:gd name="connsiteY2" fmla="*/ 611594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15303" h="4242849">
                <a:moveTo>
                  <a:pt x="0" y="4242849"/>
                </a:moveTo>
                <a:lnTo>
                  <a:pt x="0" y="613862"/>
                </a:lnTo>
                <a:lnTo>
                  <a:pt x="5124768" y="611594"/>
                </a:lnTo>
                <a:lnTo>
                  <a:pt x="5749025" y="7485"/>
                </a:lnTo>
                <a:lnTo>
                  <a:pt x="8815303" y="0"/>
                </a:lnTo>
                <a:lnTo>
                  <a:pt x="8815303" y="4242849"/>
                </a:lnTo>
                <a:lnTo>
                  <a:pt x="0" y="4242849"/>
                </a:lnTo>
                <a:close/>
              </a:path>
            </a:pathLst>
          </a:custGeom>
          <a:solidFill>
            <a:schemeClr val="bg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2A1550-62AD-5D23-022A-1A2BBF10F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1" y="419504"/>
            <a:ext cx="6879206" cy="637097"/>
          </a:xfrm>
        </p:spPr>
        <p:txBody>
          <a:bodyPr/>
          <a:lstStyle/>
          <a:p>
            <a:r>
              <a:rPr lang="en-US" dirty="0" err="1" smtClean="0">
                <a:solidFill>
                  <a:schemeClr val="accent1"/>
                </a:solidFill>
              </a:rPr>
              <a:t>Bim</a:t>
            </a:r>
            <a:r>
              <a:rPr lang="en-US" dirty="0" smtClean="0">
                <a:solidFill>
                  <a:schemeClr val="accent1"/>
                </a:solidFill>
              </a:rPr>
              <a:t> </a:t>
            </a:r>
            <a:r>
              <a:rPr lang="en-US" dirty="0" err="1" smtClean="0">
                <a:solidFill>
                  <a:schemeClr val="accent1"/>
                </a:solidFill>
              </a:rPr>
              <a:t>tn</a:t>
            </a:r>
            <a:r>
              <a:rPr lang="en-US" dirty="0" smtClean="0">
                <a:solidFill>
                  <a:schemeClr val="accent1"/>
                </a:solidFill>
              </a:rPr>
              <a:t/>
            </a:r>
            <a:br>
              <a:rPr lang="en-US" dirty="0" smtClean="0">
                <a:solidFill>
                  <a:schemeClr val="accent1"/>
                </a:solidFill>
              </a:rPr>
            </a:br>
            <a:r>
              <a:rPr lang="en-US" sz="2000" spc="-100" dirty="0" smtClean="0"/>
              <a:t>plug-in </a:t>
            </a:r>
            <a:r>
              <a:rPr lang="ru-RU" sz="2000" spc="-100" dirty="0" err="1" smtClean="0"/>
              <a:t>технониколь</a:t>
            </a:r>
            <a:r>
              <a:rPr lang="ru-RU" sz="2000" spc="-100" dirty="0" smtClean="0"/>
              <a:t>  для </a:t>
            </a:r>
            <a:r>
              <a:rPr lang="en-US" sz="2000" spc="-100" dirty="0" err="1" smtClean="0"/>
              <a:t>revit</a:t>
            </a:r>
            <a:endParaRPr lang="ru-RU" spc="-100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2B7A1C8-3168-27FF-828A-CA87BCBA2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70027-7AAD-489F-902B-26FBE4EDE7BE}" type="datetime1">
              <a:rPr lang="ru-RU" smtClean="0"/>
              <a:t>12.02.2026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7CBC328-17C1-90CC-F27E-67B56DF5E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Технические сервисы проектно-расчётного центра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44498AA-2BB9-0858-C0D5-5DE84009C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6FB67-C437-4386-BA98-C16BA367CE3E}" type="slidenum">
              <a:rPr lang="ru-RU" smtClean="0"/>
              <a:t>31</a:t>
            </a:fld>
            <a:endParaRPr lang="ru-RU"/>
          </a:p>
        </p:txBody>
      </p:sp>
      <p:pic>
        <p:nvPicPr>
          <p:cNvPr id="8" name="Google Shape;398;g13d15ea8e47_1_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27142" y="3027085"/>
            <a:ext cx="2143669" cy="15822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Google Shape;399;g13d15ea8e47_1_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7378" y="3235566"/>
            <a:ext cx="1966681" cy="12701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Google Shape;400;g13d15ea8e47_1_3"/>
          <p:cNvPicPr preferRelativeResize="0"/>
          <p:nvPr/>
        </p:nvPicPr>
        <p:blipFill rotWithShape="1">
          <a:blip r:embed="rId5">
            <a:alphaModFix/>
          </a:blip>
          <a:srcRect l="9123"/>
          <a:stretch/>
        </p:blipFill>
        <p:spPr>
          <a:xfrm>
            <a:off x="2975824" y="3254334"/>
            <a:ext cx="1765985" cy="12701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Google Shape;401;g13d15ea8e47_1_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544925" y="3129168"/>
            <a:ext cx="1895167" cy="12701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Google Shape;402;g13d15ea8e47_1_3"/>
          <p:cNvPicPr preferRelativeResize="0"/>
          <p:nvPr/>
        </p:nvPicPr>
        <p:blipFill rotWithShape="1">
          <a:blip r:embed="rId7">
            <a:alphaModFix/>
          </a:blip>
          <a:srcRect t="4671"/>
          <a:stretch/>
        </p:blipFill>
        <p:spPr>
          <a:xfrm>
            <a:off x="4957843" y="3092317"/>
            <a:ext cx="1895201" cy="15043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Google Shape;403;g13d15ea8e47_1_3"/>
          <p:cNvSpPr txBox="1"/>
          <p:nvPr/>
        </p:nvSpPr>
        <p:spPr>
          <a:xfrm>
            <a:off x="747375" y="4780901"/>
            <a:ext cx="1846400" cy="800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Построение клиновидной изоляции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4" name="Google Shape;404;g13d15ea8e47_1_3"/>
          <p:cNvSpPr txBox="1"/>
          <p:nvPr/>
        </p:nvSpPr>
        <p:spPr>
          <a:xfrm>
            <a:off x="2762442" y="4780901"/>
            <a:ext cx="1846400" cy="800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Вспомогательные инструменты для проектирования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5" name="Google Shape;405;g13d15ea8e47_1_3"/>
          <p:cNvSpPr txBox="1"/>
          <p:nvPr/>
        </p:nvSpPr>
        <p:spPr>
          <a:xfrm>
            <a:off x="4863975" y="4780900"/>
            <a:ext cx="1989068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Теплотехнический расчет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6" name="Google Shape;406;g13d15ea8e47_1_3"/>
          <p:cNvSpPr txBox="1"/>
          <p:nvPr/>
        </p:nvSpPr>
        <p:spPr>
          <a:xfrm>
            <a:off x="7275775" y="4793985"/>
            <a:ext cx="18464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BIM-библиотека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ТЕХНОНИКОЛЬ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7" name="Google Shape;407;g13d15ea8e47_1_3"/>
          <p:cNvSpPr txBox="1"/>
          <p:nvPr/>
        </p:nvSpPr>
        <p:spPr>
          <a:xfrm>
            <a:off x="9687575" y="4794001"/>
            <a:ext cx="18464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Расчет материалов на примыкания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042" y="1698872"/>
            <a:ext cx="11025337" cy="813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49192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5">
            <a:extLst>
              <a:ext uri="{FF2B5EF4-FFF2-40B4-BE49-F238E27FC236}">
                <a16:creationId xmlns:a16="http://schemas.microsoft.com/office/drawing/2014/main" id="{1472D945-43B6-F16B-9DDD-45602A2F44B3}"/>
              </a:ext>
            </a:extLst>
          </p:cNvPr>
          <p:cNvSpPr/>
          <p:nvPr/>
        </p:nvSpPr>
        <p:spPr>
          <a:xfrm>
            <a:off x="278143" y="419504"/>
            <a:ext cx="11578895" cy="5759451"/>
          </a:xfrm>
          <a:custGeom>
            <a:avLst/>
            <a:gdLst>
              <a:gd name="connsiteX0" fmla="*/ 0 w 8815302"/>
              <a:gd name="connsiteY0" fmla="*/ 4242849 h 4242848"/>
              <a:gd name="connsiteX1" fmla="*/ 0 w 8815302"/>
              <a:gd name="connsiteY1" fmla="*/ 479139 h 4242848"/>
              <a:gd name="connsiteX2" fmla="*/ 5678879 w 8815302"/>
              <a:gd name="connsiteY2" fmla="*/ 479139 h 4242848"/>
              <a:gd name="connsiteX3" fmla="*/ 6135778 w 8815302"/>
              <a:gd name="connsiteY3" fmla="*/ 0 h 4242848"/>
              <a:gd name="connsiteX4" fmla="*/ 8815303 w 8815302"/>
              <a:gd name="connsiteY4" fmla="*/ 0 h 4242848"/>
              <a:gd name="connsiteX5" fmla="*/ 8815303 w 8815302"/>
              <a:gd name="connsiteY5" fmla="*/ 4242849 h 4242848"/>
              <a:gd name="connsiteX0" fmla="*/ 0 w 8815303"/>
              <a:gd name="connsiteY0" fmla="*/ 4242849 h 4242849"/>
              <a:gd name="connsiteX1" fmla="*/ 0 w 8815303"/>
              <a:gd name="connsiteY1" fmla="*/ 479139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06378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39648 w 8815303"/>
              <a:gd name="connsiteY2" fmla="*/ 621347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16443 w 8815303"/>
              <a:gd name="connsiteY2" fmla="*/ 621347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16443 w 8815303"/>
              <a:gd name="connsiteY2" fmla="*/ 621347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29690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37425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14220 w 8815303"/>
              <a:gd name="connsiteY2" fmla="*/ 606378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083280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075545 w 8815303"/>
              <a:gd name="connsiteY2" fmla="*/ 61386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24768 w 8815303"/>
              <a:gd name="connsiteY2" fmla="*/ 611594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15303" h="4242849">
                <a:moveTo>
                  <a:pt x="0" y="4242849"/>
                </a:moveTo>
                <a:lnTo>
                  <a:pt x="0" y="613862"/>
                </a:lnTo>
                <a:lnTo>
                  <a:pt x="5124768" y="611594"/>
                </a:lnTo>
                <a:lnTo>
                  <a:pt x="5749025" y="7485"/>
                </a:lnTo>
                <a:lnTo>
                  <a:pt x="8815303" y="0"/>
                </a:lnTo>
                <a:lnTo>
                  <a:pt x="8815303" y="4242849"/>
                </a:lnTo>
                <a:lnTo>
                  <a:pt x="0" y="4242849"/>
                </a:lnTo>
                <a:close/>
              </a:path>
            </a:pathLst>
          </a:custGeom>
          <a:solidFill>
            <a:schemeClr val="bg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2A1550-62AD-5D23-022A-1A2BBF10F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1" y="419504"/>
            <a:ext cx="6879206" cy="637097"/>
          </a:xfrm>
        </p:spPr>
        <p:txBody>
          <a:bodyPr/>
          <a:lstStyle/>
          <a:p>
            <a:r>
              <a:rPr lang="en-US" dirty="0" err="1" smtClean="0">
                <a:solidFill>
                  <a:schemeClr val="accent1"/>
                </a:solidFill>
              </a:rPr>
              <a:t>Bim</a:t>
            </a:r>
            <a:r>
              <a:rPr lang="en-US" dirty="0" smtClean="0">
                <a:solidFill>
                  <a:schemeClr val="accent1"/>
                </a:solidFill>
              </a:rPr>
              <a:t> </a:t>
            </a:r>
            <a:r>
              <a:rPr lang="en-US" dirty="0" err="1" smtClean="0">
                <a:solidFill>
                  <a:schemeClr val="accent1"/>
                </a:solidFill>
              </a:rPr>
              <a:t>tn</a:t>
            </a:r>
            <a:r>
              <a:rPr lang="en-US" dirty="0" smtClean="0">
                <a:solidFill>
                  <a:schemeClr val="accent1"/>
                </a:solidFill>
              </a:rPr>
              <a:t/>
            </a:r>
            <a:br>
              <a:rPr lang="en-US" dirty="0" smtClean="0">
                <a:solidFill>
                  <a:schemeClr val="accent1"/>
                </a:solidFill>
              </a:rPr>
            </a:br>
            <a:r>
              <a:rPr lang="ru-RU" sz="2000" spc="-100" dirty="0" smtClean="0"/>
              <a:t>библиотека </a:t>
            </a:r>
            <a:r>
              <a:rPr lang="ru-RU" sz="2000" spc="-100" dirty="0" err="1" smtClean="0"/>
              <a:t>технониколь</a:t>
            </a:r>
            <a:endParaRPr lang="ru-RU" spc="-100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2B7A1C8-3168-27FF-828A-CA87BCBA2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70027-7AAD-489F-902B-26FBE4EDE7BE}" type="datetime1">
              <a:rPr lang="ru-RU" smtClean="0"/>
              <a:t>12.02.2026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7CBC328-17C1-90CC-F27E-67B56DF5E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Технические сервисы проектно-расчётного центра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44498AA-2BB9-0858-C0D5-5DE84009C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6FB67-C437-4386-BA98-C16BA367CE3E}" type="slidenum">
              <a:rPr lang="ru-RU" smtClean="0"/>
              <a:t>32</a:t>
            </a:fld>
            <a:endParaRPr lang="ru-RU"/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586A4051-DAE4-454D-ACEC-DF4624D3AB57}"/>
              </a:ext>
            </a:extLst>
          </p:cNvPr>
          <p:cNvGrpSpPr/>
          <p:nvPr/>
        </p:nvGrpSpPr>
        <p:grpSpPr>
          <a:xfrm>
            <a:off x="7809463" y="5059366"/>
            <a:ext cx="1907817" cy="707886"/>
            <a:chOff x="3457191" y="4094403"/>
            <a:chExt cx="1907817" cy="707886"/>
          </a:xfrm>
        </p:grpSpPr>
        <p:sp>
          <p:nvSpPr>
            <p:cNvPr id="9" name="TextBox 22">
              <a:extLst>
                <a:ext uri="{FF2B5EF4-FFF2-40B4-BE49-F238E27FC236}">
                  <a16:creationId xmlns:a16="http://schemas.microsoft.com/office/drawing/2014/main" id="{5AE4CBC7-72DC-D54A-AF52-7811AC64EE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57191" y="4094403"/>
              <a:ext cx="1435657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4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E2241C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rPr>
                <a:t>7</a:t>
              </a:r>
              <a:endParaRPr kumimoji="0" lang="ru-RU" alt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E2241C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0020504-DCF0-3843-B147-E9C5421221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79869" y="4318138"/>
              <a:ext cx="128513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lvl="0">
                <a:defRPr/>
              </a:pPr>
              <a:r>
                <a:rPr lang="en-US" sz="1200" b="1" cap="all" dirty="0">
                  <a:solidFill>
                    <a:srgbClr val="E2241C"/>
                  </a:solidFill>
                  <a:latin typeface="Arial"/>
                </a:rPr>
                <a:t>plug-in</a:t>
              </a:r>
              <a:endParaRPr kumimoji="0" lang="ru-RU" alt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endParaRPr>
            </a:p>
          </p:txBody>
        </p:sp>
      </p:grpSp>
      <p:sp>
        <p:nvSpPr>
          <p:cNvPr id="11" name="Content Placeholder 8">
            <a:extLst>
              <a:ext uri="{FF2B5EF4-FFF2-40B4-BE49-F238E27FC236}">
                <a16:creationId xmlns:a16="http://schemas.microsoft.com/office/drawing/2014/main" id="{DA671904-DC3C-9A43-9FCF-D47B2197300C}"/>
              </a:ext>
            </a:extLst>
          </p:cNvPr>
          <p:cNvSpPr txBox="1">
            <a:spLocks/>
          </p:cNvSpPr>
          <p:nvPr/>
        </p:nvSpPr>
        <p:spPr>
          <a:xfrm>
            <a:off x="7421525" y="1548881"/>
            <a:ext cx="3678275" cy="145104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50000"/>
              </a:lnSpc>
              <a:buNone/>
              <a:defRPr/>
            </a:pPr>
            <a:r>
              <a:rPr lang="ru-RU" dirty="0" err="1" smtClean="0">
                <a:solidFill>
                  <a:prstClr val="black"/>
                </a:solidFill>
              </a:rPr>
              <a:t>Мультивендорная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en-US" dirty="0" smtClean="0">
                <a:solidFill>
                  <a:prstClr val="black"/>
                </a:solidFill>
              </a:rPr>
              <a:t>BIM </a:t>
            </a:r>
            <a:r>
              <a:rPr lang="ru-RU" dirty="0" smtClean="0">
                <a:solidFill>
                  <a:prstClr val="black"/>
                </a:solidFill>
              </a:rPr>
              <a:t>библиотека включает в себя такие программы: </a:t>
            </a:r>
            <a:endParaRPr lang="en-US" dirty="0" smtClean="0">
              <a:solidFill>
                <a:prstClr val="black"/>
              </a:solidFill>
            </a:endParaRPr>
          </a:p>
          <a:p>
            <a:pPr marL="0" lvl="0" indent="0">
              <a:lnSpc>
                <a:spcPct val="150000"/>
              </a:lnSpc>
              <a:buNone/>
              <a:defRPr/>
            </a:pPr>
            <a:r>
              <a:rPr lang="en-US" dirty="0" smtClean="0">
                <a:solidFill>
                  <a:prstClr val="black"/>
                </a:solidFill>
              </a:rPr>
              <a:t>Revit</a:t>
            </a:r>
            <a:r>
              <a:rPr lang="ru-RU" dirty="0" smtClean="0">
                <a:solidFill>
                  <a:prstClr val="black"/>
                </a:solidFill>
              </a:rPr>
              <a:t>,</a:t>
            </a:r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en-US" dirty="0" err="1" smtClean="0">
                <a:solidFill>
                  <a:prstClr val="black"/>
                </a:solidFill>
              </a:rPr>
              <a:t>Renga</a:t>
            </a:r>
            <a:r>
              <a:rPr lang="ru-RU" dirty="0" smtClean="0">
                <a:solidFill>
                  <a:prstClr val="black"/>
                </a:solidFill>
              </a:rPr>
              <a:t>,</a:t>
            </a:r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en-US" dirty="0" err="1" smtClean="0">
                <a:solidFill>
                  <a:prstClr val="black"/>
                </a:solidFill>
              </a:rPr>
              <a:t>Allplan</a:t>
            </a:r>
            <a:r>
              <a:rPr lang="ru-RU" dirty="0" smtClean="0">
                <a:solidFill>
                  <a:prstClr val="black"/>
                </a:solidFill>
              </a:rPr>
              <a:t>, </a:t>
            </a:r>
            <a:r>
              <a:rPr lang="en-US" dirty="0" smtClean="0"/>
              <a:t>ARCHICAD</a:t>
            </a:r>
            <a:r>
              <a:rPr lang="ru-RU" dirty="0" smtClean="0"/>
              <a:t>,</a:t>
            </a:r>
            <a:r>
              <a:rPr lang="en-US" dirty="0" smtClean="0"/>
              <a:t> AutoCAD</a:t>
            </a:r>
            <a:r>
              <a:rPr lang="ru-RU" dirty="0" smtClean="0"/>
              <a:t>,</a:t>
            </a:r>
            <a:r>
              <a:rPr lang="en-US" dirty="0" smtClean="0"/>
              <a:t> </a:t>
            </a:r>
            <a:r>
              <a:rPr lang="en-US" dirty="0" err="1" smtClean="0"/>
              <a:t>MagiCAD</a:t>
            </a:r>
            <a:r>
              <a:rPr lang="ru-RU" dirty="0"/>
              <a:t> </a:t>
            </a:r>
            <a:r>
              <a:rPr lang="ru-RU" dirty="0" smtClean="0"/>
              <a:t>и</a:t>
            </a:r>
            <a:r>
              <a:rPr lang="en-US" dirty="0" smtClean="0"/>
              <a:t> </a:t>
            </a:r>
            <a:r>
              <a:rPr lang="en-US" dirty="0" err="1"/>
              <a:t>SketchUP</a:t>
            </a:r>
            <a:endParaRPr lang="ru-RU" dirty="0">
              <a:solidFill>
                <a:prstClr val="black"/>
              </a:solidFill>
            </a:endParaRP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4005B8C2-20A8-844B-9C32-2871335FEE00}"/>
              </a:ext>
            </a:extLst>
          </p:cNvPr>
          <p:cNvGrpSpPr/>
          <p:nvPr/>
        </p:nvGrpSpPr>
        <p:grpSpPr>
          <a:xfrm>
            <a:off x="1902018" y="5033966"/>
            <a:ext cx="1920228" cy="707886"/>
            <a:chOff x="3457191" y="4094403"/>
            <a:chExt cx="1920228" cy="707886"/>
          </a:xfrm>
        </p:grpSpPr>
        <p:sp>
          <p:nvSpPr>
            <p:cNvPr id="13" name="TextBox 22">
              <a:extLst>
                <a:ext uri="{FF2B5EF4-FFF2-40B4-BE49-F238E27FC236}">
                  <a16:creationId xmlns:a16="http://schemas.microsoft.com/office/drawing/2014/main" id="{B8D82315-0AD7-964E-9864-5DD106295D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57191" y="4094403"/>
              <a:ext cx="1435657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ru-RU" sz="4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E2241C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rPr>
                <a:t>7</a:t>
              </a:r>
              <a:endParaRPr kumimoji="0" lang="ru-RU" alt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E2241C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endParaRPr>
            </a:p>
          </p:txBody>
        </p:sp>
        <p:sp>
          <p:nvSpPr>
            <p:cNvPr id="14" name="TextBox 22">
              <a:extLst>
                <a:ext uri="{FF2B5EF4-FFF2-40B4-BE49-F238E27FC236}">
                  <a16:creationId xmlns:a16="http://schemas.microsoft.com/office/drawing/2014/main" id="{9E1AC78E-55A5-C943-AE96-D68499887D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92280" y="4225804"/>
              <a:ext cx="128513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altLang="ru-RU" sz="1200" b="1" dirty="0" smtClean="0">
                  <a:solidFill>
                    <a:srgbClr val="E2241C"/>
                  </a:solidFill>
                </a:rPr>
                <a:t>САПР ПРОГРАММ</a:t>
              </a:r>
              <a:endParaRPr kumimoji="0" lang="ru-RU" alt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E2241C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1DE76A37-A087-F244-8B45-29CE74A0A2E7}"/>
              </a:ext>
            </a:extLst>
          </p:cNvPr>
          <p:cNvGrpSpPr/>
          <p:nvPr/>
        </p:nvGrpSpPr>
        <p:grpSpPr>
          <a:xfrm>
            <a:off x="4589663" y="5042257"/>
            <a:ext cx="3219799" cy="707886"/>
            <a:chOff x="3763423" y="4104240"/>
            <a:chExt cx="1950401" cy="1329172"/>
          </a:xfrm>
        </p:grpSpPr>
        <p:sp>
          <p:nvSpPr>
            <p:cNvPr id="16" name="TextBox 22">
              <a:extLst>
                <a:ext uri="{FF2B5EF4-FFF2-40B4-BE49-F238E27FC236}">
                  <a16:creationId xmlns:a16="http://schemas.microsoft.com/office/drawing/2014/main" id="{15AF2997-5802-0B48-B879-45A7A151D9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63423" y="4104240"/>
              <a:ext cx="1158019" cy="1329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ru-RU" sz="4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E2241C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rPr>
                <a:t>&gt;</a:t>
              </a:r>
              <a:r>
                <a:rPr lang="ru-RU" altLang="ru-RU" sz="4000" noProof="0" dirty="0" smtClean="0">
                  <a:solidFill>
                    <a:srgbClr val="E2241C"/>
                  </a:solidFill>
                </a:rPr>
                <a:t>10</a:t>
              </a:r>
              <a:r>
                <a:rPr kumimoji="0" lang="ru-RU" altLang="ru-RU" sz="4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E2241C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rPr>
                <a:t>0</a:t>
              </a:r>
              <a:r>
                <a:rPr kumimoji="0" lang="en-US" altLang="ru-RU" sz="4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E2241C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rPr>
                <a:t>0</a:t>
              </a:r>
              <a:endParaRPr kumimoji="0" lang="ru-RU" alt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E2241C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endParaRPr>
            </a:p>
          </p:txBody>
        </p:sp>
        <p:sp>
          <p:nvSpPr>
            <p:cNvPr id="17" name="TextBox 22">
              <a:extLst>
                <a:ext uri="{FF2B5EF4-FFF2-40B4-BE49-F238E27FC236}">
                  <a16:creationId xmlns:a16="http://schemas.microsoft.com/office/drawing/2014/main" id="{B59021EA-4CF3-B740-A6D9-9A05F11C57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53348" y="4540894"/>
              <a:ext cx="960476" cy="520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altLang="ru-RU" sz="1200" b="1" dirty="0" smtClean="0">
                  <a:solidFill>
                    <a:srgbClr val="E2241C"/>
                  </a:solidFill>
                </a:rPr>
                <a:t>МОДЕЛЕЙ</a:t>
              </a:r>
              <a:endParaRPr kumimoji="0" lang="ru-RU" alt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E2241C"/>
                </a:solidFill>
                <a:effectLst/>
                <a:uLnTx/>
                <a:uFillTx/>
              </a:endParaRPr>
            </a:p>
          </p:txBody>
        </p:sp>
      </p:grpSp>
      <p:graphicFrame>
        <p:nvGraphicFramePr>
          <p:cNvPr id="19" name="Table 11">
            <a:extLst>
              <a:ext uri="{FF2B5EF4-FFF2-40B4-BE49-F238E27FC236}">
                <a16:creationId xmlns:a16="http://schemas.microsoft.com/office/drawing/2014/main" id="{C2FC9DC2-8A40-2E43-954E-0EE41B956B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8909885"/>
              </p:ext>
            </p:extLst>
          </p:nvPr>
        </p:nvGraphicFramePr>
        <p:xfrm>
          <a:off x="7421524" y="2830574"/>
          <a:ext cx="3678275" cy="70461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3678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670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BIM</a:t>
                      </a:r>
                      <a:r>
                        <a:rPr lang="ru-RU" sz="1200" b="0" i="0" baseline="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 Библиотека создана в 2017 году</a:t>
                      </a:r>
                      <a:endParaRPr lang="ru-RU" sz="1200" b="0" i="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29234" marB="29234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90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более</a:t>
                      </a:r>
                      <a:r>
                        <a:rPr lang="ru-RU" sz="1200" b="0" i="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 50 тыс. скачиваний каждый год</a:t>
                      </a:r>
                      <a:endParaRPr lang="ru-RU" sz="1200" b="0" i="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29234" marB="29234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8" name="Picture 2" descr="https://nav.tn.ru/upload/iblock/a3b/IMG_4845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3" b="6881"/>
          <a:stretch/>
        </p:blipFill>
        <p:spPr bwMode="auto">
          <a:xfrm>
            <a:off x="550863" y="1548881"/>
            <a:ext cx="5097036" cy="30353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8282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r="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3BDAA322-0795-DEC6-D06B-2BAB755CD84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513400" y="2366484"/>
            <a:ext cx="4212435" cy="821884"/>
          </a:xfrm>
        </p:spPr>
        <p:txBody>
          <a:bodyPr/>
          <a:lstStyle/>
          <a:p>
            <a:r>
              <a:rPr lang="ru-RU" sz="2800" dirty="0" smtClean="0"/>
              <a:t>Альбомы технических решений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513400" y="3694862"/>
            <a:ext cx="4343638" cy="10849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66700" defTabSz="457200">
              <a:lnSpc>
                <a:spcPct val="150000"/>
              </a:lnSpc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АТР – </a:t>
            </a:r>
            <a:r>
              <a:rPr lang="ru-RU" sz="1200" dirty="0" smtClean="0"/>
              <a:t>ускорение, упрощение </a:t>
            </a:r>
            <a:r>
              <a:rPr lang="ru-RU" sz="1200" dirty="0"/>
              <a:t>и </a:t>
            </a:r>
            <a:r>
              <a:rPr lang="ru-RU" sz="1200" dirty="0" smtClean="0"/>
              <a:t>повышение </a:t>
            </a:r>
            <a:r>
              <a:rPr lang="ru-RU" sz="1200" dirty="0"/>
              <a:t>эффективности процессов проектирования и строительства</a:t>
            </a: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0" i="1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l="36804"/>
          <a:stretch/>
        </p:blipFill>
        <p:spPr>
          <a:xfrm>
            <a:off x="0" y="0"/>
            <a:ext cx="70071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670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5">
            <a:extLst>
              <a:ext uri="{FF2B5EF4-FFF2-40B4-BE49-F238E27FC236}">
                <a16:creationId xmlns:a16="http://schemas.microsoft.com/office/drawing/2014/main" id="{1472D945-43B6-F16B-9DDD-45602A2F44B3}"/>
              </a:ext>
            </a:extLst>
          </p:cNvPr>
          <p:cNvSpPr/>
          <p:nvPr/>
        </p:nvSpPr>
        <p:spPr>
          <a:xfrm>
            <a:off x="278143" y="377822"/>
            <a:ext cx="11578895" cy="5759451"/>
          </a:xfrm>
          <a:custGeom>
            <a:avLst/>
            <a:gdLst>
              <a:gd name="connsiteX0" fmla="*/ 0 w 8815302"/>
              <a:gd name="connsiteY0" fmla="*/ 4242849 h 4242848"/>
              <a:gd name="connsiteX1" fmla="*/ 0 w 8815302"/>
              <a:gd name="connsiteY1" fmla="*/ 479139 h 4242848"/>
              <a:gd name="connsiteX2" fmla="*/ 5678879 w 8815302"/>
              <a:gd name="connsiteY2" fmla="*/ 479139 h 4242848"/>
              <a:gd name="connsiteX3" fmla="*/ 6135778 w 8815302"/>
              <a:gd name="connsiteY3" fmla="*/ 0 h 4242848"/>
              <a:gd name="connsiteX4" fmla="*/ 8815303 w 8815302"/>
              <a:gd name="connsiteY4" fmla="*/ 0 h 4242848"/>
              <a:gd name="connsiteX5" fmla="*/ 8815303 w 8815302"/>
              <a:gd name="connsiteY5" fmla="*/ 4242849 h 4242848"/>
              <a:gd name="connsiteX0" fmla="*/ 0 w 8815303"/>
              <a:gd name="connsiteY0" fmla="*/ 4242849 h 4242849"/>
              <a:gd name="connsiteX1" fmla="*/ 0 w 8815303"/>
              <a:gd name="connsiteY1" fmla="*/ 479139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06378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62853 w 8815303"/>
              <a:gd name="connsiteY2" fmla="*/ 628832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39648 w 8815303"/>
              <a:gd name="connsiteY2" fmla="*/ 621347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16443 w 8815303"/>
              <a:gd name="connsiteY2" fmla="*/ 621347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516443 w 8815303"/>
              <a:gd name="connsiteY2" fmla="*/ 621347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29690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37425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14220 w 8815303"/>
              <a:gd name="connsiteY2" fmla="*/ 606378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083280 w 8815303"/>
              <a:gd name="connsiteY2" fmla="*/ 62883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075545 w 8815303"/>
              <a:gd name="connsiteY2" fmla="*/ 613862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613862 h 4242849"/>
              <a:gd name="connsiteX2" fmla="*/ 5124768 w 8815303"/>
              <a:gd name="connsiteY2" fmla="*/ 611594 h 4242849"/>
              <a:gd name="connsiteX3" fmla="*/ 5749025 w 8815303"/>
              <a:gd name="connsiteY3" fmla="*/ 7485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15303" h="4242849">
                <a:moveTo>
                  <a:pt x="0" y="4242849"/>
                </a:moveTo>
                <a:lnTo>
                  <a:pt x="0" y="613862"/>
                </a:lnTo>
                <a:lnTo>
                  <a:pt x="5124768" y="611594"/>
                </a:lnTo>
                <a:lnTo>
                  <a:pt x="5749025" y="7485"/>
                </a:lnTo>
                <a:lnTo>
                  <a:pt x="8815303" y="0"/>
                </a:lnTo>
                <a:lnTo>
                  <a:pt x="8815303" y="4242849"/>
                </a:lnTo>
                <a:lnTo>
                  <a:pt x="0" y="4242849"/>
                </a:lnTo>
                <a:close/>
              </a:path>
            </a:pathLst>
          </a:custGeom>
          <a:solidFill>
            <a:schemeClr val="bg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2A1550-62AD-5D23-022A-1A2BBF10F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1" y="419504"/>
            <a:ext cx="6879206" cy="1080296"/>
          </a:xfrm>
        </p:spPr>
        <p:txBody>
          <a:bodyPr/>
          <a:lstStyle/>
          <a:p>
            <a:r>
              <a:rPr lang="ru-RU" dirty="0" err="1" smtClean="0">
                <a:solidFill>
                  <a:schemeClr val="accent1"/>
                </a:solidFill>
              </a:rPr>
              <a:t>атр</a:t>
            </a:r>
            <a:r>
              <a:rPr lang="en-US" dirty="0" smtClean="0">
                <a:solidFill>
                  <a:schemeClr val="accent1"/>
                </a:solidFill>
              </a:rPr>
              <a:t> </a:t>
            </a:r>
            <a:r>
              <a:rPr lang="en-US" dirty="0" err="1" smtClean="0">
                <a:solidFill>
                  <a:schemeClr val="accent1"/>
                </a:solidFill>
              </a:rPr>
              <a:t>tn</a:t>
            </a:r>
            <a:r>
              <a:rPr lang="ru-RU" dirty="0" smtClean="0">
                <a:solidFill>
                  <a:schemeClr val="accent1"/>
                </a:solidFill>
              </a:rPr>
              <a:t/>
            </a:r>
            <a:br>
              <a:rPr lang="ru-RU" dirty="0" smtClean="0">
                <a:solidFill>
                  <a:schemeClr val="accent1"/>
                </a:solidFill>
              </a:rPr>
            </a:br>
            <a:r>
              <a:rPr lang="ru-RU" dirty="0" smtClean="0"/>
              <a:t>сервис</a:t>
            </a:r>
            <a:r>
              <a:rPr lang="en-US" dirty="0" smtClean="0">
                <a:solidFill>
                  <a:schemeClr val="accent1"/>
                </a:solidFill>
              </a:rPr>
              <a:t/>
            </a:r>
            <a:br>
              <a:rPr lang="en-US" dirty="0" smtClean="0">
                <a:solidFill>
                  <a:schemeClr val="accent1"/>
                </a:solidFill>
              </a:rPr>
            </a:br>
            <a:endParaRPr lang="ru-RU" spc="-100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2B7A1C8-3168-27FF-828A-CA87BCBA2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70027-7AAD-489F-902B-26FBE4EDE7BE}" type="datetime1">
              <a:rPr lang="ru-RU" smtClean="0"/>
              <a:t>12.02.2026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7CBC328-17C1-90CC-F27E-67B56DF5E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Технические сервисы проектно-расчётного центра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44498AA-2BB9-0858-C0D5-5DE84009C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6FB67-C437-4386-BA98-C16BA367CE3E}" type="slidenum">
              <a:rPr lang="ru-RU" smtClean="0"/>
              <a:t>34</a:t>
            </a:fld>
            <a:endParaRPr lang="ru-RU"/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586A4051-DAE4-454D-ACEC-DF4624D3AB57}"/>
              </a:ext>
            </a:extLst>
          </p:cNvPr>
          <p:cNvGrpSpPr/>
          <p:nvPr/>
        </p:nvGrpSpPr>
        <p:grpSpPr>
          <a:xfrm>
            <a:off x="7421527" y="5059366"/>
            <a:ext cx="3040178" cy="707886"/>
            <a:chOff x="3457191" y="4094403"/>
            <a:chExt cx="2653537" cy="707886"/>
          </a:xfrm>
        </p:grpSpPr>
        <p:sp>
          <p:nvSpPr>
            <p:cNvPr id="9" name="TextBox 22">
              <a:extLst>
                <a:ext uri="{FF2B5EF4-FFF2-40B4-BE49-F238E27FC236}">
                  <a16:creationId xmlns:a16="http://schemas.microsoft.com/office/drawing/2014/main" id="{5AE4CBC7-72DC-D54A-AF52-7811AC64EE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57191" y="4094403"/>
              <a:ext cx="1435657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4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E2241C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rPr>
                <a:t>30</a:t>
              </a:r>
              <a:endParaRPr kumimoji="0" lang="ru-RU" alt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E2241C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0020504-DCF0-3843-B147-E9C5421221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4285" y="4284446"/>
              <a:ext cx="205644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lvl="0">
                <a:defRPr/>
              </a:pPr>
              <a:r>
                <a:rPr lang="ru-RU" sz="1200" b="1" dirty="0" smtClean="0">
                  <a:solidFill>
                    <a:srgbClr val="E2241C"/>
                  </a:solidFill>
                  <a:latin typeface="Arial"/>
                </a:rPr>
                <a:t>Документов</a:t>
              </a:r>
              <a:endParaRPr kumimoji="0" lang="ru-RU" altLang="ru-RU" sz="1200" b="0" i="0" u="none" strike="noStrike" kern="1200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4005B8C2-20A8-844B-9C32-2871335FEE00}"/>
              </a:ext>
            </a:extLst>
          </p:cNvPr>
          <p:cNvGrpSpPr/>
          <p:nvPr/>
        </p:nvGrpSpPr>
        <p:grpSpPr>
          <a:xfrm>
            <a:off x="1550126" y="5033966"/>
            <a:ext cx="2699657" cy="777732"/>
            <a:chOff x="3105299" y="4094403"/>
            <a:chExt cx="2699657" cy="777732"/>
          </a:xfrm>
        </p:grpSpPr>
        <p:sp>
          <p:nvSpPr>
            <p:cNvPr id="13" name="TextBox 22">
              <a:extLst>
                <a:ext uri="{FF2B5EF4-FFF2-40B4-BE49-F238E27FC236}">
                  <a16:creationId xmlns:a16="http://schemas.microsoft.com/office/drawing/2014/main" id="{B8D82315-0AD7-964E-9864-5DD106295D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05299" y="4094403"/>
              <a:ext cx="1787549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4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E2241C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rPr>
                <a:t>269</a:t>
              </a:r>
              <a:endParaRPr kumimoji="0" lang="ru-RU" alt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E2241C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endParaRPr>
            </a:p>
          </p:txBody>
        </p:sp>
        <p:sp>
          <p:nvSpPr>
            <p:cNvPr id="14" name="TextBox 22">
              <a:extLst>
                <a:ext uri="{FF2B5EF4-FFF2-40B4-BE49-F238E27FC236}">
                  <a16:creationId xmlns:a16="http://schemas.microsoft.com/office/drawing/2014/main" id="{9E1AC78E-55A5-C943-AE96-D68499887D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92280" y="4225804"/>
              <a:ext cx="1712676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altLang="ru-RU" sz="1200" b="1" dirty="0" smtClean="0">
                  <a:solidFill>
                    <a:srgbClr val="E2241C"/>
                  </a:solidFill>
                </a:rPr>
                <a:t>Систем многослойных конструкций</a:t>
              </a:r>
              <a:endParaRPr kumimoji="0" lang="ru-RU" alt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E2241C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1DE76A37-A087-F244-8B45-29CE74A0A2E7}"/>
              </a:ext>
            </a:extLst>
          </p:cNvPr>
          <p:cNvGrpSpPr/>
          <p:nvPr/>
        </p:nvGrpSpPr>
        <p:grpSpPr>
          <a:xfrm>
            <a:off x="4589663" y="5042257"/>
            <a:ext cx="3219799" cy="707886"/>
            <a:chOff x="3763423" y="4104240"/>
            <a:chExt cx="1950401" cy="1329172"/>
          </a:xfrm>
        </p:grpSpPr>
        <p:sp>
          <p:nvSpPr>
            <p:cNvPr id="16" name="TextBox 22">
              <a:extLst>
                <a:ext uri="{FF2B5EF4-FFF2-40B4-BE49-F238E27FC236}">
                  <a16:creationId xmlns:a16="http://schemas.microsoft.com/office/drawing/2014/main" id="{15AF2997-5802-0B48-B879-45A7A151D9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63423" y="4104240"/>
              <a:ext cx="1158019" cy="1329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ru-RU" sz="4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E2241C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rPr>
                <a:t>&gt;</a:t>
              </a:r>
              <a:r>
                <a:rPr lang="ru-RU" altLang="ru-RU" sz="4000" noProof="0" dirty="0" smtClean="0">
                  <a:solidFill>
                    <a:srgbClr val="E2241C"/>
                  </a:solidFill>
                </a:rPr>
                <a:t>60</a:t>
              </a:r>
              <a:r>
                <a:rPr kumimoji="0" lang="ru-RU" altLang="ru-RU" sz="4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E2241C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rPr>
                <a:t>0</a:t>
              </a:r>
              <a:r>
                <a:rPr kumimoji="0" lang="en-US" altLang="ru-RU" sz="4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E2241C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rPr>
                <a:t>0</a:t>
              </a:r>
              <a:endParaRPr kumimoji="0" lang="ru-RU" alt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E2241C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endParaRPr>
            </a:p>
          </p:txBody>
        </p:sp>
        <p:sp>
          <p:nvSpPr>
            <p:cNvPr id="17" name="TextBox 22">
              <a:extLst>
                <a:ext uri="{FF2B5EF4-FFF2-40B4-BE49-F238E27FC236}">
                  <a16:creationId xmlns:a16="http://schemas.microsoft.com/office/drawing/2014/main" id="{B59021EA-4CF3-B740-A6D9-9A05F11C57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04571" y="4540894"/>
              <a:ext cx="1009253" cy="520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altLang="ru-RU" sz="1200" b="1" dirty="0" smtClean="0">
                  <a:solidFill>
                    <a:srgbClr val="E2241C"/>
                  </a:solidFill>
                </a:rPr>
                <a:t>Узлов</a:t>
              </a:r>
              <a:endParaRPr kumimoji="0" lang="ru-RU" alt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E2241C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7590" y="1390821"/>
            <a:ext cx="4659542" cy="33293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4"/>
          <a:srcRect b="18193"/>
          <a:stretch/>
        </p:blipFill>
        <p:spPr>
          <a:xfrm>
            <a:off x="1271784" y="1420147"/>
            <a:ext cx="3802166" cy="33796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8696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Изображение выглядит как строительство, Коммерческое здание, Дом-башня, мегаполис&#10;&#10;Автоматически созданное описание">
            <a:extLst>
              <a:ext uri="{FF2B5EF4-FFF2-40B4-BE49-F238E27FC236}">
                <a16:creationId xmlns:a16="http://schemas.microsoft.com/office/drawing/2014/main" id="{9171CF36-E3B4-9D28-CC8E-34042462605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5" name="Заголовок 7">
            <a:extLst>
              <a:ext uri="{FF2B5EF4-FFF2-40B4-BE49-F238E27FC236}">
                <a16:creationId xmlns:a16="http://schemas.microsoft.com/office/drawing/2014/main" id="{46B78AD3-E715-8341-9629-FC2FE998DA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anchor="b"/>
          <a:lstStyle/>
          <a:p>
            <a:r>
              <a:rPr lang="ru-RU" dirty="0"/>
              <a:t>Знание.</a:t>
            </a:r>
            <a:br>
              <a:rPr lang="ru-RU" dirty="0"/>
            </a:br>
            <a:r>
              <a:rPr lang="ru-RU" dirty="0"/>
              <a:t>Опыт.</a:t>
            </a:r>
            <a:br>
              <a:rPr lang="ru-RU" dirty="0"/>
            </a:br>
            <a:r>
              <a:rPr lang="ru-RU" dirty="0"/>
              <a:t>Мастерство.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90619C0F-3345-339D-1516-4E34F66AB7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58970" y="1492797"/>
            <a:ext cx="5160963" cy="1131888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ru-RU" sz="1800" dirty="0" smtClean="0">
                <a:solidFill>
                  <a:schemeClr val="bg1"/>
                </a:solidFill>
              </a:rPr>
              <a:t>Толстов Алексей</a:t>
            </a:r>
            <a:r>
              <a:rPr lang="ru-RU" sz="1800" dirty="0">
                <a:solidFill>
                  <a:schemeClr val="bg1"/>
                </a:solidFill>
              </a:rPr>
              <a:t/>
            </a:r>
            <a:br>
              <a:rPr lang="ru-RU" sz="1800" dirty="0">
                <a:solidFill>
                  <a:schemeClr val="bg1"/>
                </a:solidFill>
              </a:rPr>
            </a:br>
            <a:r>
              <a:rPr lang="ru-RU" dirty="0"/>
              <a:t>Руководитель направления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Цифровые инструменты</a:t>
            </a:r>
            <a:endParaRPr lang="en-US" sz="1800" dirty="0">
              <a:solidFill>
                <a:schemeClr val="bg1"/>
              </a:solidFill>
            </a:endParaRPr>
          </a:p>
          <a:p>
            <a:pPr marL="0" indent="0" algn="r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1800" dirty="0" smtClean="0">
                <a:solidFill>
                  <a:schemeClr val="bg1"/>
                </a:solidFill>
              </a:rPr>
              <a:t>tolstov@tn.ru</a:t>
            </a:r>
            <a:r>
              <a:rPr lang="en-US" sz="1800" dirty="0">
                <a:solidFill>
                  <a:schemeClr val="bg1"/>
                </a:solidFill>
              </a:rPr>
              <a:t/>
            </a:r>
            <a:br>
              <a:rPr lang="en-US" sz="1800" dirty="0">
                <a:solidFill>
                  <a:schemeClr val="bg1"/>
                </a:solidFill>
              </a:rPr>
            </a:br>
            <a:r>
              <a:rPr lang="en-US" sz="1800" dirty="0">
                <a:solidFill>
                  <a:schemeClr val="bg1"/>
                </a:solidFill>
              </a:rPr>
              <a:t>+7 </a:t>
            </a:r>
            <a:r>
              <a:rPr lang="en-US" sz="1800" dirty="0" smtClean="0">
                <a:solidFill>
                  <a:schemeClr val="bg1"/>
                </a:solidFill>
              </a:rPr>
              <a:t>906 403 75 20</a:t>
            </a:r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3757" y="3296454"/>
            <a:ext cx="2932386" cy="2932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405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ТИТУЛЫ ">
  <a:themeElements>
    <a:clrScheme name="Пользовательские 1">
      <a:dk1>
        <a:srgbClr val="000000"/>
      </a:dk1>
      <a:lt1>
        <a:srgbClr val="FFFFFF"/>
      </a:lt1>
      <a:dk2>
        <a:srgbClr val="242E40"/>
      </a:dk2>
      <a:lt2>
        <a:srgbClr val="ECEEF1"/>
      </a:lt2>
      <a:accent1>
        <a:srgbClr val="E30613"/>
      </a:accent1>
      <a:accent2>
        <a:srgbClr val="59606D"/>
      </a:accent2>
      <a:accent3>
        <a:srgbClr val="DCDEE3"/>
      </a:accent3>
      <a:accent4>
        <a:srgbClr val="A5A5A5"/>
      </a:accent4>
      <a:accent5>
        <a:srgbClr val="B9CEA1"/>
      </a:accent5>
      <a:accent6>
        <a:srgbClr val="688778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2_Тема ПЛАШКИ">
  <a:themeElements>
    <a:clrScheme name="TN">
      <a:dk1>
        <a:srgbClr val="000000"/>
      </a:dk1>
      <a:lt1>
        <a:srgbClr val="FFFFFF"/>
      </a:lt1>
      <a:dk2>
        <a:srgbClr val="242E40"/>
      </a:dk2>
      <a:lt2>
        <a:srgbClr val="ECEEF1"/>
      </a:lt2>
      <a:accent1>
        <a:srgbClr val="E30613"/>
      </a:accent1>
      <a:accent2>
        <a:srgbClr val="59606D"/>
      </a:accent2>
      <a:accent3>
        <a:srgbClr val="D1D5DB"/>
      </a:accent3>
      <a:accent4>
        <a:srgbClr val="E3E8C1"/>
      </a:accent4>
      <a:accent5>
        <a:srgbClr val="B9CEA1"/>
      </a:accent5>
      <a:accent6>
        <a:srgbClr val="688778"/>
      </a:accent6>
      <a:hlink>
        <a:srgbClr val="0563C1"/>
      </a:hlink>
      <a:folHlink>
        <a:srgbClr val="E3E8C1"/>
      </a:folHlink>
    </a:clrScheme>
    <a:fontScheme name="Технониколь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600" dirty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F1CE80ED4A0AD845917973CDEAC9809F" ma:contentTypeVersion="1" ma:contentTypeDescription="Создание документа." ma:contentTypeScope="" ma:versionID="537b34a42bfdd8bf19877b67cb1c41aa">
  <xsd:schema xmlns:xsd="http://www.w3.org/2001/XMLSchema" xmlns:xs="http://www.w3.org/2001/XMLSchema" xmlns:p="http://schemas.microsoft.com/office/2006/metadata/properties" xmlns:ns2="53c585df-7c21-469c-a5db-54a81355b423" targetNamespace="http://schemas.microsoft.com/office/2006/metadata/properties" ma:root="true" ma:fieldsID="436ae696e3a235dab32cb204b471e4ce" ns2:_="">
    <xsd:import namespace="53c585df-7c21-469c-a5db-54a81355b423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c585df-7c21-469c-a5db-54a81355b42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F4C4D4E-67A8-4DFD-8A30-AA88D7B10617}">
  <ds:schemaRefs>
    <ds:schemaRef ds:uri="53c585df-7c21-469c-a5db-54a81355b423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7E35D713-7787-4A52-A959-C2A09B9729E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3c585df-7c21-469c-a5db-54a81355b42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B79E1FA-5CD5-4A6F-BE63-B862CCC0845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38305</TotalTime>
  <Words>1218</Words>
  <Application>Microsoft Office PowerPoint</Application>
  <PresentationFormat>Широкоэкранный</PresentationFormat>
  <Paragraphs>278</Paragraphs>
  <Slides>35</Slides>
  <Notes>31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35</vt:i4>
      </vt:variant>
    </vt:vector>
  </HeadingPairs>
  <TitlesOfParts>
    <vt:vector size="43" baseType="lpstr">
      <vt:lpstr>ＭＳ Ｐゴシック</vt:lpstr>
      <vt:lpstr>Arial</vt:lpstr>
      <vt:lpstr>Arial Black</vt:lpstr>
      <vt:lpstr>Calibri</vt:lpstr>
      <vt:lpstr>Cambria Math</vt:lpstr>
      <vt:lpstr>Wingdings</vt:lpstr>
      <vt:lpstr>1_Тема ТИТУЛЫ </vt:lpstr>
      <vt:lpstr>02_Тема ПЛАШКИ</vt:lpstr>
      <vt:lpstr>Технические сервисы проектно-расчётного центра</vt:lpstr>
      <vt:lpstr>Знакомство</vt:lpstr>
      <vt:lpstr>Презентация PowerPoint</vt:lpstr>
      <vt:lpstr>Презентация PowerPoint</vt:lpstr>
      <vt:lpstr>Расчёты и проектирование  типы выполняемых расчётов</vt:lpstr>
      <vt:lpstr>Расчёты и проектирование  как воспользоваться сервисом</vt:lpstr>
      <vt:lpstr>Расчёты и проектирование  заказать расчёт</vt:lpstr>
      <vt:lpstr>Расчёты и проектирование  заказать расчёт</vt:lpstr>
      <vt:lpstr>Расчёты и проектирование  заказать расчёт</vt:lpstr>
      <vt:lpstr>Расчёты и проектирование  заказать расчёт</vt:lpstr>
      <vt:lpstr>Расчёты и проектирование  заказать расчёт</vt:lpstr>
      <vt:lpstr>Расчёты и проектирование  пример расчёта плоской кровли</vt:lpstr>
      <vt:lpstr>Расчёты и проектирование  раскладка клиновидной изоляции</vt:lpstr>
      <vt:lpstr>Расчёты и проектирование  раскладка клиновидной изоляции</vt:lpstr>
      <vt:lpstr>Расчёты и проектирование  подбор крепежа</vt:lpstr>
      <vt:lpstr>Расчёты и проектирование  как заказать сервис проектирования</vt:lpstr>
      <vt:lpstr>Расчёты и проектирование  проектирование систем изоляции</vt:lpstr>
      <vt:lpstr>Расчёты и проектирование  проектирование тепловой изоляции</vt:lpstr>
      <vt:lpstr>Расчёты и проектирование  расчёты и проектирование нвф</vt:lpstr>
      <vt:lpstr>Презентация PowerPoint</vt:lpstr>
      <vt:lpstr>Онлайн-калькуляторы где найти?</vt:lpstr>
      <vt:lpstr>ОНЛАЙН-КАЛЬКУЛЯТОРЫ                 ЭТАПЫ ВЫПОЛНЕНИЯ РАСЧЁТА МАТЕРИАЛОВ</vt:lpstr>
      <vt:lpstr>ОНЛАЙН-КАЛЬКУЛЯТОРЫ                 ТЕПЛОТЕХНИЧЕСКИЙ КАЛЬКУЛЯТОР</vt:lpstr>
      <vt:lpstr>ОНЛАЙН-КАЛЬКУЛЯТОРЫ                 ветровая нагрузка на плоскую кровлю</vt:lpstr>
      <vt:lpstr>ОНЛАЙН-КАЛЬКУЛЯТОРЫ                 расчёт материалов плоской кровли</vt:lpstr>
      <vt:lpstr>ОНЛАЙН-КАЛЬКУЛЯТОРЫ                 расчёт клиновидной теплоизоляции</vt:lpstr>
      <vt:lpstr>ОНЛАЙН-КАЛЬКУЛЯТОРЫ                 автоклин для autocad/nanocad</vt:lpstr>
      <vt:lpstr>ОНЛАЙН-КАЛЬКУЛЯТОРЫ                 полезное</vt:lpstr>
      <vt:lpstr>Презентация PowerPoint</vt:lpstr>
      <vt:lpstr>Bim tn каталоги</vt:lpstr>
      <vt:lpstr>Bim tn plug-in технониколь  для revit</vt:lpstr>
      <vt:lpstr>Bim tn библиотека технониколь</vt:lpstr>
      <vt:lpstr>Презентация PowerPoint</vt:lpstr>
      <vt:lpstr>атр tn сервис </vt:lpstr>
      <vt:lpstr>Знание. Опыт. Мастерство.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Fritur</dc:creator>
  <cp:lastModifiedBy>Толстов Алексей</cp:lastModifiedBy>
  <cp:revision>3741</cp:revision>
  <cp:lastPrinted>2022-06-24T16:36:29Z</cp:lastPrinted>
  <dcterms:created xsi:type="dcterms:W3CDTF">2020-10-19T20:36:23Z</dcterms:created>
  <dcterms:modified xsi:type="dcterms:W3CDTF">2026-02-12T08:54:14Z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0x010100F1CE80ED4A0AD845917973CDEAC9809F</vt:lpwstr>
  </property>
</Properties>
</file>