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4387175" cy="13716000"/>
  <p:notesSz cx="13716000" cy="24387175"/>
  <p:embeddedFontLst>
    <p:embeddedFont>
      <p:font typeface="Proxima Nova Bold" panose="02000506030000020004" charset="0"/>
      <p:bold r:id="rId4"/>
    </p:embeddedFont>
    <p:embeddedFont>
      <p:font typeface="Proxima Nova Regular" panose="02000506030000020004" charset="0"/>
      <p:regular r:id="rId5"/>
    </p:embeddedFont>
    <p:embeddedFont>
      <p:font typeface="Proxima Nova Semibold" panose="02000506030000020004" charset="0"/>
      <p:bold r:id="rId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8" d="100"/>
          <a:sy n="48" d="100"/>
        </p:scale>
        <p:origin x="17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57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5.jp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microsoft.com/office/2007/relationships/hdphoto" Target="../media/hdphoto1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jpg"/><Relationship Id="rId10" Type="http://schemas.openxmlformats.org/officeDocument/2006/relationships/image" Target="../media/image8.svg"/><Relationship Id="rId19" Type="http://schemas.openxmlformats.org/officeDocument/2006/relationships/image" Target="../media/image16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684"/>
            <a:ext cx="23352664" cy="13134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36892" y="1282700"/>
            <a:ext cx="6096032" cy="151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39"/>
              </a:lnSpc>
              <a:buNone/>
            </a:pPr>
            <a:r>
              <a:rPr lang="ru-RU" sz="8000" dirty="0">
                <a:solidFill>
                  <a:srgbClr val="414E60">
                    <a:alpha val="100000"/>
                  </a:srgbClr>
                </a:solidFill>
                <a:latin typeface="Proxima Nova Bold" pitchFamily="34" charset="0"/>
              </a:rPr>
              <a:t>ЭСТАФЕТА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1536892" y="2473690"/>
            <a:ext cx="11951464" cy="151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39"/>
              </a:lnSpc>
              <a:buNone/>
            </a:pPr>
            <a:r>
              <a:rPr lang="en-US" sz="7783" dirty="0">
                <a:solidFill>
                  <a:srgbClr val="414E60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для торговых партнеров</a:t>
            </a:r>
            <a:endParaRPr lang="en-US" sz="7783" dirty="0"/>
          </a:p>
        </p:txBody>
      </p:sp>
      <p:sp>
        <p:nvSpPr>
          <p:cNvPr id="5" name="Text 2"/>
          <p:cNvSpPr/>
          <p:nvPr/>
        </p:nvSpPr>
        <p:spPr>
          <a:xfrm>
            <a:off x="4448211" y="10024842"/>
            <a:ext cx="3958661" cy="1329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60"/>
              </a:lnSpc>
              <a:buNone/>
            </a:pPr>
            <a:r>
              <a:rPr lang="en-US" sz="3800" dirty="0">
                <a:solidFill>
                  <a:srgbClr val="414E60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Переходи</a:t>
            </a:r>
            <a:endParaRPr lang="en-US" sz="3800" dirty="0"/>
          </a:p>
          <a:p>
            <a:pPr marL="0" indent="0" algn="l">
              <a:lnSpc>
                <a:spcPts val="4560"/>
              </a:lnSpc>
              <a:buNone/>
            </a:pPr>
            <a:r>
              <a:rPr lang="en-US" sz="3800" dirty="0">
                <a:solidFill>
                  <a:srgbClr val="414E60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и регистрируйся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407451" y="11586633"/>
            <a:ext cx="3611485" cy="753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rgbClr val="414E60">
                    <a:alpha val="100000"/>
                  </a:srgbClr>
                </a:solidFill>
                <a:latin typeface="Proxima Nova Regular" pitchFamily="34" charset="0"/>
                <a:ea typeface="Proxima Nova Regular" pitchFamily="34" charset="-122"/>
                <a:cs typeface="Proxima Nova Regular" pitchFamily="34" charset="-120"/>
              </a:rPr>
              <a:t>Все вопросы можно задать</a:t>
            </a:r>
            <a:endParaRPr lang="en-US" sz="2200" dirty="0"/>
          </a:p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rgbClr val="414E60">
                    <a:alpha val="100000"/>
                  </a:srgbClr>
                </a:solidFill>
                <a:latin typeface="Proxima Nova Regular" pitchFamily="34" charset="0"/>
                <a:ea typeface="Proxima Nova Regular" pitchFamily="34" charset="-122"/>
                <a:cs typeface="Proxima Nova Regular" pitchFamily="34" charset="-120"/>
              </a:rPr>
              <a:t>по адресу </a:t>
            </a:r>
            <a:r>
              <a:rPr lang="en-US" sz="2200" dirty="0">
                <a:solidFill>
                  <a:srgbClr val="E30613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academy@tn.ru
</a:t>
            </a:r>
            <a:endParaRPr lang="en-US" sz="2200" dirty="0"/>
          </a:p>
        </p:txBody>
      </p:sp>
      <p:pic>
        <p:nvPicPr>
          <p:cNvPr id="7" name="Image 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57432" y="0"/>
            <a:ext cx="10529616" cy="13716000"/>
          </a:xfrm>
          <a:prstGeom prst="rect">
            <a:avLst/>
          </a:prstGeom>
        </p:spPr>
      </p:pic>
      <p:pic>
        <p:nvPicPr>
          <p:cNvPr id="8" name="Image 2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8339" y="4076700"/>
            <a:ext cx="5918940" cy="2590800"/>
          </a:xfrm>
          <a:prstGeom prst="rect">
            <a:avLst/>
          </a:prstGeom>
        </p:spPr>
      </p:pic>
      <p:pic>
        <p:nvPicPr>
          <p:cNvPr id="9" name="Image 3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8974" y="6968425"/>
            <a:ext cx="5918940" cy="25908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133867" y="5359400"/>
            <a:ext cx="4657249" cy="897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Станьте профессионалом,</a:t>
            </a:r>
            <a:endParaRPr lang="en-US" sz="260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которому доверяют клиенты!</a:t>
            </a:r>
            <a:endParaRPr lang="en-US" sz="2600" dirty="0"/>
          </a:p>
        </p:txBody>
      </p:sp>
      <p:sp>
        <p:nvSpPr>
          <p:cNvPr id="11" name="Text 5"/>
          <p:cNvSpPr/>
          <p:nvPr/>
        </p:nvSpPr>
        <p:spPr>
          <a:xfrm>
            <a:off x="2641930" y="4737100"/>
            <a:ext cx="1765521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Экспертиза</a:t>
            </a:r>
            <a:endParaRPr lang="en-US" sz="2400" dirty="0"/>
          </a:p>
        </p:txBody>
      </p:sp>
      <p:pic>
        <p:nvPicPr>
          <p:cNvPr id="12" name="Image 4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3867" y="4902200"/>
            <a:ext cx="330241" cy="50800"/>
          </a:xfrm>
          <a:prstGeom prst="rect">
            <a:avLst/>
          </a:prstGeom>
        </p:spPr>
      </p:pic>
      <p:pic>
        <p:nvPicPr>
          <p:cNvPr id="13" name="Image 5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8937" y="3997355"/>
            <a:ext cx="4166121" cy="259080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306837" y="5346700"/>
            <a:ext cx="3263427" cy="897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dirty="0" err="1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Первым</a:t>
            </a:r>
            <a:r>
              <a:rPr lang="ru-RU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и</a:t>
            </a: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 </a:t>
            </a:r>
            <a:r>
              <a:rPr lang="en-US" sz="2600" dirty="0" err="1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узна</a:t>
            </a:r>
            <a:r>
              <a:rPr lang="ru-RU" sz="2600" dirty="0" err="1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вай</a:t>
            </a: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т</a:t>
            </a:r>
            <a:r>
              <a:rPr lang="ru-RU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е</a:t>
            </a:r>
            <a:endParaRPr lang="en-US" sz="260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о новинках сезона!</a:t>
            </a:r>
            <a:endParaRPr lang="en-US" sz="2600" dirty="0"/>
          </a:p>
        </p:txBody>
      </p:sp>
      <p:sp>
        <p:nvSpPr>
          <p:cNvPr id="15" name="Text 7"/>
          <p:cNvSpPr/>
          <p:nvPr/>
        </p:nvSpPr>
        <p:spPr>
          <a:xfrm>
            <a:off x="8814902" y="4724400"/>
            <a:ext cx="1943343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Партнерство</a:t>
            </a:r>
            <a:endParaRPr lang="en-US" sz="2400" dirty="0"/>
          </a:p>
        </p:txBody>
      </p:sp>
      <p:pic>
        <p:nvPicPr>
          <p:cNvPr id="16" name="Image 6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06838" y="4889500"/>
            <a:ext cx="330241" cy="5080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2133867" y="8204200"/>
            <a:ext cx="4835071" cy="897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Предлагайте лучшие решения</a:t>
            </a:r>
            <a:endParaRPr lang="en-US" sz="260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и продавайте больше!</a:t>
            </a:r>
            <a:endParaRPr lang="en-US" sz="2600" dirty="0"/>
          </a:p>
        </p:txBody>
      </p:sp>
      <p:sp>
        <p:nvSpPr>
          <p:cNvPr id="18" name="Text 9"/>
          <p:cNvSpPr/>
          <p:nvPr/>
        </p:nvSpPr>
        <p:spPr>
          <a:xfrm>
            <a:off x="2641930" y="7581900"/>
            <a:ext cx="190523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Рост продаж</a:t>
            </a:r>
            <a:endParaRPr lang="en-US" sz="2400" dirty="0"/>
          </a:p>
        </p:txBody>
      </p:sp>
      <p:pic>
        <p:nvPicPr>
          <p:cNvPr id="19" name="Image 7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3867" y="7747000"/>
            <a:ext cx="330241" cy="50800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1233425" y="9829800"/>
            <a:ext cx="2911050" cy="2768600"/>
          </a:xfrm>
          <a:prstGeom prst="roundRect">
            <a:avLst>
              <a:gd name="adj" fmla="val 18900"/>
            </a:avLst>
          </a:pr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1"/>
          <p:cNvSpPr/>
          <p:nvPr/>
        </p:nvSpPr>
        <p:spPr>
          <a:xfrm>
            <a:off x="16778797" y="7658100"/>
            <a:ext cx="6503213" cy="2628900"/>
          </a:xfrm>
          <a:prstGeom prst="roundRect">
            <a:avLst>
              <a:gd name="adj" fmla="val 14609"/>
            </a:avLst>
          </a:prstGeom>
          <a:solidFill>
            <a:srgbClr val="FFFFFF">
              <a:alpha val="100000"/>
            </a:srgbClr>
          </a:solidFill>
          <a:ln/>
          <a:effectLst>
            <a:outerShdw blurRad="306070" dist="190500" dir="5400000" algn="bl" rotWithShape="0">
              <a:srgbClr val="414E60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2" name="Shape 12"/>
          <p:cNvSpPr/>
          <p:nvPr/>
        </p:nvSpPr>
        <p:spPr>
          <a:xfrm>
            <a:off x="17299562" y="8064500"/>
            <a:ext cx="1155844" cy="495300"/>
          </a:xfrm>
          <a:prstGeom prst="roundRect">
            <a:avLst>
              <a:gd name="adj" fmla="val 25846"/>
            </a:avLst>
          </a:prstGeom>
          <a:solidFill>
            <a:srgbClr val="E30613">
              <a:alpha val="10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Text 13"/>
          <p:cNvSpPr/>
          <p:nvPr/>
        </p:nvSpPr>
        <p:spPr>
          <a:xfrm>
            <a:off x="17515489" y="8166100"/>
            <a:ext cx="808668" cy="389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Шаг 4</a:t>
            </a:r>
            <a:endParaRPr lang="en-US" sz="2000" dirty="0"/>
          </a:p>
        </p:txBody>
      </p:sp>
      <p:sp>
        <p:nvSpPr>
          <p:cNvPr id="24" name="Text 14"/>
          <p:cNvSpPr/>
          <p:nvPr/>
        </p:nvSpPr>
        <p:spPr>
          <a:xfrm>
            <a:off x="17299562" y="8775700"/>
            <a:ext cx="5220352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Поднимайтесь в рейтинге и получите </a:t>
            </a:r>
            <a:r>
              <a:rPr lang="en-US" sz="2400" dirty="0" err="1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шанс</a:t>
            </a: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 </a:t>
            </a: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выиграть</a:t>
            </a:r>
            <a:r>
              <a:rPr lang="ru-RU" sz="2400" dirty="0">
                <a:ea typeface="Proxima Nova Semibold" pitchFamily="34" charset="-122"/>
                <a:cs typeface="Proxima Nova Semibold" pitchFamily="34" charset="-120"/>
              </a:rPr>
              <a:t> </a:t>
            </a: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</a:rPr>
              <a:t>ценные призы</a:t>
            </a:r>
            <a:endParaRPr lang="en-US" sz="2400" dirty="0"/>
          </a:p>
        </p:txBody>
      </p:sp>
      <p:sp>
        <p:nvSpPr>
          <p:cNvPr id="25" name="Shape 15"/>
          <p:cNvSpPr/>
          <p:nvPr/>
        </p:nvSpPr>
        <p:spPr>
          <a:xfrm>
            <a:off x="15495937" y="5537200"/>
            <a:ext cx="6503213" cy="2247900"/>
          </a:xfrm>
          <a:prstGeom prst="roundRect">
            <a:avLst>
              <a:gd name="adj" fmla="val 17085"/>
            </a:avLst>
          </a:prstGeom>
          <a:solidFill>
            <a:srgbClr val="FFFFFF">
              <a:alpha val="100000"/>
            </a:srgbClr>
          </a:solidFill>
          <a:ln/>
          <a:effectLst>
            <a:outerShdw blurRad="306070" dist="190500" dir="5400000" algn="bl" rotWithShape="0">
              <a:srgbClr val="414E60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" name="Shape 16"/>
          <p:cNvSpPr/>
          <p:nvPr/>
        </p:nvSpPr>
        <p:spPr>
          <a:xfrm>
            <a:off x="16016702" y="5943600"/>
            <a:ext cx="1155844" cy="495300"/>
          </a:xfrm>
          <a:prstGeom prst="roundRect">
            <a:avLst>
              <a:gd name="adj" fmla="val 25846"/>
            </a:avLst>
          </a:prstGeom>
          <a:solidFill>
            <a:srgbClr val="E30613">
              <a:alpha val="10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17"/>
          <p:cNvSpPr/>
          <p:nvPr/>
        </p:nvSpPr>
        <p:spPr>
          <a:xfrm>
            <a:off x="16232629" y="6045200"/>
            <a:ext cx="808668" cy="389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Шаг 3</a:t>
            </a:r>
            <a:endParaRPr lang="en-US" sz="2000" dirty="0"/>
          </a:p>
        </p:txBody>
      </p:sp>
      <p:sp>
        <p:nvSpPr>
          <p:cNvPr id="28" name="Text 18"/>
          <p:cNvSpPr/>
          <p:nvPr/>
        </p:nvSpPr>
        <p:spPr>
          <a:xfrm>
            <a:off x="16016702" y="6654800"/>
            <a:ext cx="56014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Выполняйте каждый день задания</a:t>
            </a:r>
            <a:endParaRPr lang="en-US" sz="2400" dirty="0"/>
          </a:p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в личном кабинете на сайте Академии</a:t>
            </a:r>
            <a:endParaRPr lang="en-US" sz="2400" dirty="0"/>
          </a:p>
        </p:txBody>
      </p:sp>
      <p:sp>
        <p:nvSpPr>
          <p:cNvPr id="29" name="Shape 19"/>
          <p:cNvSpPr/>
          <p:nvPr/>
        </p:nvSpPr>
        <p:spPr>
          <a:xfrm>
            <a:off x="16778797" y="3429000"/>
            <a:ext cx="6503213" cy="2235200"/>
          </a:xfrm>
          <a:prstGeom prst="roundRect">
            <a:avLst>
              <a:gd name="adj" fmla="val 17182"/>
            </a:avLst>
          </a:prstGeom>
          <a:solidFill>
            <a:srgbClr val="FFFFFF">
              <a:alpha val="100000"/>
            </a:srgbClr>
          </a:solidFill>
          <a:ln/>
          <a:effectLst>
            <a:outerShdw blurRad="306070" dist="190500" dir="5400000" algn="bl" rotWithShape="0">
              <a:srgbClr val="414E60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0" name="Shape 20"/>
          <p:cNvSpPr/>
          <p:nvPr/>
        </p:nvSpPr>
        <p:spPr>
          <a:xfrm>
            <a:off x="17299562" y="3822700"/>
            <a:ext cx="1155844" cy="495300"/>
          </a:xfrm>
          <a:prstGeom prst="roundRect">
            <a:avLst>
              <a:gd name="adj" fmla="val 25846"/>
            </a:avLst>
          </a:prstGeom>
          <a:solidFill>
            <a:srgbClr val="E30613">
              <a:alpha val="10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" name="Text 21"/>
          <p:cNvSpPr/>
          <p:nvPr/>
        </p:nvSpPr>
        <p:spPr>
          <a:xfrm>
            <a:off x="17515489" y="3924300"/>
            <a:ext cx="808668" cy="389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Шаг 2</a:t>
            </a:r>
            <a:endParaRPr lang="en-US" sz="2000" dirty="0"/>
          </a:p>
        </p:txBody>
      </p:sp>
      <p:sp>
        <p:nvSpPr>
          <p:cNvPr id="32" name="Text 22"/>
          <p:cNvSpPr/>
          <p:nvPr/>
        </p:nvSpPr>
        <p:spPr>
          <a:xfrm>
            <a:off x="17299562" y="4533900"/>
            <a:ext cx="4890111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Следите за публикацией заданий</a:t>
            </a:r>
            <a:endParaRPr lang="en-US" sz="2400" dirty="0"/>
          </a:p>
          <a:p>
            <a:pPr marL="0" indent="0" algn="l">
              <a:lnSpc>
                <a:spcPts val="2880"/>
              </a:lnSpc>
              <a:buNone/>
            </a:pP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Со 2 по 18 марта</a:t>
            </a:r>
            <a:endParaRPr lang="en-US" sz="2400" dirty="0"/>
          </a:p>
        </p:txBody>
      </p:sp>
      <p:sp>
        <p:nvSpPr>
          <p:cNvPr id="33" name="Shape 23"/>
          <p:cNvSpPr/>
          <p:nvPr/>
        </p:nvSpPr>
        <p:spPr>
          <a:xfrm>
            <a:off x="14962470" y="1282700"/>
            <a:ext cx="6503213" cy="2273300"/>
          </a:xfrm>
          <a:prstGeom prst="roundRect">
            <a:avLst>
              <a:gd name="adj" fmla="val 16894"/>
            </a:avLst>
          </a:prstGeom>
          <a:solidFill>
            <a:srgbClr val="FFFFFF">
              <a:alpha val="100000"/>
            </a:srgbClr>
          </a:solidFill>
          <a:ln/>
          <a:effectLst>
            <a:outerShdw blurRad="306070" dist="190500" dir="5400000" algn="bl" rotWithShape="0">
              <a:srgbClr val="414E60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4" name="Shape 24"/>
          <p:cNvSpPr/>
          <p:nvPr/>
        </p:nvSpPr>
        <p:spPr>
          <a:xfrm>
            <a:off x="15483235" y="1701800"/>
            <a:ext cx="1155844" cy="495300"/>
          </a:xfrm>
          <a:prstGeom prst="roundRect">
            <a:avLst>
              <a:gd name="adj" fmla="val 25846"/>
            </a:avLst>
          </a:prstGeom>
          <a:solidFill>
            <a:srgbClr val="E30613">
              <a:alpha val="10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5" name="Text 25"/>
          <p:cNvSpPr/>
          <p:nvPr/>
        </p:nvSpPr>
        <p:spPr>
          <a:xfrm>
            <a:off x="15724565" y="1803400"/>
            <a:ext cx="757861" cy="389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latin typeface="Proxima Nova Bold" pitchFamily="34" charset="0"/>
                <a:ea typeface="Proxima Nova Bold" pitchFamily="34" charset="-122"/>
                <a:cs typeface="Proxima Nova Bold" pitchFamily="34" charset="-120"/>
              </a:rPr>
              <a:t>Шаг 1</a:t>
            </a:r>
            <a:endParaRPr lang="en-US" sz="2000" dirty="0"/>
          </a:p>
        </p:txBody>
      </p:sp>
      <p:sp>
        <p:nvSpPr>
          <p:cNvPr id="36" name="Text 26"/>
          <p:cNvSpPr/>
          <p:nvPr/>
        </p:nvSpPr>
        <p:spPr>
          <a:xfrm>
            <a:off x="15483235" y="2413000"/>
            <a:ext cx="56014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Регистрируйтесь на участие в проекте</a:t>
            </a:r>
            <a:endParaRPr lang="en-US" sz="2400" dirty="0"/>
          </a:p>
          <a:p>
            <a:pPr marL="0" indent="0" algn="l">
              <a:lnSpc>
                <a:spcPts val="2880"/>
              </a:lnSpc>
              <a:buNone/>
            </a:pPr>
            <a:r>
              <a:rPr lang="en-US" sz="2400" dirty="0" err="1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до</a:t>
            </a: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 </a:t>
            </a: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1</a:t>
            </a:r>
            <a:r>
              <a:rPr lang="en-US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 </a:t>
            </a:r>
            <a:r>
              <a:rPr lang="ru-RU" sz="2400" dirty="0">
                <a:solidFill>
                  <a:srgbClr val="414E60">
                    <a:alpha val="100000"/>
                  </a:srgbClr>
                </a:solidFill>
                <a:latin typeface="Proxima Nova Semibold" pitchFamily="34" charset="0"/>
                <a:ea typeface="Proxima Nova Semibold" pitchFamily="34" charset="-122"/>
                <a:cs typeface="Proxima Nova Semibold" pitchFamily="34" charset="-120"/>
              </a:rPr>
              <a:t>марта</a:t>
            </a:r>
            <a:endParaRPr lang="en-US" sz="2400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4A1F476-C217-FCF6-3D5A-FCC5ABCF7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66310" y="6543645"/>
            <a:ext cx="3263427" cy="326342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18F0877-E614-4FD8-926C-C3DE743705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4934" y="11303007"/>
            <a:ext cx="2234855" cy="223485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C5098DD-5969-FB55-14D1-0B1FA89B7BB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1895" y="9570451"/>
            <a:ext cx="1953700" cy="19537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5AA9064-1719-02DF-C6E5-F1C64AA46E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859" y="8279553"/>
            <a:ext cx="754380" cy="74676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94AC2FDF-9CE7-C54F-1C70-BA7F014B3D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859" y="7657323"/>
            <a:ext cx="988440" cy="99942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36A8FC0-D6ED-BC05-EA11-51C92330ABC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9716" y="11217892"/>
            <a:ext cx="957200" cy="875488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FCFEC09-E5BB-FABD-7D60-BC7185DE8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60000">
            <a:off x="14659564" y="9380945"/>
            <a:ext cx="1702537" cy="106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лектронный подарочный сертификат Миллион подарков (20 000) купить c  доставкой на OZON по низкой цене (263536621)">
            <a:extLst>
              <a:ext uri="{FF2B5EF4-FFF2-40B4-BE49-F238E27FC236}">
                <a16:creationId xmlns:a16="http://schemas.microsoft.com/office/drawing/2014/main" id="{0E41054D-FE63-065B-3974-2CC9E6950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20000">
            <a:off x="12731665" y="9809491"/>
            <a:ext cx="3153311" cy="198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а Ozon.ru в интернет-магазине подарочных сертификатов Дарить Легко.">
            <a:extLst>
              <a:ext uri="{FF2B5EF4-FFF2-40B4-BE49-F238E27FC236}">
                <a16:creationId xmlns:a16="http://schemas.microsoft.com/office/drawing/2014/main" id="{20567048-BAF2-DD69-9351-6199EBD1E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00">
            <a:off x="10754358" y="11025653"/>
            <a:ext cx="4380706" cy="273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44CAB46-3590-6962-0639-2CD99EAA58D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65336" y="9982200"/>
            <a:ext cx="2504340" cy="25043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92</Words>
  <Application>Microsoft Office PowerPoint</Application>
  <PresentationFormat>Произвольный</PresentationFormat>
  <Paragraphs>27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Proxima Nova Regular</vt:lpstr>
      <vt:lpstr>Arial</vt:lpstr>
      <vt:lpstr>Proxima Nova Bold</vt:lpstr>
      <vt:lpstr>Proxima Nova Semibold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Елизавета Гудкова</cp:lastModifiedBy>
  <cp:revision>17</cp:revision>
  <dcterms:created xsi:type="dcterms:W3CDTF">2025-02-24T14:55:17Z</dcterms:created>
  <dcterms:modified xsi:type="dcterms:W3CDTF">2026-02-04T18:09:46Z</dcterms:modified>
</cp:coreProperties>
</file>