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notesSlides/notesSlide11.xml" ContentType="application/vnd.openxmlformats-officedocument.presentationml.notes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ppt/tags/tag23.xml" ContentType="application/vnd.openxmlformats-officedocument.presentationml.tags+xml"/>
  <Override PartName="/ppt/notesSlides/notesSlide14.xml" ContentType="application/vnd.openxmlformats-officedocument.presentationml.notesSlide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tags/tag25.xml" ContentType="application/vnd.openxmlformats-officedocument.presentationml.tags+xml"/>
  <Override PartName="/ppt/notesSlides/notesSlide1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7.xml" ContentType="application/vnd.openxmlformats-officedocument.presentationml.notesSlide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9.xml" ContentType="application/vnd.openxmlformats-officedocument.presentationml.notesSlide+xml"/>
  <Override PartName="/ppt/tags/tag3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5.xml" ContentType="application/vnd.openxmlformats-officedocument.presentationml.tags+xml"/>
  <Override PartName="/ppt/notesSlides/notesSlide24.xml" ContentType="application/vnd.openxmlformats-officedocument.presentationml.notesSlide+xml"/>
  <Override PartName="/ppt/tags/tag36.xml" ContentType="application/vnd.openxmlformats-officedocument.presentationml.tags+xml"/>
  <Override PartName="/ppt/notesSlides/notesSlide25.xml" ContentType="application/vnd.openxmlformats-officedocument.presentationml.notesSlide+xml"/>
  <Override PartName="/ppt/tags/tag37.xml" ContentType="application/vnd.openxmlformats-officedocument.presentationml.tags+xml"/>
  <Override PartName="/ppt/notesSlides/notesSlide26.xml" ContentType="application/vnd.openxmlformats-officedocument.presentationml.notesSlide+xml"/>
  <Override PartName="/ppt/tags/tag38.xml" ContentType="application/vnd.openxmlformats-officedocument.presentationml.tags+xml"/>
  <Override PartName="/ppt/notesSlides/notesSlide27.xml" ContentType="application/vnd.openxmlformats-officedocument.presentationml.notesSlide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9.xml" ContentType="application/vnd.openxmlformats-officedocument.presentationml.notesSlide+xml"/>
  <Override PartName="/ppt/tags/tag42.xml" ContentType="application/vnd.openxmlformats-officedocument.presentationml.tags+xml"/>
  <Override PartName="/ppt/notesSlides/notesSlide30.xml" ContentType="application/vnd.openxmlformats-officedocument.presentationml.notesSlide+xml"/>
  <Override PartName="/ppt/tags/tag43.xml" ContentType="application/vnd.openxmlformats-officedocument.presentationml.tags+xml"/>
  <Override PartName="/ppt/notesSlides/notesSlide31.xml" ContentType="application/vnd.openxmlformats-officedocument.presentationml.notesSlide+xml"/>
  <Override PartName="/ppt/tags/tag44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1" r:id="rId2"/>
    <p:sldMasterId id="2147483703" r:id="rId3"/>
    <p:sldMasterId id="2147483718" r:id="rId4"/>
    <p:sldMasterId id="2147483736" r:id="rId5"/>
    <p:sldMasterId id="2147483749" r:id="rId6"/>
  </p:sldMasterIdLst>
  <p:notesMasterIdLst>
    <p:notesMasterId r:id="rId56"/>
  </p:notesMasterIdLst>
  <p:sldIdLst>
    <p:sldId id="1477" r:id="rId7"/>
    <p:sldId id="1297" r:id="rId8"/>
    <p:sldId id="1298" r:id="rId9"/>
    <p:sldId id="1299" r:id="rId10"/>
    <p:sldId id="1300" r:id="rId11"/>
    <p:sldId id="1301" r:id="rId12"/>
    <p:sldId id="1302" r:id="rId13"/>
    <p:sldId id="1303" r:id="rId14"/>
    <p:sldId id="1304" r:id="rId15"/>
    <p:sldId id="1305" r:id="rId16"/>
    <p:sldId id="1306" r:id="rId17"/>
    <p:sldId id="1307" r:id="rId18"/>
    <p:sldId id="1308" r:id="rId19"/>
    <p:sldId id="1427" r:id="rId20"/>
    <p:sldId id="1310" r:id="rId21"/>
    <p:sldId id="1478" r:id="rId22"/>
    <p:sldId id="1312" r:id="rId23"/>
    <p:sldId id="1313" r:id="rId24"/>
    <p:sldId id="1314" r:id="rId25"/>
    <p:sldId id="1315" r:id="rId26"/>
    <p:sldId id="1317" r:id="rId27"/>
    <p:sldId id="1389" r:id="rId28"/>
    <p:sldId id="1390" r:id="rId29"/>
    <p:sldId id="1320" r:id="rId30"/>
    <p:sldId id="1321" r:id="rId31"/>
    <p:sldId id="1322" r:id="rId32"/>
    <p:sldId id="1323" r:id="rId33"/>
    <p:sldId id="1428" r:id="rId34"/>
    <p:sldId id="1429" r:id="rId35"/>
    <p:sldId id="1325" r:id="rId36"/>
    <p:sldId id="1326" r:id="rId37"/>
    <p:sldId id="1430" r:id="rId38"/>
    <p:sldId id="1431" r:id="rId39"/>
    <p:sldId id="1432" r:id="rId40"/>
    <p:sldId id="1329" r:id="rId41"/>
    <p:sldId id="1330" r:id="rId42"/>
    <p:sldId id="1331" r:id="rId43"/>
    <p:sldId id="1332" r:id="rId44"/>
    <p:sldId id="1333" r:id="rId45"/>
    <p:sldId id="1334" r:id="rId46"/>
    <p:sldId id="1423" r:id="rId47"/>
    <p:sldId id="1336" r:id="rId48"/>
    <p:sldId id="1337" r:id="rId49"/>
    <p:sldId id="1338" r:id="rId50"/>
    <p:sldId id="1479" r:id="rId51"/>
    <p:sldId id="1340" r:id="rId52"/>
    <p:sldId id="1342" r:id="rId53"/>
    <p:sldId id="1343" r:id="rId54"/>
    <p:sldId id="1344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B6916-4259-4328-8D92-748EC0FD3709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20AB2-EB3F-463B-A474-4901CFB40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15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37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6418" indent="-2986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4489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2286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0081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7877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05672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3469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61264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44A10-D905-4926-B634-0580C50D025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F9F1B-2584-4C4B-B9F4-444BBC1C890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656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906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937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6418" indent="-2986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4489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2286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0081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7877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05672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3469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61264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44A10-D905-4926-B634-0580C50D025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F9F1B-2584-4C4B-B9F4-444BBC1C890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36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498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6418" indent="-2986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4489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2286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0081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7877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05672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3469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61264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44A10-D905-4926-B634-0580C50D025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F9F1B-2584-4C4B-B9F4-444BBC1C890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393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9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137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252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141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613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6418" indent="-2986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4489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2286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0081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7877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05672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3469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61264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44A10-D905-4926-B634-0580C50D025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F9F1B-2584-4C4B-B9F4-444BBC1C890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91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631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012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444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6418" indent="-2986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4489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2286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0081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7877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05672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3469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61264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44A10-D905-4926-B634-0580C50D025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F9F1B-2584-4C4B-B9F4-444BBC1C890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99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471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6418" indent="-2986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4489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2286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0081" indent="-23889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7877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05672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3469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61264" indent="-2388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44A10-D905-4926-B634-0580C50D025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F9F1B-2584-4C4B-B9F4-444BBC1C890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116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614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847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987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210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894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6167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9764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8637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6949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4922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2602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401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110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704445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691149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110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1838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00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Плашка +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94C3AD6C-0AB2-F9F1-28B8-179AE3E74B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7629" y="315913"/>
            <a:ext cx="4315484" cy="5884186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Вставка фото спикера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39">
            <a:extLst>
              <a:ext uri="{FF2B5EF4-FFF2-40B4-BE49-F238E27FC236}">
                <a16:creationId xmlns:a16="http://schemas.microsoft.com/office/drawing/2014/main" id="{5DD70A70-BC95-2AF0-27EB-B0E59073E925}"/>
              </a:ext>
            </a:extLst>
          </p:cNvPr>
          <p:cNvSpPr/>
          <p:nvPr userDrawn="1"/>
        </p:nvSpPr>
        <p:spPr bwMode="auto">
          <a:xfrm rot="10800000" flipH="1">
            <a:off x="4667534" y="316587"/>
            <a:ext cx="7189504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id="{F5DECD45-E3B2-9A25-4C30-8921D189839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551740" y="4040777"/>
            <a:ext cx="1332000" cy="13320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с контактами</a:t>
            </a:r>
          </a:p>
        </p:txBody>
      </p:sp>
    </p:spTree>
    <p:extLst>
      <p:ext uri="{BB962C8B-B14F-4D97-AF65-F5344CB8AC3E}">
        <p14:creationId xmlns:p14="http://schemas.microsoft.com/office/powerpoint/2010/main" val="2175090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505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1" y="2299363"/>
            <a:ext cx="379178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3" y="3218618"/>
            <a:ext cx="3791781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25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18447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92149"/>
            <a:ext cx="11578894" cy="5508625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48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92149"/>
            <a:ext cx="11578894" cy="5508625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751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86858" y="3612563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Arial" panose="02000506030000020004" pitchFamily="2" charset="0"/>
              </a:defRPr>
            </a:lvl2pPr>
            <a:lvl3pPr>
              <a:defRPr b="1" i="0">
                <a:latin typeface="Arial" panose="02000506030000020004" pitchFamily="2" charset="0"/>
              </a:defRPr>
            </a:lvl3pPr>
            <a:lvl4pPr>
              <a:defRPr b="1" i="0">
                <a:latin typeface="Arial" panose="02000506030000020004" pitchFamily="2" charset="0"/>
              </a:defRPr>
            </a:lvl4pPr>
            <a:lvl5pPr>
              <a:defRPr b="1" i="0">
                <a:latin typeface="Arial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898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252000" tIns="1260000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038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7338" y="2675593"/>
            <a:ext cx="11569062" cy="3525181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4154883 w 11565653"/>
              <a:gd name="connsiteY2" fmla="*/ 60979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44359 h 3591427"/>
              <a:gd name="connsiteX1" fmla="*/ 3524488 w 11565653"/>
              <a:gd name="connsiteY1" fmla="*/ 0 h 3591427"/>
              <a:gd name="connsiteX2" fmla="*/ 4154883 w 11565653"/>
              <a:gd name="connsiteY2" fmla="*/ 654149 h 3591427"/>
              <a:gd name="connsiteX3" fmla="*/ 11565653 w 11565653"/>
              <a:gd name="connsiteY3" fmla="*/ 657309 h 3591427"/>
              <a:gd name="connsiteX4" fmla="*/ 11565653 w 11565653"/>
              <a:gd name="connsiteY4" fmla="*/ 3591427 h 3591427"/>
              <a:gd name="connsiteX5" fmla="*/ 0 w 11565653"/>
              <a:gd name="connsiteY5" fmla="*/ 3581379 h 3591427"/>
              <a:gd name="connsiteX6" fmla="*/ 0 w 11565653"/>
              <a:gd name="connsiteY6" fmla="*/ 44359 h 3591427"/>
              <a:gd name="connsiteX0" fmla="*/ 0 w 11583065"/>
              <a:gd name="connsiteY0" fmla="*/ 0 h 3591429"/>
              <a:gd name="connsiteX1" fmla="*/ 3541900 w 11583065"/>
              <a:gd name="connsiteY1" fmla="*/ 2 h 3591429"/>
              <a:gd name="connsiteX2" fmla="*/ 4172295 w 11583065"/>
              <a:gd name="connsiteY2" fmla="*/ 654151 h 3591429"/>
              <a:gd name="connsiteX3" fmla="*/ 11583065 w 11583065"/>
              <a:gd name="connsiteY3" fmla="*/ 657311 h 3591429"/>
              <a:gd name="connsiteX4" fmla="*/ 11583065 w 11583065"/>
              <a:gd name="connsiteY4" fmla="*/ 3591429 h 3591429"/>
              <a:gd name="connsiteX5" fmla="*/ 17412 w 11583065"/>
              <a:gd name="connsiteY5" fmla="*/ 3581381 h 3591429"/>
              <a:gd name="connsiteX6" fmla="*/ 0 w 11583065"/>
              <a:gd name="connsiteY6" fmla="*/ 0 h 3591429"/>
              <a:gd name="connsiteX0" fmla="*/ 0 w 11565653"/>
              <a:gd name="connsiteY0" fmla="*/ 0 h 3591429"/>
              <a:gd name="connsiteX1" fmla="*/ 3524488 w 11565653"/>
              <a:gd name="connsiteY1" fmla="*/ 2 h 3591429"/>
              <a:gd name="connsiteX2" fmla="*/ 4154883 w 11565653"/>
              <a:gd name="connsiteY2" fmla="*/ 654151 h 3591429"/>
              <a:gd name="connsiteX3" fmla="*/ 11565653 w 11565653"/>
              <a:gd name="connsiteY3" fmla="*/ 657311 h 3591429"/>
              <a:gd name="connsiteX4" fmla="*/ 11565653 w 11565653"/>
              <a:gd name="connsiteY4" fmla="*/ 3591429 h 3591429"/>
              <a:gd name="connsiteX5" fmla="*/ 0 w 11565653"/>
              <a:gd name="connsiteY5" fmla="*/ 3581381 h 3591429"/>
              <a:gd name="connsiteX6" fmla="*/ 0 w 11565653"/>
              <a:gd name="connsiteY6" fmla="*/ 0 h 3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91429">
                <a:moveTo>
                  <a:pt x="0" y="0"/>
                </a:moveTo>
                <a:lnTo>
                  <a:pt x="3524488" y="2"/>
                </a:lnTo>
                <a:lnTo>
                  <a:pt x="4154883" y="654151"/>
                </a:lnTo>
                <a:lnTo>
                  <a:pt x="11565653" y="657311"/>
                </a:lnTo>
                <a:lnTo>
                  <a:pt x="11565653" y="3591429"/>
                </a:lnTo>
                <a:lnTo>
                  <a:pt x="0" y="3581381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386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DE899E-70BC-D491-C4CE-CF6B39B3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703874"/>
            <a:ext cx="438512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933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Arial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Arial"/>
              </a:rPr>
            </a:br>
            <a:r>
              <a:rPr lang="ru-RU" dirty="0">
                <a:solidFill>
                  <a:schemeClr val="bg1"/>
                </a:solidFill>
                <a:sym typeface="Arial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711862" cy="304699"/>
          </a:xfrm>
        </p:spPr>
        <p:txBody>
          <a:bodyPr wrap="square"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088588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31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41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9630" y="2647407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292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291155" y="3865756"/>
            <a:ext cx="11565883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AD4C8A5-FFB5-0581-07FE-068C38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54269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30276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096000" y="1057458"/>
            <a:ext cx="5743037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78862"/>
            <a:ext cx="5743037" cy="2519918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97560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81412"/>
            <a:ext cx="11572739" cy="2518572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803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81412"/>
            <a:ext cx="11572739" cy="2518572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44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3401" y="2366484"/>
            <a:ext cx="3868402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НОВОГО 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5C1C08-7C30-5EDC-EC19-E3810CF78737}"/>
              </a:ext>
            </a:extLst>
          </p:cNvPr>
          <p:cNvCxnSpPr>
            <a:cxnSpLocks/>
          </p:cNvCxnSpPr>
          <p:nvPr userDrawn="1"/>
        </p:nvCxnSpPr>
        <p:spPr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CA723675-32E9-E656-C584-3B6FCE953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3638" y="3505200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Пояснительный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3176367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948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923035" y="1960643"/>
            <a:ext cx="10345928" cy="36009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7941"/>
            <a:ext cx="2804160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45280" y="6377941"/>
            <a:ext cx="3901440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247120" y="6432353"/>
            <a:ext cx="305645" cy="205184"/>
          </a:xfrm>
        </p:spPr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3954"/>
            <a:ext cx="10752667" cy="1153583"/>
          </a:xfrm>
        </p:spPr>
        <p:txBody>
          <a:bodyPr>
            <a:normAutofit/>
          </a:bodyPr>
          <a:lstStyle>
            <a:lvl1pPr marL="0" indent="0" defTabSz="107995">
              <a:spcBef>
                <a:spcPts val="0"/>
              </a:spcBef>
              <a:buFont typeface=".HelveticaNeueDeskInterface-Regular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 marL="742912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090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268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46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001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 - Под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FCD1C71-CA35-2E4B-B307-480896799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0" y="809220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6B6C9D4C-1F65-D0FB-A295-A775999B2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572F009-9611-23B5-B7BE-AC44CBA4D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7CBE26B3-F112-22D5-89E1-69D1A888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77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9000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5E016-7183-4D64-8EC9-18BA121F131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212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732645-D60D-F7E2-0522-BDE57F455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8165"/>
            <a:ext cx="3577888" cy="615319"/>
          </a:xfrm>
          <a:prstGeom prst="rect">
            <a:avLst/>
          </a:prstGeom>
        </p:spPr>
      </p:pic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76627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2" y="4242552"/>
            <a:ext cx="3192359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24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2714" y="5150717"/>
            <a:ext cx="7887575" cy="90123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r">
              <a:lnSpc>
                <a:spcPct val="75000"/>
              </a:lnSpc>
              <a:defRPr sz="5071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684809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32551" y="1989667"/>
            <a:ext cx="5039783" cy="25908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2551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4301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3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67" b="1" cap="all" spc="13">
                <a:solidFill>
                  <a:srgbClr val="191919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7481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2"/>
            <a:ext cx="10752667" cy="5184773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471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зделитель (УРОК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1" y="6356351"/>
            <a:ext cx="88842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1" y="309562"/>
            <a:ext cx="11572739" cy="5890421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851" y="836613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9310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587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123952"/>
            <a:ext cx="10752667" cy="5184773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8759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3"/>
            <a:ext cx="5039784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123953"/>
            <a:ext cx="5039784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342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4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rgbClr val="191919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427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9" y="1123953"/>
            <a:ext cx="3359151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4417485" y="1123953"/>
            <a:ext cx="3359151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8113186" y="1123953"/>
            <a:ext cx="3359151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641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989667"/>
            <a:ext cx="10752667" cy="4320116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2781"/>
            <a:ext cx="10752667" cy="391628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8" y="1548951"/>
            <a:ext cx="10752667" cy="391628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4707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3953"/>
            <a:ext cx="10752667" cy="1153583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8466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2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1" y="1123954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9"/>
            <a:ext cx="5039784" cy="4897967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6574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50385" y="1964268"/>
            <a:ext cx="4823883" cy="419682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17736" y="1960563"/>
            <a:ext cx="4823883" cy="59372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17733" y="2554288"/>
            <a:ext cx="4823883" cy="36068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56560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0385" y="1960564"/>
            <a:ext cx="4823883" cy="420052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7735" y="1960564"/>
            <a:ext cx="4823884" cy="420052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8028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4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18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18" y="1411818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6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18" y="2277534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18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6" y="2277534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18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18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6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18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18" y="4868335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6" y="4580467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4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4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8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4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4" y="3716869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4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6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4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4" y="1411818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1210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2"/>
            <a:ext cx="10752667" cy="5184773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181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1"/>
            <a:ext cx="5039784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123951"/>
            <a:ext cx="5039784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538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3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rgbClr val="191919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767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1"/>
            <a:ext cx="3359151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4417483" y="1123951"/>
            <a:ext cx="3359151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8113185" y="1123951"/>
            <a:ext cx="3359151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1418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989667"/>
            <a:ext cx="10752667" cy="4320116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2781"/>
            <a:ext cx="10752667" cy="391628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7" y="1548951"/>
            <a:ext cx="10752667" cy="391628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3723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3951"/>
            <a:ext cx="10752667" cy="1153583"/>
          </a:xfrm>
        </p:spPr>
        <p:txBody>
          <a:bodyPr>
            <a:norm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302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0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0" y="1123953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8"/>
            <a:ext cx="5039784" cy="4897967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4179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7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4091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900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7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178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546918"/>
            <a:ext cx="10752667" cy="4761807"/>
          </a:xfrm>
        </p:spPr>
        <p:txBody>
          <a:bodyPr>
            <a:normAutofit/>
          </a:bodyPr>
          <a:lstStyle>
            <a:lvl1pPr marL="285744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1pPr>
            <a:lvl2pPr marL="742932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1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7" y="1196976"/>
            <a:ext cx="10752667" cy="343067"/>
          </a:xfrm>
        </p:spPr>
        <p:txBody>
          <a:bodyPr>
            <a:normAutofit/>
          </a:bodyPr>
          <a:lstStyle>
            <a:lvl1pPr marL="0" indent="0" defTabSz="107997">
              <a:spcBef>
                <a:spcPts val="0"/>
              </a:spcBef>
              <a:buFont typeface=".HelveticaNeueDeskInterface-Regular" charset="0"/>
              <a:buNone/>
              <a:tabLst/>
              <a:defRPr sz="1400" b="1" i="0" cap="all" baseline="0"/>
            </a:lvl1pPr>
            <a:lvl2pPr marL="742932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200"/>
            </a:lvl2pPr>
            <a:lvl3pPr marL="1200121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309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98" indent="-285744" defTabSz="107997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73990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561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4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18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18" y="1411818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6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18" y="2277534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18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6" y="2277534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18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18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6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18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18" y="4868335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6" y="4580467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4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4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8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4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4" y="3716869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4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6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4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4" y="1411818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3334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546918"/>
            <a:ext cx="10752667" cy="4761807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7" y="1196976"/>
            <a:ext cx="10752667" cy="343067"/>
          </a:xfrm>
        </p:spPr>
        <p:txBody>
          <a:bodyPr>
            <a:norm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10879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989667"/>
            <a:ext cx="10752667" cy="4320116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2781"/>
            <a:ext cx="10752667" cy="391628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7" y="1548951"/>
            <a:ext cx="10752667" cy="391628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2435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3951"/>
            <a:ext cx="10752667" cy="1153583"/>
          </a:xfrm>
        </p:spPr>
        <p:txBody>
          <a:bodyPr>
            <a:norm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0817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3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67" b="1" cap="all" spc="13">
                <a:solidFill>
                  <a:srgbClr val="191919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5076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0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0" y="1123953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8"/>
            <a:ext cx="5039784" cy="4897967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85959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раздела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1960563"/>
            <a:ext cx="10278533" cy="2398712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800" b="1" i="0" cap="all" spc="11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1617" y="6375400"/>
            <a:ext cx="3894667" cy="220851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5006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6432552" y="6399465"/>
            <a:ext cx="4032249" cy="2208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9667" y="6399465"/>
            <a:ext cx="5054600" cy="22085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6321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0998200" y="6426376"/>
            <a:ext cx="279400" cy="182245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 b="0" i="0">
                <a:solidFill>
                  <a:srgbClr val="8A8A8A"/>
                </a:solidFill>
                <a:latin typeface="Arial"/>
                <a:cs typeface="Arial"/>
              </a:defRPr>
            </a:lvl1pPr>
          </a:lstStyle>
          <a:p>
            <a:pPr marL="25399"/>
            <a:fld id="{81D60167-4931-47E6-BA6A-407CBD079E47}" type="slidenum">
              <a:rPr lang="ru-RU" smtClean="0"/>
              <a:pPr marL="25399"/>
              <a:t>‹#›</a:t>
            </a:fld>
            <a:endParaRPr lang="ru-RU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6432552" y="6399465"/>
            <a:ext cx="4032249" cy="2208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9667" y="6399465"/>
            <a:ext cx="5054600" cy="22085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4515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7" y="1989668"/>
            <a:ext cx="10752667" cy="1193560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9667" y="3716867"/>
            <a:ext cx="10752667" cy="54398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cap="all" spc="13">
                <a:solidFill>
                  <a:schemeClr val="bg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/>
              <a:t>www.tn.ru</a:t>
            </a:r>
            <a:endParaRPr lang="en-US" sz="1333" spc="40" dirty="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/>
              <a:t>Знание. Опыт. Мастерство.</a:t>
            </a:r>
            <a:endParaRPr lang="en-US" sz="1333" spc="40" dirty="0"/>
          </a:p>
        </p:txBody>
      </p:sp>
    </p:spTree>
    <p:extLst>
      <p:ext uri="{BB962C8B-B14F-4D97-AF65-F5344CB8AC3E}">
        <p14:creationId xmlns:p14="http://schemas.microsoft.com/office/powerpoint/2010/main" val="23879387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32550" y="1989667"/>
            <a:ext cx="5039783" cy="25908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2551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2017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32550" y="1844675"/>
            <a:ext cx="5039783" cy="25146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200" b="1" i="0" cap="all" spc="11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Раздела</a:t>
            </a:r>
            <a:r>
              <a:rPr lang="en-US" dirty="0"/>
              <a:t> 32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6432551" y="6152091"/>
            <a:ext cx="4833968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/>
              <a:t>Знание. Опыт. Мастерство.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625546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0384" y="1960564"/>
            <a:ext cx="4823883" cy="420052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7735" y="1960564"/>
            <a:ext cx="4823884" cy="420052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921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7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91086" y="6120341"/>
            <a:ext cx="3981249" cy="220851"/>
          </a:xfrm>
        </p:spPr>
        <p:txBody>
          <a:bodyPr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9084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123954"/>
            <a:ext cx="10752667" cy="5184773"/>
          </a:xfrm>
        </p:spPr>
        <p:txBody>
          <a:bodyPr>
            <a:normAutofit/>
          </a:bodyPr>
          <a:lstStyle>
            <a:lvl1pPr marL="285736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1pPr>
            <a:lvl2pPr marL="742912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2pPr>
            <a:lvl3pPr marL="1200090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1000"/>
            </a:lvl3pPr>
            <a:lvl4pPr marL="1657268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4pPr>
            <a:lvl5pPr marL="2114446" indent="-285736" defTabSz="107995">
              <a:spcBef>
                <a:spcPts val="0"/>
              </a:spcBef>
              <a:buFont typeface=".HelveticaNeueDeskInterface-Regular" charset="0"/>
              <a:buChar char="–"/>
              <a:tabLst/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831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2651" y="1960563"/>
            <a:ext cx="4521701" cy="33425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chemeClr val="tx1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2122" y="2283682"/>
            <a:ext cx="4512233" cy="88005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83" indent="0">
              <a:buNone/>
              <a:defRPr sz="900"/>
            </a:lvl2pPr>
            <a:lvl3pPr marL="685766" indent="0">
              <a:buNone/>
              <a:defRPr sz="900"/>
            </a:lvl3pPr>
            <a:lvl4pPr marL="1028649" indent="0">
              <a:buNone/>
              <a:defRPr sz="900"/>
            </a:lvl4pPr>
            <a:lvl5pPr marL="1371532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5"/>
          </p:nvPr>
        </p:nvSpPr>
        <p:spPr>
          <a:xfrm>
            <a:off x="1262651" y="3163734"/>
            <a:ext cx="4521701" cy="3231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6"/>
          </p:nvPr>
        </p:nvSpPr>
        <p:spPr>
          <a:xfrm>
            <a:off x="1272117" y="3486850"/>
            <a:ext cx="4512235" cy="88005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83" indent="0">
              <a:buNone/>
              <a:defRPr sz="900"/>
            </a:lvl2pPr>
            <a:lvl3pPr marL="685766" indent="0">
              <a:buNone/>
              <a:defRPr sz="900"/>
            </a:lvl3pPr>
            <a:lvl4pPr marL="1028649" indent="0">
              <a:buNone/>
              <a:defRPr sz="900"/>
            </a:lvl4pPr>
            <a:lvl5pPr marL="1371532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9"/>
          </p:nvPr>
        </p:nvSpPr>
        <p:spPr>
          <a:xfrm>
            <a:off x="1277508" y="4366899"/>
            <a:ext cx="4506847" cy="3231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0"/>
          </p:nvPr>
        </p:nvSpPr>
        <p:spPr>
          <a:xfrm>
            <a:off x="1272117" y="4690015"/>
            <a:ext cx="4512235" cy="88005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83" indent="0">
              <a:buNone/>
              <a:defRPr sz="900"/>
            </a:lvl2pPr>
            <a:lvl3pPr marL="685766" indent="0">
              <a:buNone/>
              <a:defRPr sz="900"/>
            </a:lvl3pPr>
            <a:lvl4pPr marL="1028649" indent="0">
              <a:buNone/>
              <a:defRPr sz="900"/>
            </a:lvl4pPr>
            <a:lvl5pPr marL="1371532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731004" y="1960563"/>
            <a:ext cx="4510617" cy="3231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2"/>
          </p:nvPr>
        </p:nvSpPr>
        <p:spPr>
          <a:xfrm>
            <a:off x="6729389" y="2283682"/>
            <a:ext cx="4512233" cy="88005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83" indent="0">
              <a:buNone/>
              <a:defRPr sz="900"/>
            </a:lvl2pPr>
            <a:lvl3pPr marL="685766" indent="0">
              <a:buNone/>
              <a:defRPr sz="900"/>
            </a:lvl3pPr>
            <a:lvl4pPr marL="1028649" indent="0">
              <a:buNone/>
              <a:defRPr sz="900"/>
            </a:lvl4pPr>
            <a:lvl5pPr marL="1371532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3"/>
          </p:nvPr>
        </p:nvSpPr>
        <p:spPr>
          <a:xfrm>
            <a:off x="6731001" y="3163734"/>
            <a:ext cx="4530787" cy="3231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half" idx="24"/>
          </p:nvPr>
        </p:nvSpPr>
        <p:spPr>
          <a:xfrm>
            <a:off x="6749553" y="3486850"/>
            <a:ext cx="4512235" cy="88005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83" indent="0">
              <a:buNone/>
              <a:defRPr sz="900"/>
            </a:lvl2pPr>
            <a:lvl3pPr marL="685766" indent="0">
              <a:buNone/>
              <a:defRPr sz="900"/>
            </a:lvl3pPr>
            <a:lvl4pPr marL="1028649" indent="0">
              <a:buNone/>
              <a:defRPr sz="900"/>
            </a:lvl4pPr>
            <a:lvl5pPr marL="1371532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5"/>
          </p:nvPr>
        </p:nvSpPr>
        <p:spPr>
          <a:xfrm>
            <a:off x="6747935" y="4366899"/>
            <a:ext cx="4513853" cy="3231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26"/>
          </p:nvPr>
        </p:nvSpPr>
        <p:spPr>
          <a:xfrm>
            <a:off x="6749553" y="4690015"/>
            <a:ext cx="4512235" cy="88005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883" indent="0">
              <a:buNone/>
              <a:defRPr sz="900"/>
            </a:lvl2pPr>
            <a:lvl3pPr marL="685766" indent="0">
              <a:buNone/>
              <a:defRPr sz="900"/>
            </a:lvl3pPr>
            <a:lvl4pPr marL="1028649" indent="0">
              <a:buNone/>
              <a:defRPr sz="900"/>
            </a:lvl4pPr>
            <a:lvl5pPr marL="1371532" indent="0">
              <a:buNone/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950385" y="1960566"/>
            <a:ext cx="312267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chemeClr val="tx1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950385" y="3163677"/>
            <a:ext cx="312267" cy="31930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chemeClr val="tx1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 dirty="0"/>
              <a:t>2.</a:t>
            </a:r>
            <a:endParaRPr lang="en-US" dirty="0"/>
          </a:p>
        </p:txBody>
      </p:sp>
      <p:sp>
        <p:nvSpPr>
          <p:cNvPr id="26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950385" y="4359279"/>
            <a:ext cx="312267" cy="3079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 dirty="0"/>
              <a:t>3.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6419852" y="4359279"/>
            <a:ext cx="312267" cy="3079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 dirty="0"/>
              <a:t>6.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31" hasCustomPrompt="1"/>
          </p:nvPr>
        </p:nvSpPr>
        <p:spPr>
          <a:xfrm>
            <a:off x="6419852" y="3163677"/>
            <a:ext cx="312267" cy="31930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 dirty="0"/>
              <a:t>5.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6419852" y="1960566"/>
            <a:ext cx="312267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051" b="1" cap="all" spc="8">
                <a:solidFill>
                  <a:srgbClr val="191919"/>
                </a:solidFill>
              </a:defRPr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ru-RU" dirty="0"/>
              <a:t>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8803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50386" y="1866901"/>
            <a:ext cx="10291233" cy="1333499"/>
          </a:xfrm>
        </p:spPr>
        <p:txBody>
          <a:bodyPr lIns="0" tIns="0" rIns="0" bIns="0" anchor="t" anchorCtr="0"/>
          <a:lstStyle>
            <a:lvl1pPr algn="l">
              <a:lnSpc>
                <a:spcPts val="4000"/>
              </a:lnSpc>
              <a:defRPr sz="3800" b="1" i="0" cap="all" spc="11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50385" y="3757614"/>
            <a:ext cx="4823883" cy="18018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cap="none" spc="0">
                <a:solidFill>
                  <a:schemeClr val="bg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662336" y="6099175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spc="51" dirty="0"/>
              <a:t>8 800 200 05 65</a:t>
            </a:r>
          </a:p>
          <a:p>
            <a:pPr algn="r"/>
            <a:r>
              <a:rPr lang="ru-RU" sz="571" b="0" i="0" spc="31" dirty="0">
                <a:latin typeface="Arial Narrow"/>
                <a:cs typeface="Arial Narrow"/>
              </a:rPr>
              <a:t>профессиональные</a:t>
            </a:r>
            <a:r>
              <a:rPr lang="ru-RU" sz="571" b="0" i="0" spc="31" baseline="0" dirty="0">
                <a:latin typeface="Arial Narrow"/>
                <a:cs typeface="Arial Narrow"/>
              </a:rPr>
              <a:t> консультации</a:t>
            </a:r>
            <a:endParaRPr lang="en-US" sz="571" b="0" i="0" spc="31" dirty="0"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950386" y="6099175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spc="31" dirty="0"/>
              <a:t>www.tn.ru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34668" y="3759200"/>
            <a:ext cx="4842933" cy="1820333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5629695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628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123952"/>
            <a:ext cx="10752667" cy="5184773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5569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3"/>
            <a:ext cx="5039784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123953"/>
            <a:ext cx="5039784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4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+2heade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4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rgbClr val="191919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761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colum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9" y="1123953"/>
            <a:ext cx="3359151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4417485" y="1123953"/>
            <a:ext cx="3359151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8113186" y="1123953"/>
            <a:ext cx="3359151" cy="5184775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653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989667"/>
            <a:ext cx="10752667" cy="4320116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2781"/>
            <a:ext cx="10752667" cy="391628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8" y="1548951"/>
            <a:ext cx="10752667" cy="391628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4978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&amp;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3953"/>
            <a:ext cx="10752667" cy="1153583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642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re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2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1" y="1123954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9"/>
            <a:ext cx="5039784" cy="4897967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579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8" y="4580468"/>
            <a:ext cx="10752667" cy="13334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>
                <a:solidFill>
                  <a:srgbClr val="FFFFFF"/>
                </a:solidFill>
              </a:rPr>
              <a:t>www.tn.ru</a:t>
            </a:r>
            <a:endParaRPr lang="en-US" sz="1333" spc="4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70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>
                <a:solidFill>
                  <a:srgbClr val="FFFFFF"/>
                </a:solidFill>
              </a:rPr>
              <a:t>Знание. Опыт. Мастерство.</a:t>
            </a:r>
            <a:endParaRPr lang="en-US" sz="1333" spc="4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7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50385" y="1964268"/>
            <a:ext cx="4823883" cy="419682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17736" y="1960563"/>
            <a:ext cx="4823883" cy="59372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cap="all" spc="1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17733" y="2554288"/>
            <a:ext cx="4823883" cy="36068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6713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0385" y="1960564"/>
            <a:ext cx="4823883" cy="420052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7735" y="1960564"/>
            <a:ext cx="4823884" cy="420052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729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4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18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18" y="1411818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600"/>
            </a:lvl3pPr>
            <a:lvl4pPr marL="1828754" indent="0">
              <a:buNone/>
              <a:defRPr sz="1600"/>
            </a:lvl4pPr>
            <a:lvl5pPr marL="2438339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6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18" y="2277534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18" y="2565402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6" y="2277534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18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18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6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18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18" y="4868335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6" y="4580467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4" y="4580467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4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8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4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4" y="3716869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4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6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4" y="1123951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4" y="1411818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219170" indent="0">
              <a:buNone/>
              <a:defRPr sz="1333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2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408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2"/>
            <a:ext cx="10752667" cy="5184773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7755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1"/>
            <a:ext cx="5039784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123951"/>
            <a:ext cx="5039784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5266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+2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3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rgbClr val="191919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8"/>
            <a:ext cx="5039784" cy="4896908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64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123951"/>
            <a:ext cx="3359151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 columns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6"/>
          </p:nvPr>
        </p:nvSpPr>
        <p:spPr>
          <a:xfrm>
            <a:off x="4417483" y="1123951"/>
            <a:ext cx="3359151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7"/>
          </p:nvPr>
        </p:nvSpPr>
        <p:spPr>
          <a:xfrm>
            <a:off x="8113185" y="1123951"/>
            <a:ext cx="3359151" cy="5184775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0693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989667"/>
            <a:ext cx="10752667" cy="4320116"/>
          </a:xfrm>
          <a:solidFill>
            <a:schemeClr val="bg2"/>
          </a:solidFill>
        </p:spPr>
        <p:txBody>
          <a:bodyPr lIns="251999" tIns="108000" rIns="216000" bIns="108000"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2781"/>
            <a:ext cx="10752667" cy="391628"/>
          </a:xfrm>
          <a:solidFill>
            <a:schemeClr val="accent1"/>
          </a:solidFill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7" y="1548951"/>
            <a:ext cx="10752667" cy="391628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9" tIns="72000" rIns="216000" bIns="72000">
            <a:sp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581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&amp;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7" y="1123951"/>
            <a:ext cx="10752667" cy="1153583"/>
          </a:xfrm>
        </p:spPr>
        <p:txBody>
          <a:bodyPr>
            <a:normAutofit/>
          </a:bodyPr>
          <a:lstStyle>
            <a:lvl1pPr marL="0" indent="0" defTabSz="143996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9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7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6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745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330" indent="-380990" defTabSz="143996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014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0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0" y="1123953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8"/>
            <a:ext cx="5039784" cy="4897967"/>
          </a:xfrm>
        </p:spPr>
        <p:txBody>
          <a:bodyPr>
            <a:normAutofit/>
          </a:bodyPr>
          <a:lstStyle>
            <a:lvl1pPr marL="228594" indent="-228594">
              <a:buFont typeface=".HelveticaNeueDeskInterface-Regular" charset="0"/>
              <a:buChar char="–"/>
              <a:defRPr sz="1333"/>
            </a:lvl1pPr>
            <a:lvl2pPr marL="838179" indent="-228594">
              <a:buFont typeface=".HelveticaNeueDeskInterface-Regular" charset="0"/>
              <a:buChar char="–"/>
              <a:defRPr sz="1333"/>
            </a:lvl2pPr>
            <a:lvl3pPr marL="1447764" indent="-228594">
              <a:buFont typeface=".HelveticaNeueDeskInterface-Regular" charset="0"/>
              <a:buChar char="–"/>
              <a:defRPr sz="1333"/>
            </a:lvl3pPr>
            <a:lvl4pPr marL="2057349" indent="-228594">
              <a:buFont typeface=".HelveticaNeueDeskInterface-Regular" charset="0"/>
              <a:buChar char="–"/>
              <a:defRPr sz="1067"/>
            </a:lvl4pPr>
            <a:lvl5pPr marL="2666933" indent="-228594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46DFF14-0A17-E242-9300-8A4AA2C31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6.emf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image" Target="../media/image9.emf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6.emf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5" Type="http://schemas.openxmlformats.org/officeDocument/2006/relationships/slideLayout" Target="../slideLayouts/slideLayout90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89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492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27775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54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758" r:id="rId31"/>
    <p:sldLayoutId id="2147483759" r:id="rId32"/>
    <p:sldLayoutId id="2147483760" r:id="rId33"/>
    <p:sldLayoutId id="2147483762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  <p15:guide id="10" orient="horz" pos="413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8" y="1196977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609570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3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609570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8" y="267638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720115" y="6410897"/>
            <a:ext cx="5375887" cy="21944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609570"/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3" y="1"/>
            <a:ext cx="12191999" cy="836083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333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2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hf hdr="0" ftr="0" dt="0"/>
  <p:txStyles>
    <p:titleStyle>
      <a:lvl1pPr algn="l" defTabSz="609570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.HelveticaNeueDeskInterface-Regular" charset="0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96975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2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1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720114" y="6410895"/>
            <a:ext cx="5375887" cy="21944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12191999" cy="83608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65595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6" r:id="rId12"/>
    <p:sldLayoutId id="2147483717" r:id="rId13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.HelveticaNeueDeskInterface-Regular" charset="0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96975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2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1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" y="1"/>
            <a:ext cx="12191999" cy="836083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/>
              <a:t>    </a:t>
            </a:r>
            <a:endParaRPr lang="en-US" sz="1333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274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8" y="1196977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 defTabSz="609570"/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3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609570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8" y="267638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720115" y="6410897"/>
            <a:ext cx="5375887" cy="21944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defTabSz="609570"/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3" y="1"/>
            <a:ext cx="12191999" cy="836083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>
                <a:solidFill>
                  <a:srgbClr val="FFFFFF">
                    <a:lumMod val="50000"/>
                  </a:srgbClr>
                </a:solidFill>
              </a:rPr>
              <a:t>    </a:t>
            </a:r>
            <a:endParaRPr lang="en-US" sz="1333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09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7" r:id="rId10"/>
    <p:sldLayoutId id="2147483748" r:id="rId11"/>
  </p:sldLayoutIdLst>
  <p:hf hdr="0" ftr="0" dt="0"/>
  <p:txStyles>
    <p:titleStyle>
      <a:lvl1pPr algn="l" defTabSz="609570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.HelveticaNeueDeskInterface-Regular" charset="0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484">
          <p15:clr>
            <a:srgbClr val="F26B43"/>
          </p15:clr>
        </p15:guide>
        <p15:guide id="3" orient="horz" pos="1756">
          <p15:clr>
            <a:srgbClr val="F26B43"/>
          </p15:clr>
        </p15:guide>
        <p15:guide id="4" orient="horz" pos="2845">
          <p15:clr>
            <a:srgbClr val="F26B43"/>
          </p15:clr>
        </p15:guide>
        <p15:guide id="5" orient="horz" pos="2028">
          <p15:clr>
            <a:srgbClr val="F26B43"/>
          </p15:clr>
        </p15:guide>
        <p15:guide id="6" orient="horz" pos="2300">
          <p15:clr>
            <a:srgbClr val="F26B43"/>
          </p15:clr>
        </p15:guide>
        <p15:guide id="7" orient="horz" pos="2573">
          <p15:clr>
            <a:srgbClr val="F26B43"/>
          </p15:clr>
        </p15:guide>
        <p15:guide id="8" orient="horz" pos="1212">
          <p15:clr>
            <a:srgbClr val="F26B43"/>
          </p15:clr>
        </p15:guide>
        <p15:guide id="9" orient="horz" pos="940">
          <p15:clr>
            <a:srgbClr val="F26B43"/>
          </p15:clr>
        </p15:guide>
        <p15:guide id="10" orient="horz" pos="667">
          <p15:clr>
            <a:srgbClr val="F26B43"/>
          </p15:clr>
        </p15:guide>
        <p15:guide id="11" orient="horz" pos="395">
          <p15:clr>
            <a:srgbClr val="F26B43"/>
          </p15:clr>
        </p15:guide>
        <p15:guide id="12" pos="2721">
          <p15:clr>
            <a:srgbClr val="F26B43"/>
          </p15:clr>
        </p15:guide>
        <p15:guide id="13" pos="2562">
          <p15:clr>
            <a:srgbClr val="F26B43"/>
          </p15:clr>
        </p15:guide>
        <p15:guide id="14" pos="2404">
          <p15:clr>
            <a:srgbClr val="F26B43"/>
          </p15:clr>
        </p15:guide>
        <p15:guide id="15" pos="2245">
          <p15:clr>
            <a:srgbClr val="F26B43"/>
          </p15:clr>
        </p15:guide>
        <p15:guide id="16" pos="2086">
          <p15:clr>
            <a:srgbClr val="F26B43"/>
          </p15:clr>
        </p15:guide>
        <p15:guide id="17" pos="1927">
          <p15:clr>
            <a:srgbClr val="F26B43"/>
          </p15:clr>
        </p15:guide>
        <p15:guide id="18" pos="1769">
          <p15:clr>
            <a:srgbClr val="F26B43"/>
          </p15:clr>
        </p15:guide>
        <p15:guide id="19" pos="1610">
          <p15:clr>
            <a:srgbClr val="F26B43"/>
          </p15:clr>
        </p15:guide>
        <p15:guide id="20" pos="1451">
          <p15:clr>
            <a:srgbClr val="F26B43"/>
          </p15:clr>
        </p15:guide>
        <p15:guide id="21" pos="1292">
          <p15:clr>
            <a:srgbClr val="F26B43"/>
          </p15:clr>
        </p15:guide>
        <p15:guide id="22" pos="1134">
          <p15:clr>
            <a:srgbClr val="F26B43"/>
          </p15:clr>
        </p15:guide>
        <p15:guide id="23" pos="975">
          <p15:clr>
            <a:srgbClr val="F26B43"/>
          </p15:clr>
        </p15:guide>
        <p15:guide id="24" pos="816">
          <p15:clr>
            <a:srgbClr val="F26B43"/>
          </p15:clr>
        </p15:guide>
        <p15:guide id="25" pos="657">
          <p15:clr>
            <a:srgbClr val="F26B43"/>
          </p15:clr>
        </p15:guide>
        <p15:guide id="26" pos="499">
          <p15:clr>
            <a:srgbClr val="F26B43"/>
          </p15:clr>
        </p15:guide>
        <p15:guide id="27" pos="340">
          <p15:clr>
            <a:srgbClr val="F26B43"/>
          </p15:clr>
        </p15:guide>
        <p15:guide id="28" pos="3039">
          <p15:clr>
            <a:srgbClr val="F26B43"/>
          </p15:clr>
        </p15:guide>
        <p15:guide id="29" pos="3198">
          <p15:clr>
            <a:srgbClr val="F26B43"/>
          </p15:clr>
        </p15:guide>
        <p15:guide id="30" pos="3356">
          <p15:clr>
            <a:srgbClr val="F26B43"/>
          </p15:clr>
        </p15:guide>
        <p15:guide id="31" pos="3515">
          <p15:clr>
            <a:srgbClr val="F26B43"/>
          </p15:clr>
        </p15:guide>
        <p15:guide id="32" pos="3674">
          <p15:clr>
            <a:srgbClr val="F26B43"/>
          </p15:clr>
        </p15:guide>
        <p15:guide id="33" pos="3833">
          <p15:clr>
            <a:srgbClr val="F26B43"/>
          </p15:clr>
        </p15:guide>
        <p15:guide id="34" pos="3991">
          <p15:clr>
            <a:srgbClr val="F26B43"/>
          </p15:clr>
        </p15:guide>
        <p15:guide id="35" pos="4150">
          <p15:clr>
            <a:srgbClr val="F26B43"/>
          </p15:clr>
        </p15:guide>
        <p15:guide id="36" pos="4309">
          <p15:clr>
            <a:srgbClr val="F26B43"/>
          </p15:clr>
        </p15:guide>
        <p15:guide id="37" pos="4468">
          <p15:clr>
            <a:srgbClr val="F26B43"/>
          </p15:clr>
        </p15:guide>
        <p15:guide id="38" pos="4626">
          <p15:clr>
            <a:srgbClr val="F26B43"/>
          </p15:clr>
        </p15:guide>
        <p15:guide id="39" pos="4785">
          <p15:clr>
            <a:srgbClr val="F26B43"/>
          </p15:clr>
        </p15:guide>
        <p15:guide id="40" pos="4944">
          <p15:clr>
            <a:srgbClr val="F26B43"/>
          </p15:clr>
        </p15:guide>
        <p15:guide id="41" pos="5103">
          <p15:clr>
            <a:srgbClr val="F26B43"/>
          </p15:clr>
        </p15:guide>
        <p15:guide id="42" pos="5261">
          <p15:clr>
            <a:srgbClr val="F26B43"/>
          </p15:clr>
        </p15:guide>
        <p15:guide id="43" pos="5420">
          <p15:clr>
            <a:srgbClr val="F26B43"/>
          </p15:clr>
        </p15:guide>
        <p15:guide id="44" orient="horz" pos="3117">
          <p15:clr>
            <a:srgbClr val="F26B43"/>
          </p15:clr>
        </p15:guide>
        <p15:guide id="45" orient="horz" pos="123">
          <p15:clr>
            <a:srgbClr val="F26B43"/>
          </p15:clr>
        </p15:guide>
        <p15:guide id="46" orient="horz" pos="282">
          <p15:clr>
            <a:srgbClr val="F26B43"/>
          </p15:clr>
        </p15:guide>
        <p15:guide id="47" orient="horz" pos="531">
          <p15:clr>
            <a:srgbClr val="F26B43"/>
          </p15:clr>
        </p15:guide>
        <p15:guide id="48" orient="horz" pos="804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1348">
          <p15:clr>
            <a:srgbClr val="F26B43"/>
          </p15:clr>
        </p15:guide>
        <p15:guide id="51" orient="horz" pos="1620">
          <p15:clr>
            <a:srgbClr val="F26B43"/>
          </p15:clr>
        </p15:guide>
        <p15:guide id="52" orient="horz" pos="1892">
          <p15:clr>
            <a:srgbClr val="F26B43"/>
          </p15:clr>
        </p15:guide>
        <p15:guide id="53" orient="horz" pos="2164">
          <p15:clr>
            <a:srgbClr val="F26B43"/>
          </p15:clr>
        </p15:guide>
        <p15:guide id="54" orient="horz" pos="2436">
          <p15:clr>
            <a:srgbClr val="F26B43"/>
          </p15:clr>
        </p15:guide>
        <p15:guide id="55" orient="horz" pos="2709">
          <p15:clr>
            <a:srgbClr val="F26B43"/>
          </p15:clr>
        </p15:guide>
        <p15:guide id="56" orient="horz" pos="298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96975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2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1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720114" y="6410895"/>
            <a:ext cx="5375887" cy="21944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b="0" i="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2" y="1"/>
            <a:ext cx="12191999" cy="83608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/>
              <a:t>    </a:t>
            </a:r>
            <a:endParaRPr lang="en-US" sz="1333" dirty="0"/>
          </a:p>
        </p:txBody>
      </p:sp>
    </p:spTree>
    <p:extLst>
      <p:ext uri="{BB962C8B-B14F-4D97-AF65-F5344CB8AC3E}">
        <p14:creationId xmlns:p14="http://schemas.microsoft.com/office/powerpoint/2010/main" val="322316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.HelveticaNeueDeskInterface-Regular" charset="0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6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7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8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1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3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jp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6.xml"/><Relationship Id="rId5" Type="http://schemas.openxmlformats.org/officeDocument/2006/relationships/image" Target="../media/image41.emf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7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8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9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jpe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0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1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2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3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4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6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8.xml"/><Relationship Id="rId5" Type="http://schemas.openxmlformats.org/officeDocument/2006/relationships/image" Target="../media/image56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9.xml"/><Relationship Id="rId5" Type="http://schemas.microsoft.com/office/2007/relationships/hdphoto" Target="../media/hdphoto3.wdp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image" Target="../media/image58.emf"/><Relationship Id="rId7" Type="http://schemas.openxmlformats.org/officeDocument/2006/relationships/image" Target="../media/image62.emf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0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Relationship Id="rId9" Type="http://schemas.openxmlformats.org/officeDocument/2006/relationships/image" Target="../media/image6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.xml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3.xml"/><Relationship Id="rId5" Type="http://schemas.openxmlformats.org/officeDocument/2006/relationships/image" Target="../media/image67.emf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5.xml"/><Relationship Id="rId5" Type="http://schemas.openxmlformats.org/officeDocument/2006/relationships/image" Target="../media/image73.emf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77.emf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6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10" Type="http://schemas.openxmlformats.org/officeDocument/2006/relationships/image" Target="../media/image80.emf"/><Relationship Id="rId4" Type="http://schemas.openxmlformats.org/officeDocument/2006/relationships/image" Target="../media/image74.png"/><Relationship Id="rId9" Type="http://schemas.openxmlformats.org/officeDocument/2006/relationships/image" Target="../media/image79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7.xml"/><Relationship Id="rId5" Type="http://schemas.openxmlformats.org/officeDocument/2006/relationships/image" Target="../media/image82.emf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8.xml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9.xml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4.xml"/><Relationship Id="rId1" Type="http://schemas.openxmlformats.org/officeDocument/2006/relationships/tags" Target="../tags/tag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4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42.xml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43.xml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44.xml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F8C8BA-CB1C-2411-BD41-0991684A56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39098"/>
            <a:ext cx="12192000" cy="6218903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</p:pic>
      <p:sp>
        <p:nvSpPr>
          <p:cNvPr id="16" name="Рисунок 26">
            <a:extLst>
              <a:ext uri="{FF2B5EF4-FFF2-40B4-BE49-F238E27FC236}">
                <a16:creationId xmlns:a16="http://schemas.microsoft.com/office/drawing/2014/main" id="{34E9A2CF-ABB0-2F47-B674-4C1DA748DC29}"/>
              </a:ext>
            </a:extLst>
          </p:cNvPr>
          <p:cNvSpPr txBox="1">
            <a:spLocks/>
          </p:cNvSpPr>
          <p:nvPr/>
        </p:nvSpPr>
        <p:spPr>
          <a:xfrm>
            <a:off x="0" y="648930"/>
            <a:ext cx="12192000" cy="620907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gradFill>
            <a:gsLst>
              <a:gs pos="83000">
                <a:schemeClr val="tx2">
                  <a:alpha val="4000"/>
                </a:schemeClr>
              </a:gs>
              <a:gs pos="100000">
                <a:schemeClr val="tx2"/>
              </a:gs>
            </a:gsLst>
            <a:lin ang="5400000" scaled="1"/>
          </a:gradFill>
        </p:spPr>
        <p:txBody>
          <a:bodyPr wrap="none"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2">
              <a:buClr>
                <a:srgbClr val="E30613"/>
              </a:buClr>
              <a:defRPr/>
            </a:pP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6EEC13-100A-956D-7226-9646A33CAF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25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19F23C9-C836-ED4D-878E-C5F6D9D0B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2714" y="5150717"/>
            <a:ext cx="9124865" cy="901235"/>
          </a:xfrm>
        </p:spPr>
        <p:txBody>
          <a:bodyPr>
            <a:noAutofit/>
          </a:bodyPr>
          <a:lstStyle/>
          <a:p>
            <a:pPr algn="l"/>
            <a:r>
              <a:rPr lang="ru-RU" sz="3733" dirty="0">
                <a:solidFill>
                  <a:srgbClr val="242E40"/>
                </a:solidFill>
              </a:rPr>
              <a:t>огнезащита</a:t>
            </a:r>
            <a:endParaRPr lang="ru-RU" sz="3500" dirty="0">
              <a:solidFill>
                <a:srgbClr val="242E40"/>
              </a:solidFill>
            </a:endParaRPr>
          </a:p>
        </p:txBody>
      </p:sp>
      <p:sp>
        <p:nvSpPr>
          <p:cNvPr id="2" name="Полилиния 11">
            <a:extLst>
              <a:ext uri="{FF2B5EF4-FFF2-40B4-BE49-F238E27FC236}">
                <a16:creationId xmlns:a16="http://schemas.microsoft.com/office/drawing/2014/main" id="{5ADF2E71-DCDD-54C9-33E1-D8EEB3CCB917}"/>
              </a:ext>
            </a:extLst>
          </p:cNvPr>
          <p:cNvSpPr/>
          <p:nvPr/>
        </p:nvSpPr>
        <p:spPr>
          <a:xfrm>
            <a:off x="7896798" y="4293681"/>
            <a:ext cx="373453" cy="649369"/>
          </a:xfrm>
          <a:custGeom>
            <a:avLst/>
            <a:gdLst>
              <a:gd name="connsiteX0" fmla="*/ 613410 w 613410"/>
              <a:gd name="connsiteY0" fmla="*/ 612744 h 1051369"/>
              <a:gd name="connsiteX1" fmla="*/ 952 w 613410"/>
              <a:gd name="connsiteY1" fmla="*/ 1051370 h 1051369"/>
              <a:gd name="connsiteX2" fmla="*/ 306705 w 613410"/>
              <a:gd name="connsiteY2" fmla="*/ 612744 h 1051369"/>
              <a:gd name="connsiteX3" fmla="*/ 0 w 613410"/>
              <a:gd name="connsiteY3" fmla="*/ 612744 h 1051369"/>
              <a:gd name="connsiteX4" fmla="*/ 0 w 613410"/>
              <a:gd name="connsiteY4" fmla="*/ 0 h 1051369"/>
              <a:gd name="connsiteX5" fmla="*/ 613410 w 613410"/>
              <a:gd name="connsiteY5" fmla="*/ 0 h 105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410" h="1051369">
                <a:moveTo>
                  <a:pt x="613410" y="612744"/>
                </a:moveTo>
                <a:lnTo>
                  <a:pt x="952" y="1051370"/>
                </a:lnTo>
                <a:lnTo>
                  <a:pt x="306705" y="612744"/>
                </a:lnTo>
                <a:lnTo>
                  <a:pt x="0" y="612744"/>
                </a:lnTo>
                <a:lnTo>
                  <a:pt x="0" y="0"/>
                </a:lnTo>
                <a:lnTo>
                  <a:pt x="613410" y="0"/>
                </a:lnTo>
                <a:close/>
              </a:path>
            </a:pathLst>
          </a:custGeom>
          <a:noFill/>
          <a:ln w="254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defTabSz="914332">
              <a:defRPr/>
            </a:pPr>
            <a:endParaRPr lang="ru-RU" sz="1867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5906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56200" y="0"/>
            <a:ext cx="6057497" cy="6858000"/>
          </a:xfrm>
          <a:prstGeom prst="rect">
            <a:avLst/>
          </a:prstGeom>
          <a:solidFill>
            <a:srgbClr val="242E40"/>
          </a:solidFill>
          <a:ln w="190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ru-RU" sz="2400">
              <a:solidFill>
                <a:srgbClr val="656565"/>
              </a:solidFill>
              <a:latin typeface="Calibri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769101" y="1989666"/>
            <a:ext cx="4703233" cy="3746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933" dirty="0">
                <a:solidFill>
                  <a:srgbClr val="E2241D"/>
                </a:solidFill>
                <a:latin typeface="Arial Black" panose="020B0A04020102020204" pitchFamily="34" charset="0"/>
                <a:cs typeface="Arial" charset="0"/>
              </a:rPr>
              <a:t>ОГНЕЗАЩИТА</a:t>
            </a:r>
          </a:p>
          <a:p>
            <a:pPr>
              <a:lnSpc>
                <a:spcPct val="100000"/>
              </a:lnSpc>
            </a:pPr>
            <a:endParaRPr lang="ru-RU" sz="2933" dirty="0"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ru-RU" sz="1867" b="0" dirty="0">
                <a:cs typeface="Arial" charset="0"/>
              </a:rPr>
              <a:t>ФУНКЦИЯ</a:t>
            </a:r>
          </a:p>
          <a:p>
            <a:pPr>
              <a:lnSpc>
                <a:spcPct val="150000"/>
              </a:lnSpc>
            </a:pPr>
            <a:r>
              <a:rPr lang="ru-RU" sz="1867" b="0" dirty="0">
                <a:cs typeface="Arial" charset="0"/>
              </a:rPr>
              <a:t>ОБЛАСТИ ПРИМЕНЕНИЯ</a:t>
            </a:r>
          </a:p>
          <a:p>
            <a:pPr>
              <a:lnSpc>
                <a:spcPct val="150000"/>
              </a:lnSpc>
            </a:pPr>
            <a:r>
              <a:rPr lang="ru-RU" sz="1867" b="0" dirty="0">
                <a:cs typeface="Arial" charset="0"/>
              </a:rPr>
              <a:t>Значение</a:t>
            </a:r>
          </a:p>
          <a:p>
            <a:pPr>
              <a:lnSpc>
                <a:spcPct val="150000"/>
              </a:lnSpc>
            </a:pPr>
            <a:r>
              <a:rPr lang="ru-RU" sz="1867" b="0" kern="0" dirty="0">
                <a:cs typeface="Arial" charset="0"/>
              </a:rPr>
              <a:t>Нормативная документация</a:t>
            </a:r>
            <a:endParaRPr lang="ru-RU" sz="2933" kern="0" dirty="0">
              <a:cs typeface="Arial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6066" r="30297"/>
          <a:stretch/>
        </p:blipFill>
        <p:spPr>
          <a:xfrm>
            <a:off x="-58521" y="0"/>
            <a:ext cx="6252064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604" y="260351"/>
            <a:ext cx="1986907" cy="5212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910660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3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536506" y="415317"/>
            <a:ext cx="7069639" cy="1080296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Эффективная огнезащита </a:t>
            </a:r>
            <a:br>
              <a:rPr lang="ru-RU" dirty="0"/>
            </a:br>
            <a:r>
              <a:rPr lang="ru-RU" dirty="0"/>
              <a:t>повышает показатель </a:t>
            </a:r>
            <a:br>
              <a:rPr lang="ru-RU" dirty="0"/>
            </a:br>
            <a:r>
              <a:rPr lang="ru-RU" dirty="0"/>
              <a:t>огнестойкости конструкций</a:t>
            </a:r>
            <a:endParaRPr lang="en-US" dirty="0"/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6769101" y="1675624"/>
            <a:ext cx="4535180" cy="34805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43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31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20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09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498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3992">
              <a:lnSpc>
                <a:spcPct val="114000"/>
              </a:lnSpc>
              <a:buNone/>
              <a:defRPr/>
            </a:pPr>
            <a:r>
              <a:rPr lang="ru-RU" sz="1467" b="1" cap="all" dirty="0"/>
              <a:t>ПРЕДЕЛ ОГНЕСТОЙКОСТИ</a:t>
            </a:r>
          </a:p>
          <a:p>
            <a:pPr marL="380981" indent="-380981" defTabSz="143992">
              <a:lnSpc>
                <a:spcPct val="114000"/>
              </a:lnSpc>
              <a:defRPr/>
            </a:pPr>
            <a:endParaRPr lang="en-US" sz="1467" cap="all" dirty="0">
              <a:solidFill>
                <a:srgbClr val="191919"/>
              </a:solidFill>
            </a:endParaRPr>
          </a:p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Предел огнестойкости строительных конструкций устанавливается по времени (в минутах) наступления одного из нормируемых для данной конструкции признаков предельных состояний </a:t>
            </a:r>
            <a:br>
              <a:rPr lang="ru-RU" sz="1200" dirty="0">
                <a:solidFill>
                  <a:srgbClr val="191919"/>
                </a:solidFill>
              </a:rPr>
            </a:br>
            <a:r>
              <a:rPr lang="ru-RU" sz="1200" dirty="0">
                <a:solidFill>
                  <a:srgbClr val="191919"/>
                </a:solidFill>
              </a:rPr>
              <a:t>(по ГОСТ 30247):</a:t>
            </a:r>
          </a:p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endParaRPr lang="ru-RU" sz="1200" dirty="0">
              <a:solidFill>
                <a:srgbClr val="191919"/>
              </a:solidFill>
            </a:endParaRPr>
          </a:p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endParaRPr lang="ru-RU" sz="1200" dirty="0">
              <a:solidFill>
                <a:srgbClr val="191919"/>
              </a:solidFill>
            </a:endParaRPr>
          </a:p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r>
              <a:rPr lang="ru-RU" sz="1200" b="1" dirty="0">
                <a:solidFill>
                  <a:srgbClr val="191919"/>
                </a:solidFill>
              </a:rPr>
              <a:t>R</a:t>
            </a:r>
            <a:r>
              <a:rPr lang="ru-RU" sz="1200" dirty="0">
                <a:solidFill>
                  <a:srgbClr val="191919"/>
                </a:solidFill>
              </a:rPr>
              <a:t> – потеря несущей способности</a:t>
            </a:r>
          </a:p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r>
              <a:rPr lang="ru-RU" sz="1200" b="1" dirty="0">
                <a:solidFill>
                  <a:srgbClr val="191919"/>
                </a:solidFill>
              </a:rPr>
              <a:t>E</a:t>
            </a:r>
            <a:r>
              <a:rPr lang="ru-RU" sz="1200" dirty="0">
                <a:solidFill>
                  <a:srgbClr val="191919"/>
                </a:solidFill>
              </a:rPr>
              <a:t> – потеря целостности конструкции</a:t>
            </a:r>
          </a:p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r>
              <a:rPr lang="ru-RU" sz="1200" b="1" dirty="0">
                <a:solidFill>
                  <a:srgbClr val="191919"/>
                </a:solidFill>
              </a:rPr>
              <a:t>I</a:t>
            </a:r>
            <a:r>
              <a:rPr lang="ru-RU" sz="1200" dirty="0">
                <a:solidFill>
                  <a:srgbClr val="191919"/>
                </a:solidFill>
              </a:rPr>
              <a:t> – потеря теплоизолирующей способности</a:t>
            </a:r>
          </a:p>
        </p:txBody>
      </p:sp>
      <p:pic>
        <p:nvPicPr>
          <p:cNvPr id="8" name="Picture 2" descr="http://thekievtimes.ua/wp-content/uploads/2013/04/BG79X-ZCUAANLl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8"/>
          <a:stretch/>
        </p:blipFill>
        <p:spPr bwMode="auto">
          <a:xfrm>
            <a:off x="719668" y="1701800"/>
            <a:ext cx="4916232" cy="432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9992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4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19667" y="267636"/>
            <a:ext cx="8401051" cy="856315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Огнезащита </a:t>
            </a:r>
            <a:br>
              <a:rPr lang="ru-RU" dirty="0"/>
            </a:br>
            <a:r>
              <a:rPr lang="ru-RU" dirty="0"/>
              <a:t>в строительстве</a:t>
            </a:r>
            <a:endParaRPr lang="en-US" dirty="0"/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7103533" y="1659661"/>
            <a:ext cx="4200747" cy="34805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43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31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20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09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498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3992">
              <a:lnSpc>
                <a:spcPct val="114000"/>
              </a:lnSpc>
              <a:buNone/>
              <a:defRPr/>
            </a:pPr>
            <a:r>
              <a:rPr lang="ru-RU" sz="1467" b="1" cap="all" dirty="0"/>
              <a:t>ЗАЩИЩАЕМЫЕ КОНСТРУКЦИИ</a:t>
            </a:r>
          </a:p>
          <a:p>
            <a:pPr marL="380981" indent="-380981" defTabSz="143992">
              <a:lnSpc>
                <a:spcPct val="114000"/>
              </a:lnSpc>
              <a:defRPr/>
            </a:pPr>
            <a:endParaRPr lang="en-US" sz="1467" cap="all" dirty="0">
              <a:solidFill>
                <a:srgbClr val="191919"/>
              </a:solidFill>
            </a:endParaRPr>
          </a:p>
          <a:p>
            <a:pPr marL="304792" indent="-304792" defTabSz="143992">
              <a:lnSpc>
                <a:spcPct val="114000"/>
              </a:lnSpc>
              <a:buSzPct val="95000"/>
              <a:buFont typeface="+mj-lt"/>
              <a:buAutoNum type="arabicPeriod"/>
              <a:tabLst>
                <a:tab pos="177796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Металлоконструкции</a:t>
            </a:r>
            <a:br>
              <a:rPr lang="ru-RU" sz="1200" dirty="0">
                <a:solidFill>
                  <a:srgbClr val="191919"/>
                </a:solidFill>
              </a:rPr>
            </a:br>
            <a:endParaRPr lang="ru-RU" sz="1200" dirty="0">
              <a:solidFill>
                <a:srgbClr val="191919"/>
              </a:solidFill>
            </a:endParaRPr>
          </a:p>
          <a:p>
            <a:pPr marL="304792" indent="-304792" defTabSz="143992">
              <a:lnSpc>
                <a:spcPct val="114000"/>
              </a:lnSpc>
              <a:buSzPct val="95000"/>
              <a:buFont typeface="+mj-lt"/>
              <a:buAutoNum type="arabicPeriod"/>
              <a:tabLst>
                <a:tab pos="177796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Железобетонные конструкции </a:t>
            </a:r>
            <a:br>
              <a:rPr lang="ru-RU" sz="1200" dirty="0">
                <a:solidFill>
                  <a:srgbClr val="191919"/>
                </a:solidFill>
              </a:rPr>
            </a:br>
            <a:r>
              <a:rPr lang="ru-RU" sz="1200" dirty="0">
                <a:solidFill>
                  <a:srgbClr val="191919"/>
                </a:solidFill>
              </a:rPr>
              <a:t>(в. </a:t>
            </a:r>
            <a:r>
              <a:rPr lang="ru-RU" sz="1200" dirty="0" err="1">
                <a:solidFill>
                  <a:srgbClr val="191919"/>
                </a:solidFill>
              </a:rPr>
              <a:t>т.ч</a:t>
            </a:r>
            <a:r>
              <a:rPr lang="ru-RU" sz="1200" dirty="0">
                <a:solidFill>
                  <a:srgbClr val="191919"/>
                </a:solidFill>
              </a:rPr>
              <a:t>. с </a:t>
            </a:r>
            <a:r>
              <a:rPr lang="ru-RU" sz="1200" dirty="0" err="1">
                <a:solidFill>
                  <a:srgbClr val="191919"/>
                </a:solidFill>
              </a:rPr>
              <a:t>профлистом</a:t>
            </a:r>
            <a:r>
              <a:rPr lang="ru-RU" sz="1200" dirty="0">
                <a:solidFill>
                  <a:srgbClr val="191919"/>
                </a:solidFill>
              </a:rPr>
              <a:t> в качестве несъемной опалубки)</a:t>
            </a:r>
            <a:br>
              <a:rPr lang="ru-RU" sz="1200" dirty="0">
                <a:solidFill>
                  <a:srgbClr val="191919"/>
                </a:solidFill>
              </a:rPr>
            </a:br>
            <a:endParaRPr lang="ru-RU" sz="1200" dirty="0">
              <a:solidFill>
                <a:srgbClr val="191919"/>
              </a:solidFill>
            </a:endParaRPr>
          </a:p>
          <a:p>
            <a:pPr marL="304792" indent="-304792" defTabSz="143992">
              <a:lnSpc>
                <a:spcPct val="114000"/>
              </a:lnSpc>
              <a:buSzPct val="95000"/>
              <a:buFont typeface="+mj-lt"/>
              <a:buAutoNum type="arabicPeriod"/>
              <a:tabLst>
                <a:tab pos="177796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Огнестойкие воздуховоды</a:t>
            </a:r>
            <a:br>
              <a:rPr lang="ru-RU" sz="1200" dirty="0">
                <a:solidFill>
                  <a:srgbClr val="191919"/>
                </a:solidFill>
              </a:rPr>
            </a:br>
            <a:endParaRPr lang="ru-RU" sz="1200" dirty="0">
              <a:solidFill>
                <a:srgbClr val="191919"/>
              </a:solidFill>
            </a:endParaRPr>
          </a:p>
          <a:p>
            <a:pPr marL="304792" indent="-304792" defTabSz="143992">
              <a:lnSpc>
                <a:spcPct val="114000"/>
              </a:lnSpc>
              <a:buSzPct val="95000"/>
              <a:buFont typeface="+mj-lt"/>
              <a:buAutoNum type="arabicPeriod"/>
              <a:tabLst>
                <a:tab pos="177796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Профилированный настил</a:t>
            </a:r>
          </a:p>
        </p:txBody>
      </p:sp>
      <p:pic>
        <p:nvPicPr>
          <p:cNvPr id="9" name="Picture 2" descr="http://solo-project.com/sites/default/files/images/uploads/ognezashit_polimer_material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666" y="1705069"/>
            <a:ext cx="5832873" cy="4013019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138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5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19667" y="461742"/>
            <a:ext cx="7308286" cy="36009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Значение огнезащиты</a:t>
            </a:r>
            <a:endParaRPr lang="en-US" dirty="0"/>
          </a:p>
        </p:txBody>
      </p:sp>
      <p:sp>
        <p:nvSpPr>
          <p:cNvPr id="7" name="Content Placeholder 18"/>
          <p:cNvSpPr txBox="1">
            <a:spLocks/>
          </p:cNvSpPr>
          <p:nvPr/>
        </p:nvSpPr>
        <p:spPr>
          <a:xfrm>
            <a:off x="6691422" y="1403492"/>
            <a:ext cx="4780911" cy="4835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43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31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20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09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498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3992">
              <a:buNone/>
              <a:defRPr/>
            </a:pPr>
            <a:r>
              <a:rPr lang="ru-RU" sz="1467" b="1" cap="all" dirty="0"/>
              <a:t>Ежегодная статистика пожаров</a:t>
            </a:r>
            <a:endParaRPr lang="en-US" sz="1467" b="1" cap="all" dirty="0"/>
          </a:p>
        </p:txBody>
      </p:sp>
      <p:graphicFrame>
        <p:nvGraphicFramePr>
          <p:cNvPr id="8" name="Table 11"/>
          <p:cNvGraphicFramePr>
            <a:graphicFrameLocks noGrp="1"/>
          </p:cNvGraphicFramePr>
          <p:nvPr/>
        </p:nvGraphicFramePr>
        <p:xfrm>
          <a:off x="6691423" y="2690282"/>
          <a:ext cx="4780911" cy="2455716"/>
        </p:xfrm>
        <a:graphic>
          <a:graphicData uri="http://schemas.openxmlformats.org/drawingml/2006/table">
            <a:tbl>
              <a:tblPr firstRow="1" bandRow="1"/>
              <a:tblGrid>
                <a:gridCol w="4780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441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зарегистрировано</a:t>
                      </a:r>
                      <a:r>
                        <a:rPr lang="ru-RU" sz="23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ru-RU" sz="2300" b="1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94 911 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пожаров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41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погибло </a:t>
                      </a:r>
                      <a:r>
                        <a:rPr lang="ru-RU" sz="2300" b="1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5 226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человек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41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травмировано</a:t>
                      </a:r>
                      <a:r>
                        <a:rPr lang="ru-RU" sz="23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ru-RU" sz="2300" b="1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6 742 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человек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32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нанесен материальный ущерб на сумму</a:t>
                      </a:r>
                      <a:r>
                        <a:rPr lang="ru-RU" sz="23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11 млрд. 120 млн.</a:t>
                      </a:r>
                      <a:r>
                        <a:rPr lang="en-US" sz="1600" b="1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рублей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2" descr="S:\Clients\Технониколь\Рязань руководство по огнезащите\work\картинки из ПДФ\tn_ognezaschita__Страница_001_Изображение_0001.jpg"/>
          <p:cNvPicPr>
            <a:picLocks noChangeAspect="1" noChangeArrowheads="1"/>
          </p:cNvPicPr>
          <p:nvPr/>
        </p:nvPicPr>
        <p:blipFill rotWithShape="1">
          <a:blip r:embed="rId3"/>
          <a:srcRect l="959" r="34281"/>
          <a:stretch/>
        </p:blipFill>
        <p:spPr bwMode="auto">
          <a:xfrm>
            <a:off x="719667" y="1411818"/>
            <a:ext cx="5479748" cy="46101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9415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6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02762" y="415317"/>
            <a:ext cx="7308286" cy="36009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Значение огнезащиты</a:t>
            </a:r>
            <a:endParaRPr lang="en-US" dirty="0"/>
          </a:p>
        </p:txBody>
      </p:sp>
      <p:pic>
        <p:nvPicPr>
          <p:cNvPr id="10" name="Picture 2" descr="https://cf2.ppt-online.org/files2/slide/l/lU7xjTEokHcKispzJqh63fV1gGMdna0vIewF9B/slide-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4" t="6902" r="10130" b="9449"/>
          <a:stretch/>
        </p:blipFill>
        <p:spPr bwMode="auto">
          <a:xfrm>
            <a:off x="5959523" y="1707535"/>
            <a:ext cx="5512811" cy="430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omj.ru/wp-content/uploads/10c35cad241022991ea168c9158dd76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 r="4352"/>
          <a:stretch/>
        </p:blipFill>
        <p:spPr bwMode="auto">
          <a:xfrm>
            <a:off x="712014" y="1701801"/>
            <a:ext cx="4939697" cy="432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 txBox="1">
            <a:spLocks/>
          </p:cNvSpPr>
          <p:nvPr/>
        </p:nvSpPr>
        <p:spPr>
          <a:xfrm>
            <a:off x="712014" y="924414"/>
            <a:ext cx="8452657" cy="666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43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31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20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09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498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r>
              <a:rPr lang="ru-RU" sz="1600" cap="all" dirty="0">
                <a:solidFill>
                  <a:srgbClr val="191919"/>
                </a:solidFill>
              </a:rPr>
              <a:t>Степень огнестойкости строительных конструкций влияет на распространение огня при пожаре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7918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7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13153" y="415317"/>
            <a:ext cx="7308286" cy="36009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Значение огнезащиты</a:t>
            </a:r>
            <a:endParaRPr lang="en-US" dirty="0"/>
          </a:p>
        </p:txBody>
      </p:sp>
      <p:pic>
        <p:nvPicPr>
          <p:cNvPr id="7" name="Picture 2" descr="https://3.bp.blogspot.com/-x6YEskIgInk/WUDvVdeUNEI/AAAAAAAAC84/WhTpgzA-j5wBRIXxZ05PH8Zp0gbXk0I9gCLcBGAs/w1200-h630-p-k-no-nu/1497423480-5134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7"/>
          <a:stretch/>
        </p:blipFill>
        <p:spPr bwMode="auto">
          <a:xfrm>
            <a:off x="719667" y="1687949"/>
            <a:ext cx="5722076" cy="433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avatars.mds.yandex.net/get-zen_doc/1877575/pub_5ce04fe08bdbeb00b4653861_5ce057a356848d00b3ee3f76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595" y="1706369"/>
            <a:ext cx="4120739" cy="431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712014" y="924414"/>
            <a:ext cx="8452657" cy="666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43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31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20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09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498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r>
              <a:rPr lang="ru-RU" sz="1600" cap="all" dirty="0">
                <a:solidFill>
                  <a:srgbClr val="191919"/>
                </a:solidFill>
              </a:rPr>
              <a:t>Обрушение строительных конструкций происходит из-за высокой температуры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3133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8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92371" y="415317"/>
            <a:ext cx="7308286" cy="36009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Значение огнезащиты</a:t>
            </a:r>
            <a:endParaRPr lang="en-US" dirty="0"/>
          </a:p>
        </p:txBody>
      </p:sp>
      <p:pic>
        <p:nvPicPr>
          <p:cNvPr id="7" name="Picture 4" descr="https://img1.dp.ru/images/article/2018/08/24/2529a5ce-a0f1-492d-8d7b-b95355ac0a3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"/>
          <a:stretch/>
        </p:blipFill>
        <p:spPr bwMode="auto">
          <a:xfrm>
            <a:off x="727885" y="1701800"/>
            <a:ext cx="5588528" cy="431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rtvi.com/upload/iblock/560/56047e70088d6b229ec6186631c0bc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883" y="1701801"/>
            <a:ext cx="4379700" cy="431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712014" y="924414"/>
            <a:ext cx="8452657" cy="666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43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31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20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09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498" indent="-285743" algn="l" defTabSz="107997" rtl="0" eaLnBrk="1" latinLnBrk="0" hangingPunct="1">
              <a:spcBef>
                <a:spcPts val="0"/>
              </a:spcBef>
              <a:buFont typeface=".HelveticaNeueDeskInterface-Regular" charset="0"/>
              <a:buChar char="–"/>
              <a:tabLst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3992">
              <a:lnSpc>
                <a:spcPct val="114000"/>
              </a:lnSpc>
              <a:buSzPct val="95000"/>
              <a:buNone/>
              <a:tabLst>
                <a:tab pos="177796" algn="l"/>
              </a:tabLst>
              <a:defRPr/>
            </a:pPr>
            <a:r>
              <a:rPr lang="ru-RU" sz="1600" cap="all" dirty="0">
                <a:solidFill>
                  <a:srgbClr val="191919"/>
                </a:solidFill>
              </a:rPr>
              <a:t>Особенно высокие требования предъявляются к пожарной безопасности зданий с массовым пребыванием людей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297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Нормативная документация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29" name="Content Placeholder 7"/>
          <p:cNvSpPr>
            <a:spLocks noGrp="1"/>
          </p:cNvSpPr>
          <p:nvPr>
            <p:ph sz="half" idx="4294967295"/>
          </p:nvPr>
        </p:nvSpPr>
        <p:spPr>
          <a:xfrm>
            <a:off x="719668" y="2000292"/>
            <a:ext cx="10752667" cy="226811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200" dirty="0"/>
              <a:t>№123 ФЗ </a:t>
            </a:r>
            <a:r>
              <a:rPr lang="ru-RU" sz="1200" b="1" dirty="0"/>
              <a:t>«Технический регламент о требованиях пожарной безопасности»</a:t>
            </a:r>
            <a:r>
              <a:rPr lang="ru-RU" sz="1200" dirty="0"/>
              <a:t> (Статья 87)</a:t>
            </a:r>
          </a:p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200" dirty="0"/>
              <a:t>СП 2.13330 </a:t>
            </a:r>
            <a:r>
              <a:rPr lang="ru-RU" sz="1200" b="1" dirty="0"/>
              <a:t>«Обеспечение огнестойкости объектов защиты» </a:t>
            </a:r>
            <a:r>
              <a:rPr lang="ru-RU" sz="1200" dirty="0"/>
              <a:t>(п.5.4.3)</a:t>
            </a:r>
          </a:p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200" dirty="0"/>
              <a:t>СП 4.13330 </a:t>
            </a:r>
            <a:r>
              <a:rPr lang="ru-RU" sz="1200" b="1" dirty="0"/>
              <a:t>«Ограничение распространения пожара на объектах защиты» </a:t>
            </a:r>
            <a:r>
              <a:rPr lang="ru-RU" sz="1200" dirty="0"/>
              <a:t>(п.6.11.7)</a:t>
            </a:r>
          </a:p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200" dirty="0"/>
              <a:t>СП 7.13330 «</a:t>
            </a:r>
            <a:r>
              <a:rPr lang="ru-RU" sz="1200" b="1" dirty="0"/>
              <a:t>Отопление, вентиляция и кондиционирование. Требования пожарной безопасности» </a:t>
            </a:r>
            <a:r>
              <a:rPr lang="ru-RU" sz="1200" dirty="0"/>
              <a:t>(п.6.13)</a:t>
            </a:r>
          </a:p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200" dirty="0"/>
              <a:t>СНиП 21-01-97 </a:t>
            </a:r>
            <a:r>
              <a:rPr lang="ru-RU" sz="1200" b="1" dirty="0"/>
              <a:t>«Пожарная безопасность зданий и сооружений»</a:t>
            </a:r>
          </a:p>
        </p:txBody>
      </p:sp>
      <p:sp>
        <p:nvSpPr>
          <p:cNvPr id="30" name="Content Placeholder 7"/>
          <p:cNvSpPr>
            <a:spLocks noGrp="1"/>
          </p:cNvSpPr>
          <p:nvPr>
            <p:ph sz="half" idx="4294967295"/>
          </p:nvPr>
        </p:nvSpPr>
        <p:spPr>
          <a:xfrm>
            <a:off x="747828" y="4868188"/>
            <a:ext cx="10724505" cy="89427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SzPct val="95000"/>
              <a:tabLst>
                <a:tab pos="177796" algn="l"/>
              </a:tabLst>
            </a:pPr>
            <a:r>
              <a:rPr lang="ru-RU" sz="1200" dirty="0"/>
              <a:t>№123 ФЗ </a:t>
            </a:r>
            <a:r>
              <a:rPr lang="ru-RU" sz="1200" b="1" dirty="0"/>
              <a:t>«Технический регламент о требованиях пожарной безопасности» </a:t>
            </a:r>
            <a:r>
              <a:rPr lang="ru-RU" sz="1200" dirty="0"/>
              <a:t>(Статья 87 п.9)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7828" y="1378952"/>
            <a:ext cx="3528392" cy="461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defTabSz="914377">
              <a:defRPr/>
            </a:pPr>
            <a:r>
              <a:rPr lang="ru-RU" sz="1600" b="1" dirty="0">
                <a:solidFill>
                  <a:srgbClr val="242E40"/>
                </a:solidFill>
                <a:latin typeface="Arial Black" panose="020B0A04020102020204" pitchFamily="34" charset="0"/>
                <a:cs typeface="Arial" pitchFamily="34" charset="0"/>
              </a:rPr>
              <a:t>НОРМАТИВНЫЕ ТРЕБОВАНИЯ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7827" y="4268407"/>
            <a:ext cx="5172607" cy="461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defTabSz="914377">
              <a:defRPr/>
            </a:pPr>
            <a:r>
              <a:rPr lang="ru-RU" sz="1600" b="1" cap="all" dirty="0">
                <a:solidFill>
                  <a:srgbClr val="242E40"/>
                </a:solidFill>
                <a:latin typeface="Arial Black" panose="020B0A04020102020204" pitchFamily="34" charset="0"/>
                <a:cs typeface="Arial" pitchFamily="34" charset="0"/>
              </a:rPr>
              <a:t>Степень огнестойкости не рассчитывается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1017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Нормативная документация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29" name="Content Placeholder 7"/>
          <p:cNvSpPr>
            <a:spLocks noGrp="1"/>
          </p:cNvSpPr>
          <p:nvPr>
            <p:ph sz="half" idx="4294967295"/>
          </p:nvPr>
        </p:nvSpPr>
        <p:spPr>
          <a:xfrm>
            <a:off x="719667" y="2000292"/>
            <a:ext cx="7056967" cy="226811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200" dirty="0"/>
              <a:t>Устройство огнезащиты ведется в соответствии с Технологическим Регламентом. В состав документа входит описание исходных материалов и оборудования для монтажа огнезащитного покрытия, описание технологических процессов при монтаже покрытия, принципиальные схемы крепления огнезащитного покрытия, контроль качества, техника безопасности, условия эксплуатации и т.п. </a:t>
            </a:r>
            <a:endParaRPr lang="ru-RU" sz="1467" dirty="0"/>
          </a:p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467" b="1" dirty="0"/>
              <a:t>В ТН на территории РФ действуют следующие регламенты:</a:t>
            </a:r>
            <a:endParaRPr lang="ru-RU" sz="1467" dirty="0">
              <a:solidFill>
                <a:srgbClr val="242E40"/>
              </a:solidFill>
            </a:endParaRPr>
          </a:p>
          <a:p>
            <a:pPr marL="171450" indent="-171450">
              <a:lnSpc>
                <a:spcPct val="114000"/>
              </a:lnSpc>
              <a:spcBef>
                <a:spcPts val="0"/>
              </a:spcBef>
              <a:buSzPct val="95000"/>
              <a:buFont typeface="Wingdings" panose="05000000000000000000" pitchFamily="2" charset="2"/>
              <a:buChar char="§"/>
              <a:tabLst>
                <a:tab pos="177796" algn="l"/>
              </a:tabLst>
            </a:pPr>
            <a:r>
              <a:rPr lang="ru-RU" sz="1200" dirty="0"/>
              <a:t>Огнезащита Металла</a:t>
            </a:r>
          </a:p>
          <a:p>
            <a:pPr marL="171450" indent="-171450">
              <a:lnSpc>
                <a:spcPct val="114000"/>
              </a:lnSpc>
              <a:spcBef>
                <a:spcPts val="0"/>
              </a:spcBef>
              <a:buSzPct val="95000"/>
              <a:buFont typeface="Wingdings" panose="05000000000000000000" pitchFamily="2" charset="2"/>
              <a:buChar char="§"/>
              <a:tabLst>
                <a:tab pos="177796" algn="l"/>
              </a:tabLst>
            </a:pPr>
            <a:r>
              <a:rPr lang="ru-RU" sz="1200" dirty="0"/>
              <a:t>Огнезащита Бетона 80</a:t>
            </a:r>
          </a:p>
          <a:p>
            <a:pPr marL="171450" indent="-171450">
              <a:lnSpc>
                <a:spcPct val="114000"/>
              </a:lnSpc>
              <a:spcBef>
                <a:spcPts val="0"/>
              </a:spcBef>
              <a:buSzPct val="95000"/>
              <a:buFont typeface="Wingdings" panose="05000000000000000000" pitchFamily="2" charset="2"/>
              <a:buChar char="§"/>
              <a:tabLst>
                <a:tab pos="177796" algn="l"/>
              </a:tabLst>
            </a:pPr>
            <a:r>
              <a:rPr lang="ru-RU" sz="1200" dirty="0"/>
              <a:t>Огнезащита Бетона 110</a:t>
            </a:r>
          </a:p>
          <a:p>
            <a:pPr marL="171450" indent="-171450">
              <a:lnSpc>
                <a:spcPct val="114000"/>
              </a:lnSpc>
              <a:spcBef>
                <a:spcPts val="0"/>
              </a:spcBef>
              <a:buSzPct val="95000"/>
              <a:buFont typeface="Wingdings" panose="05000000000000000000" pitchFamily="2" charset="2"/>
              <a:buChar char="§"/>
              <a:tabLst>
                <a:tab pos="177796" algn="l"/>
              </a:tabLst>
            </a:pPr>
            <a:r>
              <a:rPr lang="ru-RU" sz="1200" dirty="0"/>
              <a:t>Огнезащита </a:t>
            </a:r>
            <a:r>
              <a:rPr lang="ru-RU" sz="1200" dirty="0" err="1"/>
              <a:t>профлиста</a:t>
            </a:r>
            <a:endParaRPr lang="ru-RU" sz="1200" dirty="0"/>
          </a:p>
          <a:p>
            <a:pPr marL="171450" indent="-171450">
              <a:lnSpc>
                <a:spcPct val="114000"/>
              </a:lnSpc>
              <a:spcBef>
                <a:spcPts val="0"/>
              </a:spcBef>
              <a:buSzPct val="95000"/>
              <a:buFont typeface="Wingdings" panose="05000000000000000000" pitchFamily="2" charset="2"/>
              <a:buChar char="§"/>
              <a:tabLst>
                <a:tab pos="177796" algn="l"/>
              </a:tabLst>
            </a:pPr>
            <a:r>
              <a:rPr lang="ru-RU" sz="1200" dirty="0"/>
              <a:t>Огнезащита воздуховодов</a:t>
            </a:r>
            <a:endParaRPr lang="ru-RU" sz="1467" dirty="0"/>
          </a:p>
          <a:p>
            <a:pPr>
              <a:lnSpc>
                <a:spcPct val="114000"/>
              </a:lnSpc>
              <a:spcBef>
                <a:spcPts val="0"/>
              </a:spcBef>
              <a:buSzPct val="95000"/>
              <a:tabLst>
                <a:tab pos="177796" algn="l"/>
              </a:tabLst>
            </a:pPr>
            <a:r>
              <a:rPr lang="ru-RU" sz="1467" b="1" dirty="0"/>
              <a:t>На территории РБ действуют свои регламенты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9668" y="1378952"/>
            <a:ext cx="10752665" cy="461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defTabSz="914377">
              <a:defRPr/>
            </a:pPr>
            <a:r>
              <a:rPr lang="ru-RU" sz="1600" b="1" dirty="0">
                <a:solidFill>
                  <a:srgbClr val="242E40"/>
                </a:solidFill>
                <a:latin typeface="Arial Black" panose="020B0A04020102020204" pitchFamily="34" charset="0"/>
                <a:cs typeface="Arial" pitchFamily="34" charset="0"/>
              </a:rPr>
              <a:t>ТЕХНОЛОГИЧЕСКИЙ РЕГЛАМЕНТ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5295" y="1411818"/>
            <a:ext cx="2937147" cy="4610100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181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56200" y="0"/>
            <a:ext cx="6057497" cy="6858000"/>
          </a:xfrm>
          <a:prstGeom prst="rect">
            <a:avLst/>
          </a:prstGeom>
          <a:solidFill>
            <a:srgbClr val="242E40"/>
          </a:solidFill>
          <a:ln w="190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ru-RU" sz="2400">
              <a:solidFill>
                <a:srgbClr val="656565"/>
              </a:solidFill>
              <a:latin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604" y="260351"/>
            <a:ext cx="1986907" cy="52128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769101" y="1989666"/>
            <a:ext cx="4703233" cy="3746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933" dirty="0">
                <a:solidFill>
                  <a:srgbClr val="E2241D"/>
                </a:solidFill>
                <a:latin typeface="Arial Black" panose="020B0A04020102020204" pitchFamily="34" charset="0"/>
                <a:cs typeface="Arial" charset="0"/>
              </a:rPr>
              <a:t>ОБЗОР МАТЕРИАЛОВ</a:t>
            </a:r>
            <a:r>
              <a:rPr lang="ru-RU" sz="2933" dirty="0">
                <a:latin typeface="Arial Black" panose="020B0A04020102020204" pitchFamily="34" charset="0"/>
                <a:cs typeface="Arial" charset="0"/>
              </a:rPr>
              <a:t> для ОГНЕЗАЩИТЫ</a:t>
            </a:r>
          </a:p>
          <a:p>
            <a:pPr>
              <a:lnSpc>
                <a:spcPct val="100000"/>
              </a:lnSpc>
            </a:pPr>
            <a:endParaRPr lang="ru-RU" sz="2933" dirty="0">
              <a:latin typeface="Arial Black" panose="020B0A04020102020204" pitchFamily="34" charset="0"/>
              <a:cs typeface="Arial" charset="0"/>
            </a:endParaRPr>
          </a:p>
          <a:p>
            <a:endParaRPr lang="ru-RU" sz="2933" kern="0" dirty="0">
              <a:latin typeface="Arial Black" panose="020B0A04020102020204" pitchFamily="34" charset="0"/>
              <a:cs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6066" r="30297"/>
          <a:stretch/>
        </p:blipFill>
        <p:spPr>
          <a:xfrm>
            <a:off x="-58521" y="0"/>
            <a:ext cx="6252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2496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12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72770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Классификация </a:t>
            </a:r>
            <a:br>
              <a:rPr lang="ru-RU" dirty="0"/>
            </a:br>
            <a:r>
              <a:rPr lang="ru-RU" dirty="0"/>
              <a:t>огнезащитных материалов</a:t>
            </a:r>
            <a:endParaRPr lang="en-US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15248" y="1123950"/>
            <a:ext cx="10657085" cy="4897967"/>
            <a:chOff x="611560" y="1628800"/>
            <a:chExt cx="8784976" cy="4464496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611560" y="3645024"/>
              <a:ext cx="8784976" cy="2448272"/>
            </a:xfrm>
            <a:prstGeom prst="roundRect">
              <a:avLst>
                <a:gd name="adj" fmla="val 3180"/>
              </a:avLst>
            </a:prstGeom>
            <a:solidFill>
              <a:srgbClr val="242E40">
                <a:alpha val="45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endParaRPr lang="ru-RU" sz="1600" b="1" kern="0" cap="all" dirty="0">
                <a:solidFill>
                  <a:srgbClr val="FFFFFF"/>
                </a:solidFill>
                <a:latin typeface="Calibri"/>
                <a:cs typeface="Arial" pitchFamily="34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987824" y="1628800"/>
              <a:ext cx="3168352" cy="432048"/>
            </a:xfrm>
            <a:prstGeom prst="roundRect">
              <a:avLst/>
            </a:prstGeom>
            <a:solidFill>
              <a:srgbClr val="242E40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kern="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ОГНЕЗАЩИТНЫЕ МАТЕРИАЛЫ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611560" y="2348880"/>
              <a:ext cx="3888432" cy="432048"/>
            </a:xfrm>
            <a:prstGeom prst="roundRect">
              <a:avLst/>
            </a:prstGeom>
            <a:solidFill>
              <a:srgbClr val="656565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kern="0" cap="all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Тонкослойные огнезащитные покрытия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644008" y="2348880"/>
              <a:ext cx="3888432" cy="432048"/>
            </a:xfrm>
            <a:prstGeom prst="roundRect">
              <a:avLst/>
            </a:prstGeom>
            <a:solidFill>
              <a:srgbClr val="A6A6A6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kern="0" cap="all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Конструктивная огнезащита</a:t>
              </a: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1439652" y="3068960"/>
              <a:ext cx="2232248" cy="432048"/>
            </a:xfrm>
            <a:prstGeom prst="roundRect">
              <a:avLst/>
            </a:prstGeom>
            <a:solidFill>
              <a:srgbClr val="656565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kern="0" cap="all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КРАСКИ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1439652" y="3789040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МЕТАЛЛ</a:t>
              </a: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1439652" y="4365104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КАБЕЛЬ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1439652" y="4941168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ВОЗДУХОВОДЫ</a:t>
              </a: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1439652" y="5517232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ДЕРЕВО</a:t>
              </a: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3869922" y="3068960"/>
              <a:ext cx="2232248" cy="432048"/>
            </a:xfrm>
            <a:prstGeom prst="roundRect">
              <a:avLst/>
            </a:prstGeom>
            <a:solidFill>
              <a:srgbClr val="A6A6A6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kern="0" cap="all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ШТУКАТУРКИ</a:t>
              </a: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3869922" y="3789040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МЕТАЛЛ</a:t>
              </a: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3869922" y="4365104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БЕТОН</a:t>
              </a: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3869922" y="4941168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ВОЗДУХОВОДЫ</a:t>
              </a: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6300192" y="3068960"/>
              <a:ext cx="2232248" cy="432048"/>
            </a:xfrm>
            <a:prstGeom prst="roundRect">
              <a:avLst/>
            </a:prstGeom>
            <a:solidFill>
              <a:srgbClr val="A6A6A6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kern="0" cap="all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ПЛИТЫ / МАТЫ</a:t>
              </a: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6300192" y="3789040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МЕТАЛЛ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6300192" y="4365104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БЕТОН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6300192" y="4941168"/>
              <a:ext cx="2232248" cy="432048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219170">
                <a:defRPr/>
              </a:pPr>
              <a:r>
                <a:rPr lang="ru-RU" sz="1333" b="1" kern="0" cap="all" dirty="0">
                  <a:solidFill>
                    <a:srgbClr val="191919"/>
                  </a:solidFill>
                  <a:latin typeface="Arial"/>
                  <a:cs typeface="Arial" pitchFamily="34" charset="0"/>
                </a:rPr>
                <a:t>ВОЗДУХОВОДЫ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-327582" y="4729621"/>
              <a:ext cx="2443313" cy="279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ru-RU" sz="1600" kern="0" dirty="0">
                  <a:solidFill>
                    <a:srgbClr val="242E40"/>
                  </a:solidFill>
                  <a:latin typeface="Arial"/>
                  <a:cs typeface="Arial" pitchFamily="34" charset="0"/>
                </a:rPr>
                <a:t>ОБЛАСТЬ ПРИМЕНЕНИЯ</a:t>
              </a:r>
            </a:p>
          </p:txBody>
        </p:sp>
        <p:cxnSp>
          <p:nvCxnSpPr>
            <p:cNvPr id="29" name="Прямая со стрелкой 28"/>
            <p:cNvCxnSpPr>
              <a:stCxn id="12" idx="2"/>
              <a:endCxn id="14" idx="0"/>
            </p:cNvCxnSpPr>
            <p:nvPr/>
          </p:nvCxnSpPr>
          <p:spPr>
            <a:xfrm>
              <a:off x="2555776" y="278092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656565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0" name="Прямая со стрелкой 29"/>
            <p:cNvCxnSpPr>
              <a:stCxn id="14" idx="2"/>
              <a:endCxn id="16" idx="0"/>
            </p:cNvCxnSpPr>
            <p:nvPr/>
          </p:nvCxnSpPr>
          <p:spPr>
            <a:xfrm>
              <a:off x="2555776" y="350100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656565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1" name="Прямая со стрелкой 30"/>
            <p:cNvCxnSpPr/>
            <p:nvPr/>
          </p:nvCxnSpPr>
          <p:spPr>
            <a:xfrm>
              <a:off x="5004048" y="278092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A6A6A6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2" name="Прямая со стрелкой 31"/>
            <p:cNvCxnSpPr/>
            <p:nvPr/>
          </p:nvCxnSpPr>
          <p:spPr>
            <a:xfrm>
              <a:off x="7418452" y="278092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A6A6A6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3" name="Прямая со стрелкой 32"/>
            <p:cNvCxnSpPr>
              <a:stCxn id="20" idx="2"/>
              <a:endCxn id="21" idx="0"/>
            </p:cNvCxnSpPr>
            <p:nvPr/>
          </p:nvCxnSpPr>
          <p:spPr>
            <a:xfrm>
              <a:off x="4986046" y="350100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A6A6A6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4" name="Прямая со стрелкой 33"/>
            <p:cNvCxnSpPr>
              <a:stCxn id="24" idx="2"/>
              <a:endCxn id="25" idx="0"/>
            </p:cNvCxnSpPr>
            <p:nvPr/>
          </p:nvCxnSpPr>
          <p:spPr>
            <a:xfrm>
              <a:off x="7416316" y="350100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A6A6A6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5" name="Прямая со стрелкой 34"/>
            <p:cNvCxnSpPr/>
            <p:nvPr/>
          </p:nvCxnSpPr>
          <p:spPr>
            <a:xfrm>
              <a:off x="3635896" y="206084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242E40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36" name="Прямая со стрелкой 35"/>
            <p:cNvCxnSpPr/>
            <p:nvPr/>
          </p:nvCxnSpPr>
          <p:spPr>
            <a:xfrm>
              <a:off x="5508104" y="2060848"/>
              <a:ext cx="0" cy="288032"/>
            </a:xfrm>
            <a:prstGeom prst="straightConnector1">
              <a:avLst/>
            </a:prstGeom>
            <a:noFill/>
            <a:ln w="25400" cap="flat" cmpd="sng" algn="ctr">
              <a:solidFill>
                <a:srgbClr val="242E40"/>
              </a:solidFill>
              <a:prstDash val="solid"/>
              <a:tailEnd type="triangle" w="lg" len="lg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52072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Мат прошивной ТЕХН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1987636"/>
            <a:ext cx="5442837" cy="408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13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755201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МАТЕРИАЛЫ ДЛЯ огнезащиты</a:t>
            </a:r>
            <a:br>
              <a:rPr lang="ru-RU" dirty="0"/>
            </a:br>
            <a:r>
              <a:rPr lang="ru-RU" dirty="0"/>
              <a:t>ИЗ КАМЕННОЙ ВАТЫ</a:t>
            </a:r>
            <a:endParaRPr lang="en-US" dirty="0"/>
          </a:p>
        </p:txBody>
      </p:sp>
      <p:pic>
        <p:nvPicPr>
          <p:cNvPr id="1026" name="Picture 2" descr="Плита ТЕХНО ОЗ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05" y="1962237"/>
            <a:ext cx="5633496" cy="392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19667" y="1516557"/>
            <a:ext cx="3695700" cy="600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09585">
              <a:lnSpc>
                <a:spcPct val="114000"/>
              </a:lnSpc>
              <a:spcAft>
                <a:spcPts val="800"/>
              </a:spcAft>
              <a:defRPr/>
            </a:pPr>
            <a:r>
              <a:rPr lang="ru-RU" sz="1600" b="1" cap="all" dirty="0">
                <a:solidFill>
                  <a:srgbClr val="242E4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Плиты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3163" y="1516555"/>
            <a:ext cx="5790156" cy="600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09585">
              <a:lnSpc>
                <a:spcPct val="114000"/>
              </a:lnSpc>
              <a:spcAft>
                <a:spcPts val="800"/>
              </a:spcAft>
              <a:defRPr/>
            </a:pPr>
            <a:r>
              <a:rPr lang="ru-RU" sz="1600" b="1" cap="all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МАТЫ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2993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14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0" name="Title 14"/>
          <p:cNvSpPr txBox="1">
            <a:spLocks/>
          </p:cNvSpPr>
          <p:nvPr/>
        </p:nvSpPr>
        <p:spPr>
          <a:xfrm>
            <a:off x="719667" y="267637"/>
            <a:ext cx="8401051" cy="7059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600" b="1" i="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Виды обкладочных материалов</a:t>
            </a:r>
            <a:br>
              <a:rPr lang="ru-RU" dirty="0"/>
            </a:br>
            <a:r>
              <a:rPr lang="ru-RU" dirty="0"/>
              <a:t>на каменной вате</a:t>
            </a:r>
            <a:endParaRPr lang="en-US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19667" y="1412877"/>
          <a:ext cx="10752667" cy="4609043"/>
        </p:xfrm>
        <a:graphic>
          <a:graphicData uri="http://schemas.openxmlformats.org/drawingml/2006/table">
            <a:tbl>
              <a:tblPr firstRow="1" bandRow="1"/>
              <a:tblGrid>
                <a:gridCol w="2765492">
                  <a:extLst>
                    <a:ext uri="{9D8B030D-6E8A-4147-A177-3AD203B41FA5}">
                      <a16:colId xmlns:a16="http://schemas.microsoft.com/office/drawing/2014/main" val="2803017951"/>
                    </a:ext>
                  </a:extLst>
                </a:gridCol>
                <a:gridCol w="798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9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all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Обозначение</a:t>
                      </a:r>
                      <a:endParaRPr kumimoji="0" lang="ru-RU" altLang="ru-RU" sz="1200" b="0" i="0" u="none" strike="noStrike" cap="all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2E4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all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обкладочного материала</a:t>
                      </a:r>
                      <a:endParaRPr kumimoji="0" lang="ru-RU" altLang="ru-RU" sz="1200" b="0" i="0" u="none" strike="noStrike" cap="all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2E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Фольга алюминиевая армированная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Фольга алюминиевая не армированная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ФАБ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Фольга алюминиевая на бумажной основе армированная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СТФ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Стеклоткань фольгированная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ФПП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Фольга на пропиленовом </a:t>
                      </a:r>
                      <a:r>
                        <a:rPr kumimoji="0" lang="ru-RU" alt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нетканном</a:t>
                      </a:r>
                      <a:r>
                        <a:rPr kumimoji="0" lang="ru-RU" alt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полотне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СХ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Стеклохолст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Стеклоткань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СС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Стеклосетка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ГП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Сетка из стальной оцинкованной (гальванизированной) проволоки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113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НП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Сетка из нержавеющей стальной проволоки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37586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15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755201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КРЕПЕЖ ДЛЯ ОГНЕЗАЩИТЫ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9667" y="1389176"/>
            <a:ext cx="3695700" cy="3810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09585">
              <a:lnSpc>
                <a:spcPct val="114000"/>
              </a:lnSpc>
              <a:spcAft>
                <a:spcPts val="800"/>
              </a:spcAft>
              <a:defRPr/>
            </a:pPr>
            <a:r>
              <a:rPr lang="ru-RU" sz="1600" b="1" cap="all" dirty="0">
                <a:solidFill>
                  <a:srgbClr val="242E4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Приварные штифты и шайбы </a:t>
            </a:r>
            <a:r>
              <a:rPr lang="en-US" sz="1600" b="1" cap="all" dirty="0">
                <a:solidFill>
                  <a:srgbClr val="242E4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TERMOCLIP</a:t>
            </a:r>
            <a:endParaRPr lang="ru-RU" sz="1600" b="1" cap="all" dirty="0">
              <a:solidFill>
                <a:srgbClr val="242E4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9208" y="2130003"/>
            <a:ext cx="5356793" cy="12502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09585">
              <a:lnSpc>
                <a:spcPct val="114000"/>
              </a:lnSpc>
              <a:defRPr/>
            </a:pP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200" dirty="0" err="1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репление</a:t>
            </a: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огнезащитных и теплоизоляционных материалов к металлическим конструкциям воздуховодам</a:t>
            </a:r>
          </a:p>
        </p:txBody>
      </p:sp>
      <p:pic>
        <p:nvPicPr>
          <p:cNvPr id="4098" name="Picture 2" descr="Приварные штифты и шайб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34" y="2345594"/>
            <a:ext cx="5209117" cy="405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32551" y="1389176"/>
            <a:ext cx="5039783" cy="3810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09585">
              <a:lnSpc>
                <a:spcPct val="114000"/>
              </a:lnSpc>
              <a:spcAft>
                <a:spcPts val="800"/>
              </a:spcAft>
              <a:defRPr/>
            </a:pPr>
            <a:r>
              <a:rPr lang="ru-RU" sz="1600" b="1" cap="all" dirty="0">
                <a:solidFill>
                  <a:srgbClr val="242E4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Металлические анкер и </a:t>
            </a:r>
            <a:r>
              <a:rPr lang="ru-RU" sz="1600" b="1" cap="all" dirty="0" err="1">
                <a:solidFill>
                  <a:srgbClr val="242E4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рондель</a:t>
            </a:r>
            <a:r>
              <a:rPr lang="ru-RU" sz="1600" b="1" cap="all" dirty="0">
                <a:solidFill>
                  <a:srgbClr val="242E4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ТЕХНОНИКОЛЬ</a:t>
            </a:r>
            <a:r>
              <a:rPr lang="en-US" sz="1600" b="1" cap="all" dirty="0">
                <a:solidFill>
                  <a:srgbClr val="242E4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TERMOCLIP</a:t>
            </a:r>
            <a:endParaRPr lang="ru-RU" sz="1600" b="1" cap="all" dirty="0">
              <a:solidFill>
                <a:srgbClr val="242E4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52092" y="2130003"/>
            <a:ext cx="5356793" cy="12502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09585">
              <a:lnSpc>
                <a:spcPct val="114000"/>
              </a:lnSpc>
              <a:defRPr/>
            </a:pP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200" dirty="0" err="1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репление</a:t>
            </a: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Плит ТЕХНО ОЗБ к железобетонным перекрытиям и конструкциям из бетона </a:t>
            </a:r>
            <a:endParaRPr lang="ru-RU" sz="1200" b="1" dirty="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 descr="Металлические анкер и рондель ТЕХНОНИКОЛ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433" y="2477441"/>
            <a:ext cx="5295900" cy="412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476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09DE9A9-99CE-D01D-6769-4713F1418863}"/>
              </a:ext>
            </a:extLst>
          </p:cNvPr>
          <p:cNvSpPr txBox="1">
            <a:spLocks/>
          </p:cNvSpPr>
          <p:nvPr/>
        </p:nvSpPr>
        <p:spPr>
          <a:xfrm>
            <a:off x="719666" y="1268941"/>
            <a:ext cx="10752667" cy="43201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933">
                <a:solidFill>
                  <a:srgbClr val="E2241D"/>
                </a:solidFill>
                <a:latin typeface="Arial Black" panose="020B0A04020102020204" pitchFamily="34" charset="0"/>
              </a:rPr>
              <a:t>СИСТЕМЫ </a:t>
            </a:r>
            <a:r>
              <a:rPr lang="ru-RU" sz="2933">
                <a:latin typeface="Arial Black" panose="020B0A04020102020204" pitchFamily="34" charset="0"/>
              </a:rPr>
              <a:t>огнезащиты</a:t>
            </a:r>
          </a:p>
          <a:p>
            <a:pPr marL="0" lvl="1">
              <a:lnSpc>
                <a:spcPct val="114000"/>
              </a:lnSpc>
              <a:spcBef>
                <a:spcPts val="153"/>
              </a:spcBef>
              <a:spcAft>
                <a:spcPts val="153"/>
              </a:spcAft>
            </a:pPr>
            <a:endParaRPr lang="ru-RU" sz="1867">
              <a:solidFill>
                <a:schemeClr val="bg2"/>
              </a:solidFill>
            </a:endParaRPr>
          </a:p>
          <a:p>
            <a:pPr marL="0" lvl="1">
              <a:lnSpc>
                <a:spcPct val="150000"/>
              </a:lnSpc>
              <a:spcBef>
                <a:spcPts val="0"/>
              </a:spcBef>
            </a:pPr>
            <a:r>
              <a:rPr lang="ru-RU" sz="1867">
                <a:solidFill>
                  <a:schemeClr val="bg2"/>
                </a:solidFill>
              </a:rPr>
              <a:t>ОБЗОР СИСТЕМ</a:t>
            </a:r>
          </a:p>
          <a:p>
            <a:pPr marL="0" lvl="1">
              <a:lnSpc>
                <a:spcPct val="150000"/>
              </a:lnSpc>
              <a:spcBef>
                <a:spcPts val="0"/>
              </a:spcBef>
            </a:pPr>
            <a:r>
              <a:rPr lang="ru-RU" sz="1867">
                <a:solidFill>
                  <a:schemeClr val="bg2"/>
                </a:solidFill>
              </a:rPr>
              <a:t>ОГНЕЗАЩИТА БЕТОННЫХ КОНСТРУКЦИЙ</a:t>
            </a:r>
          </a:p>
          <a:p>
            <a:pPr marL="0" lvl="1">
              <a:lnSpc>
                <a:spcPct val="150000"/>
              </a:lnSpc>
              <a:spcBef>
                <a:spcPts val="0"/>
              </a:spcBef>
            </a:pPr>
            <a:r>
              <a:rPr lang="ru-RU" sz="1867">
                <a:solidFill>
                  <a:schemeClr val="bg2"/>
                </a:solidFill>
              </a:rPr>
              <a:t>ОГНЕЗАЩИТА ПРОФЛИСТА</a:t>
            </a:r>
          </a:p>
          <a:p>
            <a:pPr marL="0" lvl="1">
              <a:lnSpc>
                <a:spcPct val="150000"/>
              </a:lnSpc>
              <a:spcBef>
                <a:spcPts val="0"/>
              </a:spcBef>
            </a:pPr>
            <a:r>
              <a:rPr lang="ru-RU" sz="1867">
                <a:solidFill>
                  <a:schemeClr val="bg2"/>
                </a:solidFill>
              </a:rPr>
              <a:t>ОГНЕЗАЩИТА МЕТАЛЛИЧЕСКИХ КОНСТРУКЦИЙ</a:t>
            </a:r>
          </a:p>
          <a:p>
            <a:pPr marL="0" lvl="1">
              <a:lnSpc>
                <a:spcPct val="150000"/>
              </a:lnSpc>
              <a:spcBef>
                <a:spcPts val="0"/>
              </a:spcBef>
            </a:pPr>
            <a:r>
              <a:rPr lang="ru-RU" sz="1867">
                <a:solidFill>
                  <a:schemeClr val="bg2"/>
                </a:solidFill>
              </a:rPr>
              <a:t>ОГНЕЗАЩИТА ВОЗДУХОВОДОВ</a:t>
            </a:r>
          </a:p>
          <a:p>
            <a:pPr marL="0" lvl="1">
              <a:lnSpc>
                <a:spcPct val="150000"/>
              </a:lnSpc>
              <a:spcBef>
                <a:spcPts val="0"/>
              </a:spcBef>
            </a:pPr>
            <a:endParaRPr lang="ru-RU" sz="1867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81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96000" y="1844109"/>
            <a:ext cx="2076024" cy="207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Системы огнезащиты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6" name="Текст 31">
            <a:extLst>
              <a:ext uri="{FF2B5EF4-FFF2-40B4-BE49-F238E27FC236}">
                <a16:creationId xmlns:a16="http://schemas.microsoft.com/office/drawing/2014/main" id="{92C7872C-955D-4FFB-BC1C-9AAC6CDDFDA2}"/>
              </a:ext>
            </a:extLst>
          </p:cNvPr>
          <p:cNvSpPr txBox="1">
            <a:spLocks/>
          </p:cNvSpPr>
          <p:nvPr/>
        </p:nvSpPr>
        <p:spPr>
          <a:xfrm>
            <a:off x="719667" y="1298702"/>
            <a:ext cx="2242517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/>
              <a:t>Тн</a:t>
            </a:r>
            <a:r>
              <a:rPr lang="ru-RU" sz="1467" spc="13" dirty="0"/>
              <a:t>-огнезащита</a:t>
            </a:r>
            <a:r>
              <a:rPr lang="ru-RU" sz="1467" spc="13" dirty="0">
                <a:solidFill>
                  <a:srgbClr val="E2241C"/>
                </a:solidFill>
              </a:rPr>
              <a:t> бетон</a:t>
            </a:r>
          </a:p>
        </p:txBody>
      </p:sp>
      <p:sp>
        <p:nvSpPr>
          <p:cNvPr id="15" name="Нижний колонтитул 2">
            <a:extLst>
              <a:ext uri="{FF2B5EF4-FFF2-40B4-BE49-F238E27FC236}">
                <a16:creationId xmlns:a16="http://schemas.microsoft.com/office/drawing/2014/main" id="{1E9DCA34-2CA1-4388-AD06-4462C54C1D66}"/>
              </a:ext>
            </a:extLst>
          </p:cNvPr>
          <p:cNvSpPr txBox="1">
            <a:spLocks/>
          </p:cNvSpPr>
          <p:nvPr/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r>
              <a:rPr lang="ru-RU" sz="1067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ЗНАНИЕ. ОПЫТ. МАСТЕРСТВО.</a:t>
            </a:r>
            <a:endParaRPr lang="en-US" sz="1067" dirty="0">
              <a:solidFill>
                <a:srgbClr val="8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31">
            <a:extLst>
              <a:ext uri="{FF2B5EF4-FFF2-40B4-BE49-F238E27FC236}">
                <a16:creationId xmlns:a16="http://schemas.microsoft.com/office/drawing/2014/main" id="{92C7872C-955D-4FFB-BC1C-9AAC6CDDFDA2}"/>
              </a:ext>
            </a:extLst>
          </p:cNvPr>
          <p:cNvSpPr txBox="1">
            <a:spLocks/>
          </p:cNvSpPr>
          <p:nvPr/>
        </p:nvSpPr>
        <p:spPr>
          <a:xfrm>
            <a:off x="3394511" y="1280829"/>
            <a:ext cx="1824364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/>
              <a:t>Тн</a:t>
            </a:r>
            <a:r>
              <a:rPr lang="ru-RU" sz="1467" spc="13" dirty="0"/>
              <a:t>-огнезащита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>
                <a:solidFill>
                  <a:srgbClr val="E2241C"/>
                </a:solidFill>
              </a:rPr>
              <a:t>профлист</a:t>
            </a:r>
            <a:endParaRPr lang="ru-RU" sz="1467" spc="13" dirty="0">
              <a:solidFill>
                <a:srgbClr val="E2241C"/>
              </a:solidFill>
            </a:endParaRPr>
          </a:p>
        </p:txBody>
      </p:sp>
      <p:sp>
        <p:nvSpPr>
          <p:cNvPr id="20" name="Текст 31">
            <a:extLst>
              <a:ext uri="{FF2B5EF4-FFF2-40B4-BE49-F238E27FC236}">
                <a16:creationId xmlns:a16="http://schemas.microsoft.com/office/drawing/2014/main" id="{92C7872C-955D-4FFB-BC1C-9AAC6CDDFDA2}"/>
              </a:ext>
            </a:extLst>
          </p:cNvPr>
          <p:cNvSpPr txBox="1">
            <a:spLocks/>
          </p:cNvSpPr>
          <p:nvPr/>
        </p:nvSpPr>
        <p:spPr>
          <a:xfrm>
            <a:off x="6199032" y="1303963"/>
            <a:ext cx="2980227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/>
              <a:t>Тн</a:t>
            </a:r>
            <a:r>
              <a:rPr lang="ru-RU" sz="1467" spc="13" dirty="0"/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>
                <a:solidFill>
                  <a:srgbClr val="E2241C"/>
                </a:solidFill>
              </a:rPr>
              <a:t>воздуховод</a:t>
            </a:r>
          </a:p>
        </p:txBody>
      </p:sp>
      <p:sp>
        <p:nvSpPr>
          <p:cNvPr id="24" name="Текст 31">
            <a:extLst>
              <a:ext uri="{FF2B5EF4-FFF2-40B4-BE49-F238E27FC236}">
                <a16:creationId xmlns:a16="http://schemas.microsoft.com/office/drawing/2014/main" id="{92C7872C-955D-4FFB-BC1C-9AAC6CDDFDA2}"/>
              </a:ext>
            </a:extLst>
          </p:cNvPr>
          <p:cNvSpPr txBox="1">
            <a:spLocks/>
          </p:cNvSpPr>
          <p:nvPr/>
        </p:nvSpPr>
        <p:spPr>
          <a:xfrm>
            <a:off x="8984880" y="1280829"/>
            <a:ext cx="2600321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/>
              <a:t>Тн</a:t>
            </a:r>
            <a:r>
              <a:rPr lang="ru-RU" sz="1467" spc="13" dirty="0"/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>
                <a:solidFill>
                  <a:srgbClr val="E2241C"/>
                </a:solidFill>
              </a:rPr>
              <a:t>металл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19664" y="1758113"/>
            <a:ext cx="1601691" cy="160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178761" y="1529749"/>
            <a:ext cx="2530192" cy="253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8847490" y="1719040"/>
            <a:ext cx="1953861" cy="195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CE8385C7-AAD2-4961-875A-B2DE75AF8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1984290" y="4358346"/>
            <a:ext cx="1953861" cy="195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C9A42610-E1CF-49FE-85A7-0341FE83B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4999703" y="4358346"/>
            <a:ext cx="1953861" cy="195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AAF0043B-ACAF-44CC-89D4-DFEBF5A47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7870559" y="4366175"/>
            <a:ext cx="1953861" cy="195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Текст 31">
            <a:extLst>
              <a:ext uri="{FF2B5EF4-FFF2-40B4-BE49-F238E27FC236}">
                <a16:creationId xmlns:a16="http://schemas.microsoft.com/office/drawing/2014/main" id="{DD4DA010-CA64-4D87-A737-BA46B6541615}"/>
              </a:ext>
            </a:extLst>
          </p:cNvPr>
          <p:cNvSpPr txBox="1">
            <a:spLocks/>
          </p:cNvSpPr>
          <p:nvPr/>
        </p:nvSpPr>
        <p:spPr>
          <a:xfrm>
            <a:off x="2121680" y="3920134"/>
            <a:ext cx="2600321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/>
              <a:t>Тн</a:t>
            </a:r>
            <a:r>
              <a:rPr lang="ru-RU" sz="1467" spc="13" dirty="0"/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>
                <a:solidFill>
                  <a:srgbClr val="E2241C"/>
                </a:solidFill>
              </a:rPr>
              <a:t>м</a:t>
            </a:r>
            <a:r>
              <a:rPr lang="ru-RU" sz="1467" dirty="0">
                <a:solidFill>
                  <a:srgbClr val="E2241C"/>
                </a:solidFill>
              </a:rPr>
              <a:t>К ГРАФИТ</a:t>
            </a:r>
            <a:endParaRPr lang="ru-RU" sz="1467" spc="13" dirty="0">
              <a:solidFill>
                <a:srgbClr val="E2241C"/>
              </a:solidFill>
            </a:endParaRPr>
          </a:p>
        </p:txBody>
      </p:sp>
      <p:sp>
        <p:nvSpPr>
          <p:cNvPr id="23" name="Текст 31">
            <a:extLst>
              <a:ext uri="{FF2B5EF4-FFF2-40B4-BE49-F238E27FC236}">
                <a16:creationId xmlns:a16="http://schemas.microsoft.com/office/drawing/2014/main" id="{1C180C5E-1005-42FD-958B-8BBAF2E80DD7}"/>
              </a:ext>
            </a:extLst>
          </p:cNvPr>
          <p:cNvSpPr txBox="1">
            <a:spLocks/>
          </p:cNvSpPr>
          <p:nvPr/>
        </p:nvSpPr>
        <p:spPr>
          <a:xfrm>
            <a:off x="5137093" y="3920134"/>
            <a:ext cx="2600321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/>
              <a:t>Тн</a:t>
            </a:r>
            <a:r>
              <a:rPr lang="ru-RU" sz="1467" spc="13" dirty="0"/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>
                <a:solidFill>
                  <a:srgbClr val="E2241C"/>
                </a:solidFill>
              </a:rPr>
              <a:t>мК</a:t>
            </a:r>
            <a:r>
              <a:rPr lang="ru-RU" sz="1467" spc="13" dirty="0">
                <a:solidFill>
                  <a:srgbClr val="E2241C"/>
                </a:solidFill>
              </a:rPr>
              <a:t> КОНСТРУКТИВ</a:t>
            </a:r>
          </a:p>
        </p:txBody>
      </p:sp>
      <p:sp>
        <p:nvSpPr>
          <p:cNvPr id="27" name="Текст 31">
            <a:extLst>
              <a:ext uri="{FF2B5EF4-FFF2-40B4-BE49-F238E27FC236}">
                <a16:creationId xmlns:a16="http://schemas.microsoft.com/office/drawing/2014/main" id="{A89EE7F5-8CFA-4A36-ABDB-689D6DC3A210}"/>
              </a:ext>
            </a:extLst>
          </p:cNvPr>
          <p:cNvSpPr txBox="1">
            <a:spLocks/>
          </p:cNvSpPr>
          <p:nvPr/>
        </p:nvSpPr>
        <p:spPr>
          <a:xfrm>
            <a:off x="8007949" y="3927963"/>
            <a:ext cx="2600321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/>
              <a:t>Тн</a:t>
            </a:r>
            <a:r>
              <a:rPr lang="ru-RU" sz="1467" spc="13" dirty="0"/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>
                <a:solidFill>
                  <a:srgbClr val="E2241C"/>
                </a:solidFill>
              </a:rPr>
              <a:t>МК ЭПОКСИ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851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38658" y="0"/>
            <a:ext cx="6057497" cy="6858000"/>
          </a:xfrm>
          <a:prstGeom prst="rect">
            <a:avLst/>
          </a:prstGeom>
          <a:solidFill>
            <a:srgbClr val="242E40"/>
          </a:solidFill>
          <a:ln w="190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ru-RU" sz="2400">
              <a:solidFill>
                <a:srgbClr val="656565"/>
              </a:solidFill>
              <a:latin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604" y="260351"/>
            <a:ext cx="1986907" cy="52128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769101" y="1989666"/>
            <a:ext cx="4703233" cy="3746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933" dirty="0">
                <a:latin typeface="Arial Black" panose="020B0A04020102020204" pitchFamily="34" charset="0"/>
                <a:cs typeface="Arial" charset="0"/>
              </a:rPr>
              <a:t>огнезащита</a:t>
            </a:r>
          </a:p>
          <a:p>
            <a:pPr>
              <a:lnSpc>
                <a:spcPct val="100000"/>
              </a:lnSpc>
            </a:pPr>
            <a:r>
              <a:rPr lang="ru-RU" sz="2933" b="0" dirty="0">
                <a:solidFill>
                  <a:srgbClr val="E2241D"/>
                </a:solidFill>
                <a:latin typeface="Arial Black" panose="020B0A04020102020204" pitchFamily="34" charset="0"/>
                <a:cs typeface="Arial" charset="0"/>
              </a:rPr>
              <a:t>Бетонных конструкций</a:t>
            </a:r>
            <a:endParaRPr lang="ru-RU" sz="2933" kern="0" dirty="0">
              <a:solidFill>
                <a:srgbClr val="E2241D"/>
              </a:solidFill>
              <a:latin typeface="Arial Black" panose="020B0A04020102020204" pitchFamily="34" charset="0"/>
              <a:cs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5373"/>
          <a:stretch/>
        </p:blipFill>
        <p:spPr>
          <a:xfrm>
            <a:off x="-22577" y="-9968"/>
            <a:ext cx="6163729" cy="68894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290057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432551" y="2003391"/>
            <a:ext cx="5376332" cy="40087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4792" indent="-304792" defTabSz="609585"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Железобетонная плита перекрытия</a:t>
            </a:r>
          </a:p>
          <a:p>
            <a:pPr marL="304792" indent="-304792" defTabSz="609585"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b="1" dirty="0">
                <a:solidFill>
                  <a:srgbClr val="191919"/>
                </a:solidFill>
              </a:rPr>
              <a:t>Плита ТЕХНО ОЗБ 80 / 110</a:t>
            </a:r>
          </a:p>
          <a:p>
            <a:pPr marL="304792" indent="-304792"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Металлический анкер | Металлические шайбы D=50 мм</a:t>
            </a:r>
          </a:p>
          <a:p>
            <a:pPr marL="304792" indent="-304792"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Декоративное структурное покрытие</a:t>
            </a:r>
            <a:endParaRPr lang="ru-RU" sz="1200" b="1" dirty="0">
              <a:solidFill>
                <a:srgbClr val="191919"/>
              </a:solidFill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 предел огнестойкости для многопустотной плиты ПБ 60-12-8 в соответствии с ГОСТ 30247.0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 240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использовании ТЕХНО ОЗБ 110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толщине огнезащитного покрытия 40 мм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 180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использовании ТЕХНО ОЗБ 80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толщине огнезащитного покрытия 50 мм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ТН-ОГНЕЗАЩИТА Бетон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pic>
        <p:nvPicPr>
          <p:cNvPr id="1026" name="Picture 2" descr="ТН-ОГНЕЗАЩИТА Бето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33" y="2003391"/>
            <a:ext cx="4015384" cy="401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Металлические анкер и рондель ТЕХНОНИКОЛЬ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120" y="1447571"/>
            <a:ext cx="2018341" cy="157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7" y="1045088"/>
            <a:ext cx="2688167" cy="824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конструктивной огнезащиты несущих железобетонных конструкций в промышленном и гражданском строительстве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092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Плита ТЕХНО ОЗБ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34481" y="1047400"/>
            <a:ext cx="3572191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Негорючие,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гидрофобизированные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тепло, звукоизоляционные плиты из минеральной ваты на основе горных пород базальтовой группы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096000" y="2069952"/>
            <a:ext cx="5376333" cy="3734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применения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Предназначены для применения в качестве теплоизоляции и 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огнезащиты железобетонных конструкций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Модификации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выпускаться покрытием алюминиевой армированной фольгой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ФА)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стеклохолстом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СХ)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Перекрытие с огнезащитой </a:t>
            </a:r>
            <a:r>
              <a:rPr lang="ru-RU" sz="1200" b="1" dirty="0">
                <a:solidFill>
                  <a:srgbClr val="E224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ОЗБ 80                                   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толщиной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мм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имеет предел огнестойкости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 180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Перекрытие с огнезащитой </a:t>
            </a:r>
            <a:r>
              <a:rPr lang="ru-RU" sz="1200" b="1" dirty="0">
                <a:solidFill>
                  <a:srgbClr val="E224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ОЗБ 110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толщиной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мм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имеет предел огнестойкости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 240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Плита ТЕХНО ОЗ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17" y="2271434"/>
            <a:ext cx="4881033" cy="33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6299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МОНТАЖ ОГНЕЗАЩИТЫ БЕТОНА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pic>
        <p:nvPicPr>
          <p:cNvPr id="8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9294" r="16583"/>
          <a:stretch/>
        </p:blipFill>
        <p:spPr bwMode="auto">
          <a:xfrm>
            <a:off x="9416950" y="3151783"/>
            <a:ext cx="2056263" cy="1993829"/>
          </a:xfrm>
          <a:prstGeom prst="rect">
            <a:avLst/>
          </a:prstGeom>
          <a:noFill/>
          <a:ln w="3175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b="7805"/>
          <a:stretch/>
        </p:blipFill>
        <p:spPr>
          <a:xfrm>
            <a:off x="719666" y="3151784"/>
            <a:ext cx="2558580" cy="2004417"/>
          </a:xfrm>
          <a:prstGeom prst="rect">
            <a:avLst/>
          </a:prstGeom>
          <a:ln w="3175">
            <a:solidFill>
              <a:schemeClr val="accent3"/>
            </a:solidFill>
          </a:ln>
        </p:spPr>
      </p:pic>
      <p:sp>
        <p:nvSpPr>
          <p:cNvPr id="24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90356" y="5291431"/>
            <a:ext cx="3054029" cy="403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отверстий для анкерных элементов. Глубина 40-50 мм,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мм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b="6925"/>
          <a:stretch/>
        </p:blipFill>
        <p:spPr>
          <a:xfrm>
            <a:off x="3690841" y="3159215"/>
            <a:ext cx="2387793" cy="1986397"/>
          </a:xfrm>
          <a:prstGeom prst="rect">
            <a:avLst/>
          </a:prstGeom>
          <a:ln w="3175">
            <a:solidFill>
              <a:schemeClr val="accent3"/>
            </a:solidFill>
          </a:ln>
        </p:spPr>
      </p:pic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690842" y="5295934"/>
            <a:ext cx="2652617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Крепление в подготовленные отверстия тарельчатых анкеров с держателями T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ERMOCLIP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t="7180" b="2135"/>
          <a:stretch/>
        </p:blipFill>
        <p:spPr>
          <a:xfrm>
            <a:off x="6385001" y="3151783"/>
            <a:ext cx="2756913" cy="2004981"/>
          </a:xfrm>
          <a:prstGeom prst="rect">
            <a:avLst/>
          </a:prstGeom>
          <a:ln w="3175">
            <a:solidFill>
              <a:schemeClr val="accent3"/>
            </a:solidFill>
          </a:ln>
        </p:spPr>
      </p:pic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385000" y="5295933"/>
            <a:ext cx="2756915" cy="824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основания и нанесение покрытия. Для декоративной отделки используется толстое структурное покрытие «ЦЕРЕЗИТ»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1044" y="1174655"/>
            <a:ext cx="2704027" cy="1467739"/>
          </a:xfrm>
          <a:prstGeom prst="rect">
            <a:avLst/>
          </a:prstGeom>
        </p:spPr>
      </p:pic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071286" y="1375234"/>
            <a:ext cx="2214949" cy="403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1200 х 600 крепится 5 анкерными элементами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1339" y="986407"/>
            <a:ext cx="1532215" cy="1619592"/>
          </a:xfrm>
          <a:prstGeom prst="rect">
            <a:avLst/>
          </a:prstGeom>
        </p:spPr>
      </p:pic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071285" y="1959706"/>
            <a:ext cx="2351616" cy="403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1200 х 1200 крепится 9 анкерными элементами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25904" y="1375234"/>
            <a:ext cx="2008829" cy="403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схемы крепления огнезащитной плиты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9457267" y="5295933"/>
            <a:ext cx="2015064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Сушка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135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495851"/>
            <a:ext cx="8401051" cy="36009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подбор длины АНКЕРНОГО ЭЛЕМЕНТА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8"/>
          <p:cNvSpPr txBox="1">
            <a:spLocks/>
          </p:cNvSpPr>
          <p:nvPr/>
        </p:nvSpPr>
        <p:spPr>
          <a:xfrm>
            <a:off x="719667" y="1653252"/>
            <a:ext cx="5577224" cy="12032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400" dirty="0">
                <a:solidFill>
                  <a:srgbClr val="191919"/>
                </a:solidFill>
              </a:rPr>
              <a:t>Подбор необходимой длины металлического анкерного элемента ТЕХНОНИКОЛЬ производится в зависимости </a:t>
            </a:r>
            <a:br>
              <a:rPr lang="ru-RU" sz="1400" dirty="0">
                <a:solidFill>
                  <a:srgbClr val="191919"/>
                </a:solidFill>
              </a:rPr>
            </a:br>
            <a:r>
              <a:rPr lang="ru-RU" sz="1400" dirty="0">
                <a:solidFill>
                  <a:srgbClr val="191919"/>
                </a:solidFill>
              </a:rPr>
              <a:t>от толщины огнезащитной плиты по принципу, что глубина </a:t>
            </a:r>
            <a:r>
              <a:rPr lang="ru-RU" sz="1400" dirty="0" err="1">
                <a:solidFill>
                  <a:srgbClr val="191919"/>
                </a:solidFill>
              </a:rPr>
              <a:t>анкеровки</a:t>
            </a:r>
            <a:r>
              <a:rPr lang="ru-RU" sz="1400" dirty="0">
                <a:solidFill>
                  <a:srgbClr val="191919"/>
                </a:solidFill>
              </a:rPr>
              <a:t> должна быть минимум 30 мм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719667" y="4900306"/>
          <a:ext cx="10752671" cy="1139502"/>
        </p:xfrm>
        <a:graphic>
          <a:graphicData uri="http://schemas.openxmlformats.org/drawingml/2006/table">
            <a:tbl>
              <a:tblPr bandRow="1"/>
              <a:tblGrid>
                <a:gridCol w="3405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5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975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Толщина огнезащитной плиты, мм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40-50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60-80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90-110</a:t>
                      </a:r>
                      <a:endParaRPr lang="ru-RU" sz="1200" b="1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120-140</a:t>
                      </a:r>
                      <a:endParaRPr lang="ru-RU" sz="1200" b="1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150-170</a:t>
                      </a:r>
                      <a:endParaRPr lang="ru-RU" sz="1200" b="1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180-220</a:t>
                      </a:r>
                      <a:endParaRPr lang="ru-RU" sz="1200" b="1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75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Длина анкера, мм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2" descr="S:\Clients\Технониколь\Рязань Презентация\5.jpg"/>
          <p:cNvPicPr>
            <a:picLocks noChangeAspect="1" noChangeArrowheads="1"/>
          </p:cNvPicPr>
          <p:nvPr/>
        </p:nvPicPr>
        <p:blipFill rotWithShape="1">
          <a:blip r:embed="rId4"/>
          <a:srcRect t="2248" b="-1"/>
          <a:stretch/>
        </p:blipFill>
        <p:spPr bwMode="auto">
          <a:xfrm>
            <a:off x="7014950" y="1697778"/>
            <a:ext cx="4457383" cy="2883439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7015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6990239" cy="99541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Огнезащита перекрытия </a:t>
            </a:r>
            <a:br>
              <a:rPr lang="ru-RU" dirty="0"/>
            </a:br>
            <a:r>
              <a:rPr lang="ru-RU" dirty="0"/>
              <a:t>с </a:t>
            </a:r>
            <a:r>
              <a:rPr lang="ru-RU" dirty="0" err="1"/>
              <a:t>профлистом</a:t>
            </a:r>
            <a:r>
              <a:rPr lang="ru-RU" dirty="0"/>
              <a:t> в качестве несъемной опалубки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5" name="Content Placeholder 8"/>
          <p:cNvSpPr txBox="1">
            <a:spLocks/>
          </p:cNvSpPr>
          <p:nvPr/>
        </p:nvSpPr>
        <p:spPr>
          <a:xfrm>
            <a:off x="719669" y="2604553"/>
            <a:ext cx="4176035" cy="38122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191919"/>
                </a:solidFill>
              </a:rPr>
              <a:t>Общая толщина ж/б – 175 мм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191919"/>
                </a:solidFill>
              </a:rPr>
              <a:t>Минимальная толщина ж/б – 100 мм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 err="1">
                <a:solidFill>
                  <a:srgbClr val="191919"/>
                </a:solidFill>
              </a:rPr>
              <a:t>Профнастил</a:t>
            </a:r>
            <a:r>
              <a:rPr lang="ru-RU" sz="1200" dirty="0">
                <a:solidFill>
                  <a:srgbClr val="191919"/>
                </a:solidFill>
              </a:rPr>
              <a:t> марки Н75-750-0,8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191919"/>
                </a:solidFill>
              </a:rPr>
              <a:t>Бетон класса В 22,5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191919"/>
                </a:solidFill>
              </a:rPr>
              <a:t>Арматурная сетка 10АIII с шагом </a:t>
            </a:r>
            <a:br>
              <a:rPr lang="ru-RU" sz="1200" dirty="0">
                <a:solidFill>
                  <a:srgbClr val="191919"/>
                </a:solidFill>
              </a:rPr>
            </a:br>
            <a:r>
              <a:rPr lang="ru-RU" sz="1200" dirty="0">
                <a:solidFill>
                  <a:srgbClr val="191919"/>
                </a:solidFill>
              </a:rPr>
              <a:t>100х100 мм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191919"/>
                </a:solidFill>
              </a:rPr>
              <a:t>Гибкая арматура 16AIII, расположенная </a:t>
            </a:r>
            <a:br>
              <a:rPr lang="ru-RU" sz="1200" dirty="0">
                <a:solidFill>
                  <a:srgbClr val="191919"/>
                </a:solidFill>
              </a:rPr>
            </a:br>
            <a:r>
              <a:rPr lang="ru-RU" sz="1200" dirty="0">
                <a:solidFill>
                  <a:srgbClr val="191919"/>
                </a:solidFill>
              </a:rPr>
              <a:t>в каждой гофре </a:t>
            </a:r>
            <a:r>
              <a:rPr lang="ru-RU" sz="1200" dirty="0" err="1">
                <a:solidFill>
                  <a:srgbClr val="191919"/>
                </a:solidFill>
              </a:rPr>
              <a:t>профнастила</a:t>
            </a:r>
            <a:endParaRPr lang="ru-RU" sz="1200" dirty="0">
              <a:solidFill>
                <a:srgbClr val="191919"/>
              </a:solidFill>
            </a:endParaRP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191919"/>
                </a:solidFill>
              </a:rPr>
              <a:t>Огнезащита из Плиты ТЕХНО ОЗБ 80 толщиной 50 мм</a:t>
            </a: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719667" y="1987746"/>
            <a:ext cx="3616615" cy="3716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1219170">
              <a:spcBef>
                <a:spcPct val="20000"/>
              </a:spcBef>
              <a:defRPr/>
            </a:pPr>
            <a:r>
              <a:rPr lang="ru-RU" sz="1600" b="1" kern="0" dirty="0">
                <a:solidFill>
                  <a:srgbClr val="191919"/>
                </a:solidFill>
              </a:rPr>
              <a:t>Описание конструкции </a:t>
            </a:r>
            <a:r>
              <a:rPr lang="en-US" sz="1600" b="1" kern="0" dirty="0">
                <a:solidFill>
                  <a:srgbClr val="191919"/>
                </a:solidFill>
              </a:rPr>
              <a:t>REI 150</a:t>
            </a:r>
            <a:r>
              <a:rPr lang="ru-RU" sz="1600" b="1" kern="0" dirty="0">
                <a:solidFill>
                  <a:srgbClr val="191919"/>
                </a:solidFill>
              </a:rPr>
              <a:t>:</a:t>
            </a:r>
            <a:endParaRPr lang="en-US" sz="1600" b="1" kern="0" dirty="0">
              <a:solidFill>
                <a:srgbClr val="191919"/>
              </a:solidFill>
            </a:endParaRPr>
          </a:p>
        </p:txBody>
      </p:sp>
      <p:pic>
        <p:nvPicPr>
          <p:cNvPr id="7" name="Picture 4" descr="http://profnastil-profi.ru/wp-content/uploads/2014/09/ustrojstvo-monolitnogo-perekrytiya-iz-profnastil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559" y="1922271"/>
            <a:ext cx="6193775" cy="412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2000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AF246E-AE30-1742-9B31-8156E64140F3}"/>
              </a:ext>
            </a:extLst>
          </p:cNvPr>
          <p:cNvSpPr/>
          <p:nvPr/>
        </p:nvSpPr>
        <p:spPr>
          <a:xfrm>
            <a:off x="0" y="0"/>
            <a:ext cx="615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downloader.disk.yandex.ru/preview/a7c2c6cbf7a7a343daf5485bcb2ed2b22a8ede2812a9bde0d5f3bf91a7448e18/6842ea35/EIf72KLAFm2l1JwkERWe7gxvR5fK9NGGjEqOFo8cPsOoxw2lVYo_Hjf-4ogBZQg9L5H3J1c5br3H4GRjrzgyLw%3D%3D?uid=0&amp;filename=%D0%94%D0%BB%D1%8F%20%D0%BF%D0%B5%D1%87%D0%B0%D1%82%D0%B8.png&amp;disposition=inline&amp;hash=&amp;limit=0&amp;content_type=image%2Fpng&amp;owner_uid=0&amp;tknv=v3&amp;size=1901x87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64" b="92369" l="0" r="979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11" t="30861" r="42675" b="29624"/>
          <a:stretch/>
        </p:blipFill>
        <p:spPr bwMode="auto">
          <a:xfrm>
            <a:off x="1" y="0"/>
            <a:ext cx="6202016" cy="688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56200" y="0"/>
            <a:ext cx="6057497" cy="6858000"/>
          </a:xfrm>
          <a:prstGeom prst="rect">
            <a:avLst/>
          </a:prstGeom>
          <a:solidFill>
            <a:srgbClr val="242E40"/>
          </a:solidFill>
          <a:ln w="190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ru-RU" sz="2400">
              <a:solidFill>
                <a:srgbClr val="656565"/>
              </a:solidFill>
              <a:latin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604" y="260351"/>
            <a:ext cx="1986907" cy="52128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769101" y="1989666"/>
            <a:ext cx="4703233" cy="3746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933" dirty="0">
                <a:latin typeface="Arial Black" panose="020B0A04020102020204" pitchFamily="34" charset="0"/>
                <a:cs typeface="Arial" charset="0"/>
              </a:rPr>
              <a:t>Огнезащита </a:t>
            </a:r>
            <a:r>
              <a:rPr lang="ru-RU" sz="2933" dirty="0">
                <a:solidFill>
                  <a:srgbClr val="E2241D"/>
                </a:solidFill>
                <a:latin typeface="Arial Black" panose="020B0A04020102020204" pitchFamily="34" charset="0"/>
                <a:cs typeface="Arial" charset="0"/>
              </a:rPr>
              <a:t>ПРОФЛИСТА</a:t>
            </a:r>
          </a:p>
          <a:p>
            <a:pPr>
              <a:lnSpc>
                <a:spcPct val="100000"/>
              </a:lnSpc>
            </a:pPr>
            <a:endParaRPr lang="ru-RU" sz="2933" dirty="0"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601560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av.tn.ru/pim/e/f/4/4/ef44c96d3ba9b28258cdd11e548b87d470290060_th_500_ast_10000217_ru_RU_mar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09" y="1791452"/>
            <a:ext cx="5190067" cy="519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ТН-ОГНЕЗАЩИТА </a:t>
            </a:r>
            <a:r>
              <a:rPr lang="ru-RU" dirty="0" err="1"/>
              <a:t>Профлист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6" y="1077984"/>
            <a:ext cx="5039785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конструктивной огнезащиты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бесчердачных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покрытий по настилу из стальных профилированных листов (в том числе с утеплителем) в промышленном и гражданском строительстве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4944" y="3995413"/>
            <a:ext cx="5376333" cy="9438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2" indent="-304792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Профилированный настил</a:t>
            </a:r>
          </a:p>
          <a:p>
            <a:pPr marL="304792" indent="-304792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Плита </a:t>
            </a:r>
            <a:r>
              <a:rPr lang="ru-RU" sz="1200" b="1" dirty="0">
                <a:solidFill>
                  <a:srgbClr val="191919"/>
                </a:solidFill>
              </a:rPr>
              <a:t>ТЕХНО ОЗМ</a:t>
            </a:r>
          </a:p>
          <a:p>
            <a:pPr marL="304792" indent="-304792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Металлические шайбы D=50 мм | </a:t>
            </a:r>
            <a:r>
              <a:rPr lang="ru-RU" sz="1200" dirty="0" err="1">
                <a:solidFill>
                  <a:srgbClr val="191919"/>
                </a:solidFill>
              </a:rPr>
              <a:t>Самосверлящие</a:t>
            </a:r>
            <a:r>
              <a:rPr lang="ru-RU" sz="1200" dirty="0">
                <a:solidFill>
                  <a:srgbClr val="191919"/>
                </a:solidFill>
              </a:rPr>
              <a:t> самонарезающие винты</a:t>
            </a:r>
            <a:endParaRPr lang="ru-RU" sz="1200" b="1" dirty="0">
              <a:solidFill>
                <a:srgbClr val="191919"/>
              </a:solidFill>
              <a:latin typeface="Arial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096000" y="1146001"/>
            <a:ext cx="5375277" cy="207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3000"/>
              </a:lnSpc>
              <a:spcBef>
                <a:spcPts val="0"/>
              </a:spcBef>
              <a:spcAft>
                <a:spcPts val="800"/>
              </a:spcAft>
              <a:buSzPct val="95000"/>
              <a:tabLst>
                <a:tab pos="177796" algn="l"/>
              </a:tabLst>
              <a:defRPr/>
            </a:pPr>
            <a:r>
              <a:rPr lang="ru-RU" sz="1200" dirty="0">
                <a:solidFill>
                  <a:schemeClr val="tx1"/>
                </a:solidFill>
              </a:rPr>
              <a:t>Предел огнестойкости системы </a:t>
            </a:r>
            <a:r>
              <a:rPr lang="ru-RU" sz="1200" b="1" dirty="0">
                <a:solidFill>
                  <a:schemeClr val="tx1"/>
                </a:solidFill>
              </a:rPr>
              <a:t>RE 30 </a:t>
            </a:r>
            <a:r>
              <a:rPr lang="ru-RU" sz="1200" dirty="0">
                <a:solidFill>
                  <a:schemeClr val="tx1"/>
                </a:solidFill>
              </a:rPr>
              <a:t>и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RE 45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при толщине огнезащитной плиты ТЕХНО ОЗМ </a:t>
            </a:r>
            <a:r>
              <a:rPr lang="ru-RU" sz="1200" b="1" dirty="0">
                <a:solidFill>
                  <a:schemeClr val="tx1"/>
                </a:solidFill>
              </a:rPr>
              <a:t>40</a:t>
            </a:r>
            <a:r>
              <a:rPr lang="ru-RU" sz="1200" dirty="0">
                <a:solidFill>
                  <a:schemeClr val="tx1"/>
                </a:solidFill>
              </a:rPr>
              <a:t> мм, </a:t>
            </a:r>
            <a:r>
              <a:rPr lang="en-US" sz="1200" b="1" dirty="0">
                <a:solidFill>
                  <a:schemeClr val="tx1"/>
                </a:solidFill>
              </a:rPr>
              <a:t>REI 45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при толщине огнезащитной плиты ТЕХНО ОЗМ </a:t>
            </a:r>
            <a:r>
              <a:rPr lang="en-US" sz="1200" b="1" dirty="0">
                <a:solidFill>
                  <a:schemeClr val="tx1"/>
                </a:solidFill>
              </a:rPr>
              <a:t>8</a:t>
            </a:r>
            <a:r>
              <a:rPr lang="ru-RU" sz="1200" b="1" dirty="0">
                <a:solidFill>
                  <a:schemeClr val="tx1"/>
                </a:solidFill>
              </a:rPr>
              <a:t>0</a:t>
            </a:r>
            <a:r>
              <a:rPr lang="ru-RU" sz="1200" dirty="0">
                <a:solidFill>
                  <a:schemeClr val="tx1"/>
                </a:solidFill>
              </a:rPr>
              <a:t> мм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Систему можно применять в качестве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бесчердачных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покрытий в зданиях I-V степени огнестойкости с любым классом пожарной опасности благодаря показателям: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 конструктивной пожарной опасности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К0 (30)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Предел огнестойкости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 30,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 45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 45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8722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Плита ТЕХНО ОЗМ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7" y="1082273"/>
            <a:ext cx="3516836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Негорючие,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гидрофобизированные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тепло, звукоизоляционные плиты из минеральной ваты на основе горных пород базальтовой группы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096000" y="2284269"/>
            <a:ext cx="5376333" cy="3000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применения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Предназначены для применения в качестве в качестве теплоизоляции и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огнезащиты металлических конструкций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Сертифицированы в качестве огнезащитной композиции для обеспечения огнестойкости металлических конструкций до 240 минут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Модификации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выпускаться покрытием алюминиевой армированной фольгой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ФА)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стеклохолстом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СХ)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Плита ТЕХНО ОЗ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17" y="2271434"/>
            <a:ext cx="4881033" cy="33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1089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Плита ТЕХНО ОЗМ</a:t>
            </a:r>
            <a:br>
              <a:rPr lang="ru-RU" dirty="0"/>
            </a:br>
            <a:r>
              <a:rPr lang="ru-RU" dirty="0"/>
              <a:t>Технические характеристики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34480" y="1701800"/>
            <a:ext cx="5039787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Длина: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1200 мм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Ширина: 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600мм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Толщина: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30-200 мм (с шагом 10 мм)</a:t>
            </a:r>
          </a:p>
        </p:txBody>
      </p:sp>
      <p:sp>
        <p:nvSpPr>
          <p:cNvPr id="15" name="Нижний колонтитул 2">
            <a:extLst>
              <a:ext uri="{FF2B5EF4-FFF2-40B4-BE49-F238E27FC236}">
                <a16:creationId xmlns:a16="http://schemas.microsoft.com/office/drawing/2014/main" id="{1E9DCA34-2CA1-4388-AD06-4462C54C1D66}"/>
              </a:ext>
            </a:extLst>
          </p:cNvPr>
          <p:cNvSpPr txBox="1">
            <a:spLocks/>
          </p:cNvSpPr>
          <p:nvPr/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r>
              <a:rPr lang="ru-RU" sz="1067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ЗНАНИЕ. ОПЫТ. МАСТЕРСТВО.</a:t>
            </a:r>
            <a:endParaRPr lang="en-US" sz="1067" dirty="0">
              <a:solidFill>
                <a:srgbClr val="8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440084" y="1708824"/>
            <a:ext cx="4032248" cy="403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ED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Изделия с покрытием фольгой алюминиевой армированной (ФА) относятся к группе </a:t>
            </a:r>
            <a:r>
              <a:rPr lang="ru-RU" sz="1200" b="1" dirty="0">
                <a:solidFill>
                  <a:srgbClr val="ED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Г1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52132" y="3119221"/>
          <a:ext cx="10820202" cy="2887924"/>
        </p:xfrm>
        <a:graphic>
          <a:graphicData uri="http://schemas.openxmlformats.org/drawingml/2006/table">
            <a:tbl>
              <a:tblPr firstRow="1" bandRow="1"/>
              <a:tblGrid>
                <a:gridCol w="5693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927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5" marB="4572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2E4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Ед.изм</a:t>
                      </a: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5" marB="4572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2E4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l" defTabSz="4572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l" defTabSz="4572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l" defTabSz="4572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Плита ТЕХНО ОЗМ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5" marB="4572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2E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19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плотность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Кг/м</a:t>
                      </a:r>
                      <a:r>
                        <a:rPr lang="ru-RU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aseline="300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19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Прочность на сжатие при 10 деформации, не менее</a:t>
                      </a:r>
                      <a:endParaRPr lang="ru-RU" sz="1200" baseline="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кПа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241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теплопроводности при температуре</a:t>
                      </a:r>
                    </a:p>
                    <a:p>
                      <a:pPr marL="1800000"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10°</a:t>
                      </a:r>
                    </a:p>
                    <a:p>
                      <a:pPr marL="1800000"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25°</a:t>
                      </a:r>
                      <a:endParaRPr lang="en-US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00000" marR="0" lvl="0" indent="0" algn="l" defTabSz="4572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°</a:t>
                      </a:r>
                    </a:p>
                  </a:txBody>
                  <a:tcPr marL="91455" marR="91455" marT="45740" marB="4574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Вт/м*К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0,037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0,039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,047</a:t>
                      </a:r>
                    </a:p>
                  </a:txBody>
                  <a:tcPr marL="91455" marR="91455" marT="45740" marB="4574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19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Горючесть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НГ (КМ0)</a:t>
                      </a:r>
                      <a:endParaRPr lang="ru-RU" sz="1200" b="1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5" marR="91455" marT="45740" marB="457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4B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85407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28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719667" y="267636"/>
            <a:ext cx="8401051" cy="85631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600" b="1" i="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ПОСЛЕДОВАТЕЛЬНОСТЬ МОНТАЖА</a:t>
            </a:r>
            <a:br>
              <a:rPr lang="ru-RU" dirty="0"/>
            </a:br>
            <a:r>
              <a:rPr lang="ru-RU" dirty="0"/>
              <a:t>огнезащиты профлиста</a:t>
            </a:r>
            <a:endParaRPr lang="en-US" dirty="0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719668" y="1669713"/>
            <a:ext cx="5376333" cy="17419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4792" indent="-304792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ru-RU" sz="1200">
                <a:solidFill>
                  <a:srgbClr val="191919"/>
                </a:solidFill>
              </a:rPr>
              <a:t>Прислонить огнезащитную плиту </a:t>
            </a:r>
            <a:br>
              <a:rPr lang="ru-RU" sz="1200">
                <a:solidFill>
                  <a:srgbClr val="191919"/>
                </a:solidFill>
              </a:rPr>
            </a:br>
            <a:r>
              <a:rPr lang="ru-RU" sz="1200">
                <a:solidFill>
                  <a:srgbClr val="191919"/>
                </a:solidFill>
              </a:rPr>
              <a:t>к профилированному листу</a:t>
            </a:r>
          </a:p>
          <a:p>
            <a:pPr marL="304792" indent="-304792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ru-RU" sz="1200">
                <a:solidFill>
                  <a:srgbClr val="191919"/>
                </a:solidFill>
              </a:rPr>
              <a:t>К нижнему поясу профилированного листа прикрутить огнезащитную плиту при помощи самосверлящих самонарезающих самостопорящих винтов  с надетыми на них шайбами</a:t>
            </a:r>
            <a:endParaRPr lang="ru-RU" sz="1200" dirty="0">
              <a:solidFill>
                <a:srgbClr val="19191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8715"/>
          <a:stretch/>
        </p:blipFill>
        <p:spPr>
          <a:xfrm>
            <a:off x="7423786" y="1701801"/>
            <a:ext cx="4048548" cy="30096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299" t="3666"/>
          <a:stretch/>
        </p:blipFill>
        <p:spPr>
          <a:xfrm>
            <a:off x="642431" y="3304592"/>
            <a:ext cx="6363308" cy="27634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6290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29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719667" y="267636"/>
            <a:ext cx="8401051" cy="8213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600" b="1" i="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ТРЕБОВАНИЯ К КОМПЛЕКТАЦИИ СИСТЕМЫ огнезащиты профлиста</a:t>
            </a:r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8715"/>
          <a:stretch/>
        </p:blipFill>
        <p:spPr>
          <a:xfrm>
            <a:off x="7423786" y="1699825"/>
            <a:ext cx="4048548" cy="3009695"/>
          </a:xfrm>
          <a:prstGeom prst="rect">
            <a:avLst/>
          </a:prstGeom>
        </p:spPr>
      </p:pic>
      <p:sp>
        <p:nvSpPr>
          <p:cNvPr id="8" name="Content Placeholder 8"/>
          <p:cNvSpPr txBox="1">
            <a:spLocks/>
          </p:cNvSpPr>
          <p:nvPr/>
        </p:nvSpPr>
        <p:spPr>
          <a:xfrm>
            <a:off x="719667" y="1651766"/>
            <a:ext cx="7496285" cy="2092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>
                <a:solidFill>
                  <a:srgbClr val="191919"/>
                </a:solidFill>
              </a:rPr>
              <a:t>Может применяться любая марка настила Н (по ГОСТ 24045)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>
                <a:solidFill>
                  <a:srgbClr val="191919"/>
                </a:solidFill>
              </a:rPr>
              <a:t>Минимальная толщина металла 0,7 мм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>
                <a:solidFill>
                  <a:srgbClr val="191919"/>
                </a:solidFill>
              </a:rPr>
              <a:t>Перехлест настила не менее 1 волны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>
                <a:solidFill>
                  <a:srgbClr val="191919"/>
                </a:solidFill>
              </a:rPr>
              <a:t>Максимальная длина прогона между опорными балками – 6 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>
                <a:solidFill>
                  <a:srgbClr val="191919"/>
                </a:solidFill>
              </a:rPr>
              <a:t>Подбор длины крепежа – толщина плиты + 30 мм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>
                <a:solidFill>
                  <a:srgbClr val="191919"/>
                </a:solidFill>
              </a:rPr>
              <a:t>Диаметр металлической шайбы не менее 50 мм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>
                <a:solidFill>
                  <a:srgbClr val="191919"/>
                </a:solidFill>
              </a:rPr>
              <a:t>Схема размещения крепежа зависит от размера плиты</a:t>
            </a:r>
            <a:endParaRPr lang="ru-RU" sz="1200" dirty="0">
              <a:solidFill>
                <a:srgbClr val="191919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393" y="4050363"/>
            <a:ext cx="3848692" cy="20890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25" y="4050364"/>
            <a:ext cx="1922087" cy="20316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8480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6BC001-0A97-1C8B-9879-E414C58E6937}"/>
              </a:ext>
            </a:extLst>
          </p:cNvPr>
          <p:cNvSpPr/>
          <p:nvPr/>
        </p:nvSpPr>
        <p:spPr>
          <a:xfrm>
            <a:off x="0" y="0"/>
            <a:ext cx="61386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38658" y="0"/>
            <a:ext cx="6057497" cy="6858000"/>
          </a:xfrm>
          <a:prstGeom prst="rect">
            <a:avLst/>
          </a:prstGeom>
          <a:solidFill>
            <a:srgbClr val="242E40"/>
          </a:solidFill>
          <a:ln w="190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ru-RU" sz="2400">
              <a:solidFill>
                <a:srgbClr val="656565"/>
              </a:solidFill>
              <a:latin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604" y="260351"/>
            <a:ext cx="1986907" cy="52128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769101" y="1989666"/>
            <a:ext cx="4703233" cy="3746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933" dirty="0">
                <a:latin typeface="Arial Black" panose="020B0A04020102020204" pitchFamily="34" charset="0"/>
                <a:cs typeface="Arial" charset="0"/>
              </a:rPr>
              <a:t>Огнезащита </a:t>
            </a:r>
            <a:r>
              <a:rPr lang="ru-RU" sz="2933" dirty="0">
                <a:solidFill>
                  <a:srgbClr val="E2241D"/>
                </a:solidFill>
                <a:latin typeface="Arial Black" panose="020B0A04020102020204" pitchFamily="34" charset="0"/>
                <a:cs typeface="Arial" charset="0"/>
              </a:rPr>
              <a:t>Металлических конструкций</a:t>
            </a:r>
          </a:p>
          <a:p>
            <a:pPr>
              <a:lnSpc>
                <a:spcPct val="100000"/>
              </a:lnSpc>
            </a:pPr>
            <a:endParaRPr lang="ru-RU" sz="2933" dirty="0">
              <a:cs typeface="Arial" charset="0"/>
            </a:endParaRPr>
          </a:p>
          <a:p>
            <a:pPr>
              <a:lnSpc>
                <a:spcPct val="100000"/>
              </a:lnSpc>
            </a:pPr>
            <a:endParaRPr lang="ru-RU" sz="2933" dirty="0">
              <a:cs typeface="Arial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927" y="520991"/>
            <a:ext cx="5615509" cy="5615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05915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ТН-ОГНЕЗАЩИТА металл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34482" y="1075361"/>
            <a:ext cx="4017436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конструктивной огнезащиты металлических конструкций в промышленном и гражданском строительстве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Нижний колонтитул 2">
            <a:extLst>
              <a:ext uri="{FF2B5EF4-FFF2-40B4-BE49-F238E27FC236}">
                <a16:creationId xmlns:a16="http://schemas.microsoft.com/office/drawing/2014/main" id="{1E9DCA34-2CA1-4388-AD06-4462C54C1D66}"/>
              </a:ext>
            </a:extLst>
          </p:cNvPr>
          <p:cNvSpPr txBox="1">
            <a:spLocks/>
          </p:cNvSpPr>
          <p:nvPr/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 cap="all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r>
              <a:rPr lang="ru-RU" sz="1067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ЗНАНИЕ. ОПЫТ. МАСТЕРСТВО.</a:t>
            </a:r>
            <a:endParaRPr lang="en-US" sz="1067" dirty="0">
              <a:solidFill>
                <a:srgbClr val="8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7056" y="3555826"/>
            <a:ext cx="5376333" cy="21954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Стальная несущая конструкция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b="1" dirty="0">
                <a:solidFill>
                  <a:srgbClr val="191919"/>
                </a:solidFill>
                <a:latin typeface="Arial"/>
              </a:rPr>
              <a:t>Плита ТЕХНО ОЗМ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Клей «</a:t>
            </a:r>
            <a:r>
              <a:rPr lang="ru-RU" sz="1200" dirty="0" err="1">
                <a:solidFill>
                  <a:srgbClr val="191919"/>
                </a:solidFill>
                <a:latin typeface="Arial"/>
              </a:rPr>
              <a:t>Церезит</a:t>
            </a:r>
            <a:r>
              <a:rPr lang="ru-RU" sz="1200" dirty="0">
                <a:solidFill>
                  <a:srgbClr val="191919"/>
                </a:solidFill>
                <a:latin typeface="Arial"/>
              </a:rPr>
              <a:t> CT190»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Стальные гвозди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Стеклотканевая сетка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Базовый армирующий слой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Декоративная штукатурка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Краска</a:t>
            </a:r>
            <a:endParaRPr lang="ru-RU" sz="1200" b="1" dirty="0">
              <a:solidFill>
                <a:srgbClr val="191919"/>
              </a:solidFill>
              <a:latin typeface="Arial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097584" y="1075360"/>
            <a:ext cx="5375277" cy="1456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 30 – RE 240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зависимости от толщины плиты, предел огнестойкости конструкции может составлять от 30 до 240 минут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предел огнестойкости влияют также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толщина металла, из которого изготовлен защищаемый объект, а также исходная огнестойкость конструкции</a:t>
            </a:r>
          </a:p>
        </p:txBody>
      </p:sp>
      <p:pic>
        <p:nvPicPr>
          <p:cNvPr id="4098" name="Picture 2" descr="ТН-ОГНЕЗАЩИТА Металл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137" l="0" r="99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97" y="2618632"/>
            <a:ext cx="4864388" cy="313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946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32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719667" y="267637"/>
            <a:ext cx="8401051" cy="47578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600" b="1" i="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Монтаж огнезащиты металла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29582" y="3285193"/>
            <a:ext cx="2968705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поверхности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8" y="5855177"/>
            <a:ext cx="2355629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Монтаж огнезащитных плит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85" y="1136999"/>
            <a:ext cx="2252536" cy="19884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821" y="1135937"/>
            <a:ext cx="2490305" cy="2004827"/>
          </a:xfrm>
          <a:prstGeom prst="rect">
            <a:avLst/>
          </a:prstGeom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432821" y="3258787"/>
            <a:ext cx="2490305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Раскрой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минераловатных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плит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9232305" y="3261527"/>
            <a:ext cx="2240028" cy="927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Монтаж вставок</a:t>
            </a:r>
          </a:p>
          <a:p>
            <a:pPr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мм</a:t>
            </a:r>
          </a:p>
          <a:p>
            <a:pPr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Толщина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мм</a:t>
            </a:r>
          </a:p>
          <a:p>
            <a:pPr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600 мм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2154" y="1130137"/>
            <a:ext cx="2231069" cy="20111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9334" y="1133807"/>
            <a:ext cx="2273921" cy="2007327"/>
          </a:xfrm>
          <a:prstGeom prst="rect">
            <a:avLst/>
          </a:prstGeom>
        </p:spPr>
      </p:pic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432552" y="3285193"/>
            <a:ext cx="2280704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клеевой смеси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66" y="3727341"/>
            <a:ext cx="2226191" cy="20067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/>
          <a:srcRect t="12848"/>
          <a:stretch/>
        </p:blipFill>
        <p:spPr>
          <a:xfrm>
            <a:off x="3416933" y="3727341"/>
            <a:ext cx="2506193" cy="2006711"/>
          </a:xfrm>
          <a:prstGeom prst="rect">
            <a:avLst/>
          </a:prstGeom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416932" y="5862775"/>
            <a:ext cx="2355629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Доп. фиксация гвоздями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2553" y="3716867"/>
            <a:ext cx="2285088" cy="2017184"/>
          </a:xfrm>
          <a:prstGeom prst="rect">
            <a:avLst/>
          </a:prstGeom>
        </p:spPr>
      </p:pic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432552" y="5855176"/>
            <a:ext cx="2454776" cy="403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Устройство защитно-декоративного покрытия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8102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33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4" name="Content Placeholder 7"/>
          <p:cNvSpPr txBox="1">
            <a:spLocks/>
          </p:cNvSpPr>
          <p:nvPr/>
        </p:nvSpPr>
        <p:spPr>
          <a:xfrm>
            <a:off x="719667" y="1064115"/>
            <a:ext cx="6720419" cy="28029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r>
              <a:rPr lang="ru-RU" sz="1467" b="1" cap="all">
                <a:solidFill>
                  <a:srgbClr val="191919"/>
                </a:solidFill>
              </a:rPr>
              <a:t>ВАЖНО!</a:t>
            </a:r>
            <a:endParaRPr lang="en-US" sz="1467" cap="all">
              <a:solidFill>
                <a:srgbClr val="191919"/>
              </a:solidFill>
            </a:endParaRP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SzPct val="95000"/>
              <a:buFont typeface="Wingdings" panose="05000000000000000000" pitchFamily="2" charset="2"/>
              <a:buChar char="§"/>
              <a:tabLst>
                <a:tab pos="180970" algn="l"/>
              </a:tabLst>
              <a:defRPr/>
            </a:pPr>
            <a:r>
              <a:rPr lang="ru-RU" sz="1200">
                <a:solidFill>
                  <a:srgbClr val="191919"/>
                </a:solidFill>
              </a:rPr>
              <a:t>Вставки из плиты ТЕХНО ОЗМ, шириной не менее 100 мм и толщиной не менее 30 мм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SzPct val="95000"/>
              <a:buFont typeface="Wingdings" panose="05000000000000000000" pitchFamily="2" charset="2"/>
              <a:buChar char="§"/>
              <a:tabLst>
                <a:tab pos="180970" algn="l"/>
              </a:tabLst>
              <a:defRPr/>
            </a:pPr>
            <a:r>
              <a:rPr lang="ru-RU" sz="1200">
                <a:solidFill>
                  <a:srgbClr val="191919"/>
                </a:solidFill>
              </a:rPr>
              <a:t>Длина заготавливаемой вставки должна превышать на 2-3 мм длину между полками стального профиля двутаврового сечения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SzPct val="95000"/>
              <a:buFont typeface="Wingdings" panose="05000000000000000000" pitchFamily="2" charset="2"/>
              <a:buChar char="§"/>
              <a:tabLst>
                <a:tab pos="180970" algn="l"/>
              </a:tabLst>
              <a:defRPr/>
            </a:pPr>
            <a:r>
              <a:rPr lang="ru-RU" sz="1200">
                <a:solidFill>
                  <a:srgbClr val="191919"/>
                </a:solidFill>
              </a:rPr>
              <a:t>Вставные бруски должны выступать за концы полок на 2-3 мм для удобства дальнейшего приклеивания основного огнезащитного слоя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SzPct val="95000"/>
              <a:buFont typeface="Wingdings" panose="05000000000000000000" pitchFamily="2" charset="2"/>
              <a:buChar char="§"/>
              <a:tabLst>
                <a:tab pos="180970" algn="l"/>
              </a:tabLst>
              <a:defRPr/>
            </a:pPr>
            <a:r>
              <a:rPr lang="ru-RU" sz="1200">
                <a:solidFill>
                  <a:srgbClr val="191919"/>
                </a:solidFill>
              </a:rPr>
              <a:t>Максимальное расстояние между вставками не должно превышать 600 мм</a:t>
            </a:r>
            <a:endParaRPr lang="ru-RU" sz="1200" dirty="0">
              <a:solidFill>
                <a:srgbClr val="191919"/>
              </a:solidFill>
            </a:endParaRPr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719667" y="267637"/>
            <a:ext cx="8401051" cy="47578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600" b="1" i="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Монтаж огнезащиты металла</a:t>
            </a:r>
            <a:endParaRPr lang="en-US" dirty="0"/>
          </a:p>
        </p:txBody>
      </p:sp>
      <p:sp>
        <p:nvSpPr>
          <p:cNvPr id="8" name="Скругленный прямоугольник 7"/>
          <p:cNvSpPr>
            <a:spLocks noChangeAspect="1"/>
          </p:cNvSpPr>
          <p:nvPr/>
        </p:nvSpPr>
        <p:spPr>
          <a:xfrm flipV="1">
            <a:off x="578205" y="3368661"/>
            <a:ext cx="5605508" cy="2753475"/>
          </a:xfrm>
          <a:prstGeom prst="roundRect">
            <a:avLst>
              <a:gd name="adj" fmla="val 4066"/>
            </a:avLst>
          </a:prstGeom>
          <a:blipFill dpi="0" rotWithShape="0">
            <a:blip r:embed="rId3" cstate="print">
              <a:lum bright="-15000" contrast="34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400" kern="0">
              <a:solidFill>
                <a:srgbClr val="656565"/>
              </a:solidFill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>
            <a:spLocks/>
          </p:cNvSpPr>
          <p:nvPr/>
        </p:nvSpPr>
        <p:spPr>
          <a:xfrm flipV="1">
            <a:off x="9268177" y="821891"/>
            <a:ext cx="2677363" cy="5300247"/>
          </a:xfrm>
          <a:prstGeom prst="roundRect">
            <a:avLst>
              <a:gd name="adj" fmla="val 3778"/>
            </a:avLst>
          </a:prstGeom>
          <a:blipFill dpi="0" rotWithShape="0">
            <a:blip r:embed="rId4" cstate="print">
              <a:lum bright="-6000" contrast="19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400" kern="0">
              <a:solidFill>
                <a:srgbClr val="656565"/>
              </a:solidFill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813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fld id="{D809891A-D309-0247-92B5-BD07C36B0836}" type="slidenum">
              <a:rPr lang="en-US" sz="1067" cap="all" spc="13">
                <a:solidFill>
                  <a:srgbClr val="191919">
                    <a:tint val="75000"/>
                  </a:srgbClr>
                </a:solidFill>
                <a:latin typeface="Arial"/>
              </a:rPr>
              <a:pPr defTabSz="609585">
                <a:defRPr/>
              </a:pPr>
              <a:t>34</a:t>
            </a:fld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252FE71-C82B-4D1B-86B3-8D5EFF144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4801" y="3292175"/>
            <a:ext cx="2729743" cy="27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08FB4E2-1350-451B-B2C3-9FB8A4ECB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28646" y="3250208"/>
            <a:ext cx="2729741" cy="272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3929F9B-7921-42FD-B66D-B2D2249D2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645213" y="3292175"/>
            <a:ext cx="2729740" cy="272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31">
            <a:extLst>
              <a:ext uri="{FF2B5EF4-FFF2-40B4-BE49-F238E27FC236}">
                <a16:creationId xmlns:a16="http://schemas.microsoft.com/office/drawing/2014/main" id="{538554B9-4F34-4099-ACD9-D983BFB0D166}"/>
              </a:ext>
            </a:extLst>
          </p:cNvPr>
          <p:cNvSpPr txBox="1">
            <a:spLocks/>
          </p:cNvSpPr>
          <p:nvPr/>
        </p:nvSpPr>
        <p:spPr>
          <a:xfrm>
            <a:off x="734222" y="1426953"/>
            <a:ext cx="2600321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>
                <a:solidFill>
                  <a:srgbClr val="191919"/>
                </a:solidFill>
              </a:rPr>
              <a:t>Тн</a:t>
            </a:r>
            <a:r>
              <a:rPr lang="ru-RU" sz="1467" spc="13" dirty="0">
                <a:solidFill>
                  <a:srgbClr val="191919"/>
                </a:solidFill>
              </a:rPr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>
                <a:solidFill>
                  <a:srgbClr val="E2241C"/>
                </a:solidFill>
              </a:rPr>
              <a:t>мК ГРАФИТ</a:t>
            </a:r>
          </a:p>
        </p:txBody>
      </p:sp>
      <p:sp>
        <p:nvSpPr>
          <p:cNvPr id="10" name="Текст 31">
            <a:extLst>
              <a:ext uri="{FF2B5EF4-FFF2-40B4-BE49-F238E27FC236}">
                <a16:creationId xmlns:a16="http://schemas.microsoft.com/office/drawing/2014/main" id="{7E69F230-4697-40D1-877A-D90112595BD0}"/>
              </a:ext>
            </a:extLst>
          </p:cNvPr>
          <p:cNvSpPr txBox="1">
            <a:spLocks/>
          </p:cNvSpPr>
          <p:nvPr/>
        </p:nvSpPr>
        <p:spPr>
          <a:xfrm>
            <a:off x="4751917" y="1426953"/>
            <a:ext cx="2541760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>
                <a:solidFill>
                  <a:srgbClr val="191919"/>
                </a:solidFill>
              </a:rPr>
              <a:t>Тн</a:t>
            </a:r>
            <a:r>
              <a:rPr lang="ru-RU" sz="1467" spc="13" dirty="0">
                <a:solidFill>
                  <a:srgbClr val="191919"/>
                </a:solidFill>
              </a:rPr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>
                <a:solidFill>
                  <a:srgbClr val="E2241C"/>
                </a:solidFill>
              </a:rPr>
              <a:t>мК</a:t>
            </a:r>
            <a:r>
              <a:rPr lang="ru-RU" sz="1467" spc="13" dirty="0">
                <a:solidFill>
                  <a:srgbClr val="E2241C"/>
                </a:solidFill>
              </a:rPr>
              <a:t> КОНСТРУКТИВ</a:t>
            </a:r>
          </a:p>
        </p:txBody>
      </p:sp>
      <p:sp>
        <p:nvSpPr>
          <p:cNvPr id="11" name="Текст 31">
            <a:extLst>
              <a:ext uri="{FF2B5EF4-FFF2-40B4-BE49-F238E27FC236}">
                <a16:creationId xmlns:a16="http://schemas.microsoft.com/office/drawing/2014/main" id="{4128D87E-748C-43D4-89AA-46C702A5B2EE}"/>
              </a:ext>
            </a:extLst>
          </p:cNvPr>
          <p:cNvSpPr txBox="1">
            <a:spLocks/>
          </p:cNvSpPr>
          <p:nvPr/>
        </p:nvSpPr>
        <p:spPr>
          <a:xfrm>
            <a:off x="8784167" y="1426953"/>
            <a:ext cx="2468645" cy="4932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 err="1">
                <a:solidFill>
                  <a:srgbClr val="191919"/>
                </a:solidFill>
              </a:rPr>
              <a:t>Тн</a:t>
            </a:r>
            <a:r>
              <a:rPr lang="ru-RU" sz="1467" spc="13" dirty="0">
                <a:solidFill>
                  <a:srgbClr val="191919"/>
                </a:solidFill>
              </a:rPr>
              <a:t>-огнезащита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spc="13" dirty="0">
                <a:solidFill>
                  <a:srgbClr val="E2241C"/>
                </a:solidFill>
              </a:rPr>
              <a:t>МК ЭПОКСИ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B8CEB5C-EC13-415C-ACD6-E309C1C9E44B}"/>
              </a:ext>
            </a:extLst>
          </p:cNvPr>
          <p:cNvSpPr txBox="1">
            <a:spLocks/>
          </p:cNvSpPr>
          <p:nvPr/>
        </p:nvSpPr>
        <p:spPr>
          <a:xfrm>
            <a:off x="719668" y="2115381"/>
            <a:ext cx="2993713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применяется для улучшения характеристик огнестойкости стальных конструкций.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44194A3-8562-4A7E-B689-B05B47DBC3E6}"/>
              </a:ext>
            </a:extLst>
          </p:cNvPr>
          <p:cNvSpPr txBox="1">
            <a:spLocks/>
          </p:cNvSpPr>
          <p:nvPr/>
        </p:nvSpPr>
        <p:spPr>
          <a:xfrm>
            <a:off x="4751917" y="2115381"/>
            <a:ext cx="3137024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комбинированной конструктивной огнезащиты для улучшения характеристик огнестойкости стальных конструкций.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1DC66954-503B-4E86-9845-F8946083BD7F}"/>
              </a:ext>
            </a:extLst>
          </p:cNvPr>
          <p:cNvSpPr txBox="1">
            <a:spLocks/>
          </p:cNvSpPr>
          <p:nvPr/>
        </p:nvSpPr>
        <p:spPr>
          <a:xfrm>
            <a:off x="8784168" y="2115381"/>
            <a:ext cx="2475921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для защиты металлических конструкций от коррозии и огня.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719667" y="267637"/>
            <a:ext cx="8401051" cy="8390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600" b="1" i="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Системы огнезащиты</a:t>
            </a:r>
            <a:r>
              <a:rPr lang="en-US" dirty="0"/>
              <a:t> </a:t>
            </a:r>
            <a:r>
              <a:rPr lang="ru-RU" dirty="0"/>
              <a:t>металла</a:t>
            </a:r>
            <a:br>
              <a:rPr lang="ru-RU" dirty="0"/>
            </a:br>
            <a:r>
              <a:rPr lang="ru-RU" dirty="0"/>
              <a:t>с использованием материалов </a:t>
            </a:r>
            <a:r>
              <a:rPr lang="en-US" dirty="0"/>
              <a:t>TAIKOR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9240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38658" y="0"/>
            <a:ext cx="6057497" cy="6858000"/>
          </a:xfrm>
          <a:prstGeom prst="rect">
            <a:avLst/>
          </a:prstGeom>
          <a:solidFill>
            <a:srgbClr val="242E40"/>
          </a:solidFill>
          <a:ln w="190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ru-RU" sz="2400">
              <a:solidFill>
                <a:srgbClr val="656565"/>
              </a:solidFill>
              <a:latin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604" y="260351"/>
            <a:ext cx="1986907" cy="52128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769101" y="1989666"/>
            <a:ext cx="4703233" cy="3746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933" dirty="0">
                <a:latin typeface="Arial Black" panose="020B0A04020102020204" pitchFamily="34" charset="0"/>
                <a:cs typeface="Arial" charset="0"/>
              </a:rPr>
              <a:t>Огнезащита </a:t>
            </a:r>
            <a:r>
              <a:rPr lang="ru-RU" sz="2933" dirty="0">
                <a:solidFill>
                  <a:srgbClr val="E2241D"/>
                </a:solidFill>
                <a:latin typeface="Arial Black" panose="020B0A04020102020204" pitchFamily="34" charset="0"/>
                <a:cs typeface="Arial" charset="0"/>
              </a:rPr>
              <a:t>воздуховодов</a:t>
            </a:r>
          </a:p>
          <a:p>
            <a:pPr>
              <a:lnSpc>
                <a:spcPct val="100000"/>
              </a:lnSpc>
            </a:pPr>
            <a:endParaRPr lang="ru-RU" sz="2933" dirty="0">
              <a:cs typeface="Arial" charset="0"/>
            </a:endParaRPr>
          </a:p>
          <a:p>
            <a:pPr>
              <a:lnSpc>
                <a:spcPct val="100000"/>
              </a:lnSpc>
            </a:pPr>
            <a:endParaRPr lang="ru-RU" sz="2933" dirty="0">
              <a:cs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32751"/>
          <a:stretch/>
        </p:blipFill>
        <p:spPr>
          <a:xfrm>
            <a:off x="-22578" y="0"/>
            <a:ext cx="6170564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630490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ТН-ОГНЕЗАЩИТА воздуховод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7" y="1071326"/>
            <a:ext cx="3695701" cy="403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для повышения предела огнестойкости воздуховодов и шахт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дымоудаления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0102" y="2277534"/>
            <a:ext cx="5698783" cy="16209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Стальной воздуховод</a:t>
            </a: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b="1" dirty="0">
                <a:solidFill>
                  <a:srgbClr val="191919"/>
                </a:solidFill>
                <a:latin typeface="Arial"/>
              </a:rPr>
              <a:t>Мат Прошивной ТЕХНО 80 ГП Ф</a:t>
            </a:r>
            <a:endParaRPr lang="en-US" sz="1200" b="1" dirty="0">
              <a:solidFill>
                <a:srgbClr val="191919"/>
              </a:solidFill>
              <a:latin typeface="Arial"/>
            </a:endParaRP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Приварные штифты </a:t>
            </a:r>
            <a:r>
              <a:rPr lang="en-US" sz="1200" dirty="0">
                <a:solidFill>
                  <a:srgbClr val="191919"/>
                </a:solidFill>
                <a:latin typeface="Arial"/>
              </a:rPr>
              <a:t>TERMOCLIP</a:t>
            </a:r>
            <a:endParaRPr lang="ru-RU" sz="1200" dirty="0">
              <a:solidFill>
                <a:srgbClr val="191919"/>
              </a:solidFill>
              <a:latin typeface="Arial"/>
            </a:endParaRPr>
          </a:p>
          <a:p>
            <a:pPr marL="304792" indent="-304792" defTabSz="609585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  <a:latin typeface="Arial"/>
              </a:rPr>
              <a:t>Прижимные шайбы </a:t>
            </a:r>
            <a:r>
              <a:rPr lang="en-US" sz="1200" dirty="0">
                <a:solidFill>
                  <a:srgbClr val="191919"/>
                </a:solidFill>
                <a:latin typeface="Arial"/>
              </a:rPr>
              <a:t>TERMOCLIP</a:t>
            </a:r>
          </a:p>
          <a:p>
            <a:pPr marL="304792" indent="-304792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Вязальная оцинкованная проволока</a:t>
            </a:r>
            <a:endParaRPr lang="en-US" sz="1200" dirty="0">
              <a:solidFill>
                <a:srgbClr val="191919"/>
              </a:solidFill>
            </a:endParaRPr>
          </a:p>
          <a:p>
            <a:pPr marL="304792" indent="-304792">
              <a:spcAft>
                <a:spcPts val="800"/>
              </a:spcAft>
              <a:buClr>
                <a:srgbClr val="ED1C24"/>
              </a:buClr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91919"/>
                </a:solidFill>
              </a:rPr>
              <a:t>Алюминиевый скотч типа ЛАС, ЛАМС</a:t>
            </a:r>
            <a:endParaRPr lang="ru-RU" sz="1200" dirty="0">
              <a:solidFill>
                <a:srgbClr val="191919"/>
              </a:solidFill>
              <a:latin typeface="Arial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110102" y="4305626"/>
            <a:ext cx="5375277" cy="1456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Противопожарная система защиты труб кондиционирования и вентиляции воздуха отличается стойкостью к вибрационным нагрузкам. Кроме огнезащиты воздуховода, применяется как тепло- и звукоизоляция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 30 – RE 240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зависимости от толщины мата из каменной ваты, максимальный предел огнестойкости конструкции составляет 240 минут, минимальный – 30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20277" y="2345055"/>
            <a:ext cx="3895091" cy="389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Приварные штифты и шайбы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202" y="1702808"/>
            <a:ext cx="2218757" cy="172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8855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Мат прошивной техно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0893" y="1056353"/>
            <a:ext cx="5039787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Теплоизоляционный материал, произведенный из каменной ваты на основе горных пород базальтовой группы и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низкофенольного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связующего с добавлением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гидрофобизирующих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добавок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432551" y="2577905"/>
            <a:ext cx="5039783" cy="3523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применения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Применяется при температуре изолируемых поверхностей до +650°С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Сертифицирован в качестве огнезащитного покрытия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воздуховодов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Модификации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одной стороны мат покрывается стальной оцинкованной  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ГП)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нержавеющей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НП)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сеткой и прошивается проволокой </a:t>
            </a:r>
          </a:p>
          <a:p>
            <a:pPr marL="228594" indent="-228594"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также выпускаться с односторонней обкладкой фольгой армированной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ФА)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неармированной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(индекс Ф)</a:t>
            </a:r>
          </a:p>
        </p:txBody>
      </p:sp>
      <p:pic>
        <p:nvPicPr>
          <p:cNvPr id="6146" name="Picture 2" descr="Мат прошивной ТЕХН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6" y="2694452"/>
            <a:ext cx="4516140" cy="339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008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68953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Мат прошивной техно </a:t>
            </a:r>
            <a:br>
              <a:rPr lang="ru-RU" dirty="0"/>
            </a:br>
            <a:r>
              <a:rPr lang="ru-RU" dirty="0"/>
              <a:t>Технические характеристики</a:t>
            </a:r>
            <a:br>
              <a:rPr lang="ru-RU" dirty="0"/>
            </a:b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34480" y="1701800"/>
            <a:ext cx="5039787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Длина: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2400, 4800 мм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Ширина: 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1200 мм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Толщина: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30-100 мм (с шагом 10 мм)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4751917" y="1645134"/>
            <a:ext cx="6720416" cy="927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ED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одной стороны мат покрывается стальной оцинкованной (индекс ГП) или нержавеющей (индекс НП) сеткой и прошивается проволокой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ED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выпускаться с односторонней обкладкой фольгой армированной (индекс ФА) и неармированной (индекс Ф)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19660" y="3141134"/>
          <a:ext cx="10752673" cy="274517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36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4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0629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200" b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2E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b="0" dirty="0" err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2E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</a:t>
                      </a:r>
                      <a:r>
                        <a:rPr lang="ru-RU" sz="1200" b="0" baseline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Прошивной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</a:t>
                      </a:r>
                      <a:r>
                        <a:rPr lang="ru-RU" sz="1200" b="0" baseline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80</a:t>
                      </a:r>
                      <a:endParaRPr lang="ru-RU" sz="1200" b="0" dirty="0">
                        <a:solidFill>
                          <a:schemeClr val="bg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2E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1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плотность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Кг/м</a:t>
                      </a:r>
                      <a:r>
                        <a:rPr lang="ru-RU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aseline="300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24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теплопроводности при т-ре</a:t>
                      </a:r>
                    </a:p>
                    <a:p>
                      <a:pPr marL="1440000">
                        <a:lnSpc>
                          <a:spcPct val="114000"/>
                        </a:lnSpc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25°</a:t>
                      </a:r>
                    </a:p>
                    <a:p>
                      <a:pPr marL="1440000" marR="0" lvl="0" indent="0" algn="l" defTabSz="4572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50°</a:t>
                      </a:r>
                    </a:p>
                    <a:p>
                      <a:pPr marL="1440000">
                        <a:lnSpc>
                          <a:spcPct val="114000"/>
                        </a:lnSpc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125°</a:t>
                      </a:r>
                    </a:p>
                    <a:p>
                      <a:pPr marL="1440000">
                        <a:lnSpc>
                          <a:spcPct val="114000"/>
                        </a:lnSpc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300°</a:t>
                      </a:r>
                      <a:endParaRPr lang="ru-RU" sz="1200" baseline="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Вт/м*К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0,033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0,036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0,047</a:t>
                      </a:r>
                    </a:p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solidFill>
                            <a:schemeClr val="accent5"/>
                          </a:solidFill>
                          <a:latin typeface="Arial" pitchFamily="34" charset="0"/>
                          <a:cs typeface="Arial" pitchFamily="34" charset="0"/>
                        </a:rPr>
                        <a:t>0,083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1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Горючесть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НГ (КМ0)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4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Максимальная температура применения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º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ru-RU" sz="1200" dirty="0">
                        <a:solidFill>
                          <a:schemeClr val="accent5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+650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662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МОНТАЖ ОГНЕЗАЩИТЫ воздуховодов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2400300" y="1380886"/>
            <a:ext cx="3290032" cy="6087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467" b="1" dirty="0">
                <a:solidFill>
                  <a:srgbClr val="191919"/>
                </a:solidFill>
              </a:rPr>
              <a:t>При помощи приварных штифтов и прижимных шайб ТЕХНОНИКОЛЬ</a:t>
            </a: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8784167" y="1372582"/>
            <a:ext cx="3024715" cy="4302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467" b="1" dirty="0">
                <a:solidFill>
                  <a:srgbClr val="191919"/>
                </a:solidFill>
              </a:rPr>
              <a:t>При помощи бандажа</a:t>
            </a:r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719668" y="2103830"/>
            <a:ext cx="4703233" cy="8803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SzPct val="95000"/>
              <a:buNone/>
              <a:tabLst>
                <a:tab pos="237061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Приварные штифты диаметром 2-3 мм и длиной от 19 до 140 мм и фиксирующие шайбы 30-38 мм в диаметре.</a:t>
            </a:r>
          </a:p>
          <a:p>
            <a:pPr marL="0" indent="0" defTabSz="609585">
              <a:lnSpc>
                <a:spcPct val="114000"/>
              </a:lnSpc>
              <a:spcBef>
                <a:spcPts val="0"/>
              </a:spcBef>
              <a:buSzPct val="95000"/>
              <a:buNone/>
              <a:tabLst>
                <a:tab pos="237061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Сварочное оборудование</a:t>
            </a:r>
          </a:p>
        </p:txBody>
      </p:sp>
      <p:sp>
        <p:nvSpPr>
          <p:cNvPr id="16" name="Content Placeholder 7"/>
          <p:cNvSpPr txBox="1">
            <a:spLocks/>
          </p:cNvSpPr>
          <p:nvPr/>
        </p:nvSpPr>
        <p:spPr>
          <a:xfrm>
            <a:off x="7103534" y="2103830"/>
            <a:ext cx="4705349" cy="12584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SzPct val="95000"/>
              <a:buNone/>
              <a:tabLst>
                <a:tab pos="237061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Металлическая лента толщиной не менее 0,8 мм и шириной 15-20 мм (ГОСТ3560-73) или вязальная проволока диаметром 1-2 мм (ГОСТ3282-74)</a:t>
            </a:r>
          </a:p>
        </p:txBody>
      </p:sp>
      <p:pic>
        <p:nvPicPr>
          <p:cNvPr id="17" name="Picture 2" descr="стр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4" r="4130" b="11524"/>
          <a:stretch>
            <a:fillRect/>
          </a:stretch>
        </p:blipFill>
        <p:spPr bwMode="auto">
          <a:xfrm>
            <a:off x="719667" y="2984194"/>
            <a:ext cx="4622860" cy="318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0" r="-1264"/>
          <a:stretch>
            <a:fillRect/>
          </a:stretch>
        </p:blipFill>
        <p:spPr bwMode="auto">
          <a:xfrm>
            <a:off x="6920090" y="3070580"/>
            <a:ext cx="4599521" cy="315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8FB18993-534E-244E-BF1C-8F06E4A3B237}"/>
              </a:ext>
            </a:extLst>
          </p:cNvPr>
          <p:cNvSpPr/>
          <p:nvPr/>
        </p:nvSpPr>
        <p:spPr>
          <a:xfrm>
            <a:off x="707943" y="1392593"/>
            <a:ext cx="1355807" cy="363620"/>
          </a:xfrm>
          <a:prstGeom prst="roundRect">
            <a:avLst/>
          </a:prstGeom>
          <a:solidFill>
            <a:srgbClr val="242E40"/>
          </a:solidFill>
          <a:ln w="254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ru-RU" sz="146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 1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8FB18993-534E-244E-BF1C-8F06E4A3B237}"/>
              </a:ext>
            </a:extLst>
          </p:cNvPr>
          <p:cNvSpPr/>
          <p:nvPr/>
        </p:nvSpPr>
        <p:spPr>
          <a:xfrm>
            <a:off x="7091810" y="1382439"/>
            <a:ext cx="1355807" cy="363620"/>
          </a:xfrm>
          <a:prstGeom prst="roundRect">
            <a:avLst/>
          </a:prstGeom>
          <a:solidFill>
            <a:srgbClr val="242E40"/>
          </a:solidFill>
          <a:ln w="254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ru-RU" sz="146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 2</a:t>
            </a:r>
          </a:p>
        </p:txBody>
      </p:sp>
    </p:spTree>
    <p:extLst>
      <p:ext uri="{BB962C8B-B14F-4D97-AF65-F5344CB8AC3E}">
        <p14:creationId xmlns:p14="http://schemas.microsoft.com/office/powerpoint/2010/main" val="7909364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МОНТАЖ ОГНЕЗАЩИТЫ воздуховодов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2400300" y="1380885"/>
            <a:ext cx="3022600" cy="6456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467" b="1" dirty="0">
                <a:solidFill>
                  <a:srgbClr val="191919"/>
                </a:solidFill>
              </a:rPr>
              <a:t>Сшивка матов между собой (без дополнительного крепления)</a:t>
            </a: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7776634" y="1372581"/>
            <a:ext cx="4032249" cy="3292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467" b="1" dirty="0">
                <a:solidFill>
                  <a:srgbClr val="191919"/>
                </a:solidFill>
              </a:rPr>
              <a:t>Стыковка матов внахлест</a:t>
            </a:r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719667" y="2231211"/>
            <a:ext cx="4368800" cy="8803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SzPct val="95000"/>
              <a:buNone/>
              <a:tabLst>
                <a:tab pos="237061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Для связки матов между собой может использоваться оцинкованная вязальная проволока диаметром не менее 0,8 мм</a:t>
            </a:r>
          </a:p>
        </p:txBody>
      </p:sp>
      <p:sp>
        <p:nvSpPr>
          <p:cNvPr id="16" name="Content Placeholder 7"/>
          <p:cNvSpPr txBox="1">
            <a:spLocks/>
          </p:cNvSpPr>
          <p:nvPr/>
        </p:nvSpPr>
        <p:spPr>
          <a:xfrm>
            <a:off x="6096001" y="2240310"/>
            <a:ext cx="5712883" cy="7494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SzPct val="95000"/>
              <a:buNone/>
              <a:tabLst>
                <a:tab pos="237061" algn="l"/>
              </a:tabLst>
              <a:defRPr/>
            </a:pPr>
            <a:r>
              <a:rPr lang="ru-RU" sz="1200" dirty="0">
                <a:solidFill>
                  <a:srgbClr val="191919"/>
                </a:solidFill>
              </a:rPr>
              <a:t>Для воздуховодов с пределом огнестойкости </a:t>
            </a:r>
            <a:r>
              <a:rPr lang="ru-RU" sz="1200" dirty="0">
                <a:solidFill>
                  <a:srgbClr val="ED1C24"/>
                </a:solidFill>
              </a:rPr>
              <a:t>EI 150 и более </a:t>
            </a:r>
            <a:r>
              <a:rPr lang="ru-RU" sz="1200" dirty="0">
                <a:solidFill>
                  <a:srgbClr val="191919"/>
                </a:solidFill>
              </a:rPr>
              <a:t>маты устанавливаются с </a:t>
            </a:r>
            <a:r>
              <a:rPr lang="ru-RU" sz="1200" dirty="0" err="1">
                <a:solidFill>
                  <a:srgbClr val="191919"/>
                </a:solidFill>
              </a:rPr>
              <a:t>нахлестом</a:t>
            </a:r>
            <a:r>
              <a:rPr lang="ru-RU" sz="1200" dirty="0">
                <a:solidFill>
                  <a:srgbClr val="191919"/>
                </a:solidFill>
              </a:rPr>
              <a:t> минимум 100 мм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" r="12652"/>
          <a:stretch>
            <a:fillRect/>
          </a:stretch>
        </p:blipFill>
        <p:spPr bwMode="auto">
          <a:xfrm>
            <a:off x="6095999" y="3348251"/>
            <a:ext cx="5376335" cy="32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8FB18993-534E-244E-BF1C-8F06E4A3B237}"/>
              </a:ext>
            </a:extLst>
          </p:cNvPr>
          <p:cNvSpPr/>
          <p:nvPr/>
        </p:nvSpPr>
        <p:spPr>
          <a:xfrm>
            <a:off x="707943" y="1392593"/>
            <a:ext cx="1355807" cy="363620"/>
          </a:xfrm>
          <a:prstGeom prst="roundRect">
            <a:avLst/>
          </a:prstGeom>
          <a:solidFill>
            <a:srgbClr val="242E40"/>
          </a:solidFill>
          <a:ln w="254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ru-RU" sz="146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 3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8FB18993-534E-244E-BF1C-8F06E4A3B237}"/>
              </a:ext>
            </a:extLst>
          </p:cNvPr>
          <p:cNvSpPr/>
          <p:nvPr/>
        </p:nvSpPr>
        <p:spPr>
          <a:xfrm>
            <a:off x="6091197" y="1387873"/>
            <a:ext cx="1355807" cy="36362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242E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ru-RU" sz="1467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t="10348" b="10378"/>
          <a:stretch/>
        </p:blipFill>
        <p:spPr>
          <a:xfrm>
            <a:off x="707943" y="3153524"/>
            <a:ext cx="4113341" cy="2868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59703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4871" y="2334505"/>
            <a:ext cx="2897973" cy="12836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r="2355"/>
          <a:stretch/>
        </p:blipFill>
        <p:spPr>
          <a:xfrm>
            <a:off x="729581" y="3732875"/>
            <a:ext cx="2345715" cy="2001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МОНТАЖ ОГНЕЗАЩИТЫ воздуховодов</a:t>
            </a:r>
            <a:br>
              <a:rPr lang="ru-RU" dirty="0"/>
            </a:br>
            <a:r>
              <a:rPr lang="ru-RU" dirty="0"/>
              <a:t>с помощью приварных штифтов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667" y="1128595"/>
            <a:ext cx="2355629" cy="2015203"/>
          </a:xfrm>
          <a:prstGeom prst="rect">
            <a:avLst/>
          </a:prstGeom>
        </p:spPr>
      </p:pic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29582" y="3285193"/>
            <a:ext cx="2968705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корпуса воздуховодов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0087" y="1130362"/>
            <a:ext cx="2378316" cy="2010772"/>
          </a:xfrm>
          <a:prstGeom prst="rect">
            <a:avLst/>
          </a:prstGeom>
        </p:spPr>
      </p:pic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570088" y="3288207"/>
            <a:ext cx="2968705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Приваривание штифтов</a:t>
            </a:r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431382" y="2701757"/>
            <a:ext cx="2524036" cy="824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крепить маты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непосред-ственно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через прошивной мат комбинированными штифтами с блокирующей шляпкой</a:t>
            </a:r>
          </a:p>
        </p:txBody>
      </p:sp>
      <p:sp>
        <p:nvSpPr>
          <p:cNvPr id="24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8" y="5855177"/>
            <a:ext cx="2355629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Навешивание матов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8"/>
          <a:srcRect t="4445"/>
          <a:stretch/>
        </p:blipFill>
        <p:spPr>
          <a:xfrm>
            <a:off x="3574791" y="3721048"/>
            <a:ext cx="2373612" cy="2002193"/>
          </a:xfrm>
          <a:prstGeom prst="rect">
            <a:avLst/>
          </a:prstGeom>
        </p:spPr>
      </p:pic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423003" y="5847464"/>
            <a:ext cx="2355629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Сшивание матов</a:t>
            </a:r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564694" y="5876663"/>
            <a:ext cx="2355629" cy="193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Фиксация шайб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7260" y="3721047"/>
            <a:ext cx="2210693" cy="199274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0"/>
          <a:srcRect t="5970"/>
          <a:stretch/>
        </p:blipFill>
        <p:spPr>
          <a:xfrm>
            <a:off x="6431381" y="1122530"/>
            <a:ext cx="2689336" cy="1378847"/>
          </a:xfrm>
          <a:prstGeom prst="rect">
            <a:avLst/>
          </a:prstGeom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9457267" y="1741140"/>
            <a:ext cx="252403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установки штифтов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79442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597" y="2584814"/>
            <a:ext cx="4715736" cy="355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856313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МОНТАЖ ОГНЕЗАЩИТЫ воздуховодов</a:t>
            </a:r>
            <a:br>
              <a:rPr lang="ru-RU" dirty="0"/>
            </a:br>
            <a:r>
              <a:rPr lang="ru-RU" dirty="0"/>
              <a:t>Огнезащита подвеса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35" name="Content Placeholder 15"/>
          <p:cNvSpPr txBox="1">
            <a:spLocks/>
          </p:cNvSpPr>
          <p:nvPr/>
        </p:nvSpPr>
        <p:spPr>
          <a:xfrm>
            <a:off x="719667" y="1354368"/>
            <a:ext cx="10752667" cy="12580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58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10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buFont typeface=".HelveticaNeueDeskInterface-Regular" charset="0"/>
              <a:buChar char="–"/>
              <a:defRPr sz="8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ru-RU" sz="1200" dirty="0">
                <a:solidFill>
                  <a:srgbClr val="191919"/>
                </a:solidFill>
              </a:rPr>
              <a:t>О</a:t>
            </a:r>
            <a:r>
              <a:rPr lang="ru-RU" sz="1200" dirty="0" err="1">
                <a:solidFill>
                  <a:srgbClr val="191919"/>
                </a:solidFill>
              </a:rPr>
              <a:t>существляется</a:t>
            </a:r>
            <a:r>
              <a:rPr lang="ru-RU" sz="1200" dirty="0">
                <a:solidFill>
                  <a:srgbClr val="191919"/>
                </a:solidFill>
              </a:rPr>
              <a:t> тем же материалом, что и поверхность воздуховодов. Подвески не требуют каких-либо приспособлений для крепления огнезащитного покрытия. Предварительно нарезанные куски мата должны обматываться вокруг подвеса и закрепляться с помощью проволоки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5"/>
          <a:srcRect l="6703" r="4778"/>
          <a:stretch>
            <a:fillRect/>
          </a:stretch>
        </p:blipFill>
        <p:spPr>
          <a:xfrm>
            <a:off x="719667" y="2745021"/>
            <a:ext cx="4847068" cy="3366137"/>
          </a:xfrm>
          <a:prstGeom prst="rect">
            <a:avLst/>
          </a:prstGeom>
        </p:spPr>
      </p:pic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587023" y="2317046"/>
            <a:ext cx="3611656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9170">
              <a:spcBef>
                <a:spcPct val="0"/>
              </a:spcBef>
              <a:buNone/>
              <a:defRPr/>
            </a:pPr>
            <a:r>
              <a:rPr lang="ru-RU" altLang="ru-RU" sz="1467" b="1" kern="0" dirty="0"/>
              <a:t>Изоляция траверсы</a:t>
            </a:r>
          </a:p>
        </p:txBody>
      </p: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6016977" y="2326571"/>
            <a:ext cx="408729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219170">
              <a:spcBef>
                <a:spcPct val="0"/>
              </a:spcBef>
              <a:buNone/>
              <a:defRPr/>
            </a:pPr>
            <a:r>
              <a:rPr lang="ru-RU" altLang="ru-RU" sz="1467" b="1" kern="0" dirty="0"/>
              <a:t>Изоляция шпилек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5253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МОНТАЖ ОГНЕЗАЩИТЫ воздуховода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24268" y="1033809"/>
            <a:ext cx="5419859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E224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местах сопряжения воздуховода со строительными конструкциями с заявленным пределом </a:t>
            </a:r>
            <a:r>
              <a:rPr lang="ru-RU" sz="1200" dirty="0" err="1">
                <a:solidFill>
                  <a:srgbClr val="E224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огнестойкост</a:t>
            </a:r>
            <a:r>
              <a:rPr lang="ru-RU" sz="1200" dirty="0">
                <a:solidFill>
                  <a:srgbClr val="E224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должен быть произведен разрыв в огнезащитном покрытии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22" y="2317645"/>
            <a:ext cx="6238492" cy="382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776633" y="2277534"/>
            <a:ext cx="3695699" cy="16665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 конструкция воздуховода должна предусматривать ребра жесткости в местах сопряжения из уголков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монтажа огнезащитного покрытия место сопряжения воздуховода с несущими элементами здания заделывается цементно-песчаным раствором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7287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МОНТАЖ ОГНЕЗАЩИТЫ воздуховода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7" y="1371589"/>
            <a:ext cx="10752667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случае, если </a:t>
            </a:r>
            <a:r>
              <a:rPr lang="ru-RU" sz="1200" b="1" cap="al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расстояние между корпусами воздуховодов или корпусом и ограждающей конструкцией мало для свободной прокладки огнезащитного покрытия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Мата Прошивного ТЕХНО 80 Ф, то возможно уплотнить мат или герметизировать это пространство Матом Прошивным ТЕХНО 80 Ф и жаростойким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герметиком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пеной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67" y="2652473"/>
            <a:ext cx="5477933" cy="336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905" y="2652473"/>
            <a:ext cx="4293635" cy="336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7621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4AA17-846B-C642-C750-6964612CE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85FEB36-2A44-FB11-A433-BAD3B9F91F2C}"/>
              </a:ext>
            </a:extLst>
          </p:cNvPr>
          <p:cNvSpPr txBox="1">
            <a:spLocks/>
          </p:cNvSpPr>
          <p:nvPr/>
        </p:nvSpPr>
        <p:spPr>
          <a:xfrm>
            <a:off x="719668" y="1989667"/>
            <a:ext cx="10752667" cy="432011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indent="0">
              <a:lnSpc>
                <a:spcPts val="3733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933" b="1" i="0" cap="all" spc="13">
                <a:solidFill>
                  <a:srgbClr val="E2241D"/>
                </a:solidFill>
                <a:latin typeface="Arial Black" panose="020B0A04020102020204" pitchFamily="34" charset="0"/>
              </a:defRPr>
            </a:lvl1pPr>
            <a:lvl2pPr marL="0" lvl="1" indent="0">
              <a:lnSpc>
                <a:spcPct val="114000"/>
              </a:lnSpc>
              <a:spcBef>
                <a:spcPts val="153"/>
              </a:spcBef>
              <a:spcAft>
                <a:spcPts val="153"/>
              </a:spcAft>
              <a:buFont typeface="Arial" panose="020B0604020202020204" pitchFamily="34" charset="0"/>
              <a:buNone/>
              <a:defRPr sz="1867">
                <a:solidFill>
                  <a:schemeClr val="bg2"/>
                </a:solidFill>
              </a:defRPr>
            </a:lvl2pPr>
            <a:lvl3pPr marL="1219140" indent="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Расчеты </a:t>
            </a:r>
            <a:r>
              <a:rPr lang="ru-RU" dirty="0">
                <a:solidFill>
                  <a:schemeClr val="bg1"/>
                </a:solidFill>
              </a:rPr>
              <a:t>ПО ОГНЕЗАЩИТЕ</a:t>
            </a:r>
          </a:p>
          <a:p>
            <a:pPr lvl="1"/>
            <a:endParaRPr lang="ru-RU" dirty="0"/>
          </a:p>
          <a:p>
            <a:pPr lvl="1"/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8102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КАЛЬКУЛЯТОРЫ ТЕХНОНИКОЛЬ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16" name="Текст 31">
            <a:extLst>
              <a:ext uri="{FF2B5EF4-FFF2-40B4-BE49-F238E27FC236}">
                <a16:creationId xmlns:a16="http://schemas.microsoft.com/office/drawing/2014/main" id="{92C7872C-955D-4FFB-BC1C-9AAC6CDDFDA2}"/>
              </a:ext>
            </a:extLst>
          </p:cNvPr>
          <p:cNvSpPr txBox="1">
            <a:spLocks/>
          </p:cNvSpPr>
          <p:nvPr/>
        </p:nvSpPr>
        <p:spPr>
          <a:xfrm>
            <a:off x="704851" y="898249"/>
            <a:ext cx="5054600" cy="22576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200" b="1" i="0" kern="1200" cap="all" spc="1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defRPr/>
            </a:pPr>
            <a:r>
              <a:rPr lang="en-US" sz="1467" u="sng" cap="none" spc="13" dirty="0">
                <a:solidFill>
                  <a:srgbClr val="E2241C"/>
                </a:solidFill>
              </a:rPr>
              <a:t>nav.tn.ru</a:t>
            </a:r>
            <a:r>
              <a:rPr lang="ru-RU" sz="1467" u="sng" cap="none" spc="13" dirty="0">
                <a:solidFill>
                  <a:srgbClr val="E2241C"/>
                </a:solidFill>
              </a:rPr>
              <a:t> </a:t>
            </a:r>
            <a:r>
              <a:rPr lang="en-US" sz="1467" u="sng" cap="none" spc="13" dirty="0">
                <a:solidFill>
                  <a:srgbClr val="E2241C"/>
                </a:solidFill>
              </a:rPr>
              <a:t>/</a:t>
            </a:r>
            <a:r>
              <a:rPr lang="ru-RU" sz="1467" u="sng" cap="none" spc="13" dirty="0">
                <a:solidFill>
                  <a:srgbClr val="E2241C"/>
                </a:solidFill>
              </a:rPr>
              <a:t> сервисы / калькуляторы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40496" y="1636842"/>
            <a:ext cx="2283019" cy="493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Калькулятор технической изоляции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96" y="2477561"/>
            <a:ext cx="2343861" cy="355337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576" y="2468541"/>
            <a:ext cx="2420216" cy="3549651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6615" y="2486581"/>
            <a:ext cx="2325704" cy="353533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3744384" y="1636842"/>
            <a:ext cx="2283019" cy="493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Калькулятор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сегментов </a:t>
            </a:r>
            <a:r>
              <a:rPr lang="en-US" sz="1467" b="1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  <a:endParaRPr lang="ru-RU" sz="1467" b="1" dirty="0">
              <a:solidFill>
                <a:srgbClr val="8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6635124" y="1636841"/>
            <a:ext cx="2283019" cy="493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Калькулятор огнезащиты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52009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572436"/>
            <a:ext cx="8401051" cy="36009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Калькулятор ОГНЕЗАЩИТЫ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7" y="1694362"/>
            <a:ext cx="5712884" cy="614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помощью данного калькулятора Вы сможете рассчитать требуемую толщину огнезащитных материалов и их количество,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металлических и бетонных конструкций</a:t>
            </a:r>
          </a:p>
        </p:txBody>
      </p:sp>
      <p:pic>
        <p:nvPicPr>
          <p:cNvPr id="2050" name="Picture 2" descr="https://calc.tn.ru/ozm/common/tdl/img/ozm_ha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51" y="2308376"/>
            <a:ext cx="5365510" cy="342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54792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Калькулятор ОГНЕЗАЩИТЫ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8" y="1123950"/>
            <a:ext cx="1680633" cy="493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Введите данные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t="17793" r="65776" b="13030"/>
          <a:stretch/>
        </p:blipFill>
        <p:spPr>
          <a:xfrm>
            <a:off x="2225823" y="895351"/>
            <a:ext cx="4546911" cy="5358008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29607" y="1123949"/>
            <a:ext cx="4676405" cy="493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Удобная визуализация 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cap="all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Выбранной конструкции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35326" t="11684" r="35064" b="28500"/>
          <a:stretch/>
        </p:blipFill>
        <p:spPr>
          <a:xfrm>
            <a:off x="6994358" y="1905023"/>
            <a:ext cx="3689581" cy="43450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70140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7" y="267637"/>
            <a:ext cx="8401051" cy="568448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Калькулятор ОГНЕЗАЩИТЫ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>
              <a:defRPr/>
            </a:pPr>
            <a:r>
              <a:rPr lang="ru-RU" sz="1067" cap="all" spc="13" dirty="0">
                <a:solidFill>
                  <a:srgbClr val="191919">
                    <a:tint val="75000"/>
                  </a:srgbClr>
                </a:solidFill>
                <a:latin typeface="Arial"/>
              </a:rPr>
              <a:t>25</a:t>
            </a:r>
            <a:endParaRPr lang="en-US" sz="1067" cap="all" spc="13" dirty="0">
              <a:solidFill>
                <a:srgbClr val="191919">
                  <a:tint val="75000"/>
                </a:srgbClr>
              </a:solidFill>
              <a:latin typeface="Arial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74CF72-1026-44B7-AED6-0D8607DBC4FE}"/>
              </a:ext>
            </a:extLst>
          </p:cNvPr>
          <p:cNvSpPr txBox="1">
            <a:spLocks/>
          </p:cNvSpPr>
          <p:nvPr/>
        </p:nvSpPr>
        <p:spPr>
          <a:xfrm>
            <a:off x="719668" y="1123951"/>
            <a:ext cx="2015067" cy="13861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.HelveticaNeueDeskInterface-Regular" charset="0"/>
              <a:buNone/>
              <a:defRPr sz="1400" b="0" i="0" kern="1200" cap="none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467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РАСЧЕТА</a:t>
            </a: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endParaRPr lang="ru-RU" sz="14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85">
              <a:lnSpc>
                <a:spcPct val="114000"/>
              </a:lnSpc>
              <a:spcBef>
                <a:spcPts val="0"/>
              </a:spcBef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Отображаются рядом и изменяются по ходу заполнения данных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283" y="1124197"/>
            <a:ext cx="8401051" cy="48977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96549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4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Технониколь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3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3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8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5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2128</Words>
  <Application>Microsoft Office PowerPoint</Application>
  <PresentationFormat>Широкоэкранный</PresentationFormat>
  <Paragraphs>481</Paragraphs>
  <Slides>49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49</vt:i4>
      </vt:variant>
    </vt:vector>
  </HeadingPairs>
  <TitlesOfParts>
    <vt:vector size="61" baseType="lpstr">
      <vt:lpstr>.HelveticaNeueDeskInterface-Regular</vt:lpstr>
      <vt:lpstr>Arial</vt:lpstr>
      <vt:lpstr>Arial Black</vt:lpstr>
      <vt:lpstr>Arial Narrow</vt:lpstr>
      <vt:lpstr>Calibri</vt:lpstr>
      <vt:lpstr>Wingdings</vt:lpstr>
      <vt:lpstr>4_Тема ПЛАШКИ</vt:lpstr>
      <vt:lpstr>23_Office Theme</vt:lpstr>
      <vt:lpstr>13_Office Theme</vt:lpstr>
      <vt:lpstr>18_Office Theme</vt:lpstr>
      <vt:lpstr>25_Office Theme</vt:lpstr>
      <vt:lpstr>5_Office Theme</vt:lpstr>
      <vt:lpstr>огнезащита</vt:lpstr>
      <vt:lpstr>Презентация PowerPoint</vt:lpstr>
      <vt:lpstr>Эффективная огнезащита  повышает показатель  огнестойкости конструкций</vt:lpstr>
      <vt:lpstr>Огнезащита  в строительстве</vt:lpstr>
      <vt:lpstr>Значение огнезащиты</vt:lpstr>
      <vt:lpstr>Значение огнезащиты</vt:lpstr>
      <vt:lpstr>Значение огнезащиты</vt:lpstr>
      <vt:lpstr>Значение огнезащиты</vt:lpstr>
      <vt:lpstr>Нормативная документация</vt:lpstr>
      <vt:lpstr>Нормативная документация</vt:lpstr>
      <vt:lpstr>Презентация PowerPoint</vt:lpstr>
      <vt:lpstr>Классификация  огнезащитных материалов</vt:lpstr>
      <vt:lpstr>МАТЕРИАЛЫ ДЛЯ огнезащиты ИЗ КАМЕННОЙ ВАТЫ</vt:lpstr>
      <vt:lpstr>Презентация PowerPoint</vt:lpstr>
      <vt:lpstr>КРЕПЕЖ ДЛЯ ОГНЕЗАЩИТЫ</vt:lpstr>
      <vt:lpstr>Презентация PowerPoint</vt:lpstr>
      <vt:lpstr>Системы огнезащиты</vt:lpstr>
      <vt:lpstr>Презентация PowerPoint</vt:lpstr>
      <vt:lpstr>ТН-ОГНЕЗАЩИТА Бетон</vt:lpstr>
      <vt:lpstr>Плита ТЕХНО ОЗБ</vt:lpstr>
      <vt:lpstr>МОНТАЖ ОГНЕЗАЩИТЫ БЕТОНА</vt:lpstr>
      <vt:lpstr>подбор длины АНКЕРНОГО ЭЛЕМЕНТА</vt:lpstr>
      <vt:lpstr>Огнезащита перекрытия  с профлистом в качестве несъемной опалубки</vt:lpstr>
      <vt:lpstr>Презентация PowerPoint</vt:lpstr>
      <vt:lpstr>ТН-ОГНЕЗАЩИТА Профлист</vt:lpstr>
      <vt:lpstr>Плита ТЕХНО ОЗМ</vt:lpstr>
      <vt:lpstr>Плита ТЕХНО ОЗМ Технические характеристики</vt:lpstr>
      <vt:lpstr>Презентация PowerPoint</vt:lpstr>
      <vt:lpstr>Презентация PowerPoint</vt:lpstr>
      <vt:lpstr>Презентация PowerPoint</vt:lpstr>
      <vt:lpstr>ТН-ОГНЕЗАЩИТА металл</vt:lpstr>
      <vt:lpstr>Презентация PowerPoint</vt:lpstr>
      <vt:lpstr>Презентация PowerPoint</vt:lpstr>
      <vt:lpstr>Презентация PowerPoint</vt:lpstr>
      <vt:lpstr>Презентация PowerPoint</vt:lpstr>
      <vt:lpstr>ТН-ОГНЕЗАЩИТА воздуховод</vt:lpstr>
      <vt:lpstr>Мат прошивной техно</vt:lpstr>
      <vt:lpstr>Мат прошивной техно  Технические характеристики </vt:lpstr>
      <vt:lpstr>МОНТАЖ ОГНЕЗАЩИТЫ воздуховодов</vt:lpstr>
      <vt:lpstr>МОНТАЖ ОГНЕЗАЩИТЫ воздуховодов</vt:lpstr>
      <vt:lpstr>МОНТАЖ ОГНЕЗАЩИТЫ воздуховодов с помощью приварных штифтов</vt:lpstr>
      <vt:lpstr>МОНТАЖ ОГНЕЗАЩИТЫ воздуховодов Огнезащита подвеса</vt:lpstr>
      <vt:lpstr>МОНТАЖ ОГНЕЗАЩИТЫ воздуховода</vt:lpstr>
      <vt:lpstr>МОНТАЖ ОГНЕЗАЩИТЫ воздуховода</vt:lpstr>
      <vt:lpstr>Презентация PowerPoint</vt:lpstr>
      <vt:lpstr>КАЛЬКУЛЯТОРЫ ТЕХНОНИКОЛЬ</vt:lpstr>
      <vt:lpstr>Калькулятор ОГНЕЗАЩИТЫ</vt:lpstr>
      <vt:lpstr>Калькулятор ОГНЕЗАЩИТЫ</vt:lpstr>
      <vt:lpstr>Калькулятор ОГНЕЗАЩИТЫ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огнезащита</dc:title>
  <dc:creator>Виктория Казанцева</dc:creator>
  <cp:lastModifiedBy>Блинова Полина г.Рязань</cp:lastModifiedBy>
  <cp:revision>6</cp:revision>
  <dcterms:created xsi:type="dcterms:W3CDTF">2025-07-10T06:16:18Z</dcterms:created>
  <dcterms:modified xsi:type="dcterms:W3CDTF">2025-12-22T07:15:25Z</dcterms:modified>
</cp:coreProperties>
</file>