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1" r:id="rId3"/>
    <p:sldMasterId id="2147483688" r:id="rId4"/>
    <p:sldMasterId id="2147483748" r:id="rId5"/>
    <p:sldMasterId id="2147483715" r:id="rId6"/>
    <p:sldMasterId id="2147483838" r:id="rId7"/>
    <p:sldMasterId id="2147483899" r:id="rId8"/>
    <p:sldMasterId id="2147483986" r:id="rId9"/>
    <p:sldMasterId id="2147484000" r:id="rId10"/>
    <p:sldMasterId id="2147484048" r:id="rId11"/>
    <p:sldMasterId id="2147484133" r:id="rId12"/>
  </p:sldMasterIdLst>
  <p:notesMasterIdLst>
    <p:notesMasterId r:id="rId41"/>
  </p:notesMasterIdLst>
  <p:handoutMasterIdLst>
    <p:handoutMasterId r:id="rId42"/>
  </p:handoutMasterIdLst>
  <p:sldIdLst>
    <p:sldId id="1171" r:id="rId13"/>
    <p:sldId id="1344" r:id="rId14"/>
    <p:sldId id="1346" r:id="rId15"/>
    <p:sldId id="1347" r:id="rId16"/>
    <p:sldId id="1352" r:id="rId17"/>
    <p:sldId id="1348" r:id="rId18"/>
    <p:sldId id="1349" r:id="rId19"/>
    <p:sldId id="1350" r:id="rId20"/>
    <p:sldId id="1351" r:id="rId21"/>
    <p:sldId id="1371" r:id="rId22"/>
    <p:sldId id="1353" r:id="rId23"/>
    <p:sldId id="1367" r:id="rId24"/>
    <p:sldId id="1354" r:id="rId25"/>
    <p:sldId id="1355" r:id="rId26"/>
    <p:sldId id="1356" r:id="rId27"/>
    <p:sldId id="1357" r:id="rId28"/>
    <p:sldId id="1368" r:id="rId29"/>
    <p:sldId id="1358" r:id="rId30"/>
    <p:sldId id="1359" r:id="rId31"/>
    <p:sldId id="1360" r:id="rId32"/>
    <p:sldId id="1365" r:id="rId33"/>
    <p:sldId id="1370" r:id="rId34"/>
    <p:sldId id="1361" r:id="rId35"/>
    <p:sldId id="1362" r:id="rId36"/>
    <p:sldId id="1363" r:id="rId37"/>
    <p:sldId id="1364" r:id="rId38"/>
    <p:sldId id="1373" r:id="rId39"/>
    <p:sldId id="1374" r:id="rId40"/>
  </p:sldIdLst>
  <p:sldSz cx="12192000" cy="6858000"/>
  <p:notesSz cx="6858000" cy="9144000"/>
  <p:embeddedFontLst>
    <p:embeddedFont>
      <p:font typeface="Proxima Nova Bl" panose="020B0604020202020204" charset="0"/>
      <p:bold r:id="rId43"/>
      <p:boldItalic r:id="rId44"/>
    </p:embeddedFont>
    <p:embeddedFont>
      <p:font typeface="Proxima Nova Rg" panose="02000506030000020004" charset="0"/>
      <p:regular r:id="rId45"/>
      <p:bold r:id="rId46"/>
    </p:embeddedFont>
    <p:embeddedFont>
      <p:font typeface="Arial Black" panose="020B0A04020102020204" pitchFamily="34" charset="0"/>
      <p:bold r:id="rId47"/>
    </p:embeddedFon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Roboto" panose="020B0604020202020204" charset="0"/>
      <p:regular r:id="rId52"/>
      <p:bold r:id="rId53"/>
      <p:italic r:id="rId54"/>
      <p:boldItalic r:id="rId55"/>
    </p:embeddedFont>
    <p:embeddedFont>
      <p:font typeface="Proxima Nova Regular" panose="02000506030000020004" charset="0"/>
      <p:regular r:id="rId56"/>
    </p:embeddedFont>
    <p:embeddedFont>
      <p:font typeface="Proxima Nova Extrabold" panose="02000506030000020004" charset="0"/>
      <p:bold r:id="rId57"/>
    </p:embeddedFont>
    <p:embeddedFont>
      <p:font typeface="Bahnschrift" panose="020B0502040204020203" pitchFamily="34" charset="0"/>
      <p:regular r:id="rId58"/>
      <p:bold r:id="rId59"/>
    </p:embeddedFont>
    <p:embeddedFont>
      <p:font typeface="Proxima Nova Semibold" panose="02000506030000020004" charset="0"/>
      <p:bold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</p:embeddedFontLst>
  <p:defaultTextStyle>
    <a:defPPr>
      <a:defRPr lang="ru-RU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orient="horz" pos="2228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3793" userDrawn="1">
          <p15:clr>
            <a:srgbClr val="A4A3A4"/>
          </p15:clr>
        </p15:guide>
        <p15:guide id="5" pos="4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рисова Ольга" initials="БО" lastIdx="1" clrIdx="0">
    <p:extLst>
      <p:ext uri="{19B8F6BF-5375-455C-9EA6-DF929625EA0E}">
        <p15:presenceInfo xmlns:p15="http://schemas.microsoft.com/office/powerpoint/2012/main" userId="S-1-5-21-1417001333-1708537768-854245398-40768" providerId="AD"/>
      </p:ext>
    </p:extLst>
  </p:cmAuthor>
  <p:cmAuthor id="2" name="Анастасия" initials="А" lastIdx="1" clrIdx="1">
    <p:extLst>
      <p:ext uri="{19B8F6BF-5375-455C-9EA6-DF929625EA0E}">
        <p15:presenceInfo xmlns:p15="http://schemas.microsoft.com/office/powerpoint/2012/main" userId="Анастасия" providerId="None"/>
      </p:ext>
    </p:extLst>
  </p:cmAuthor>
  <p:cmAuthor id="3" name="Боев Виталий" initials="БВ" lastIdx="4" clrIdx="2">
    <p:extLst>
      <p:ext uri="{19B8F6BF-5375-455C-9EA6-DF929625EA0E}">
        <p15:presenceInfo xmlns:p15="http://schemas.microsoft.com/office/powerpoint/2012/main" userId="S-1-5-21-1417001333-1708537768-854245398-278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E40"/>
    <a:srgbClr val="000D26"/>
    <a:srgbClr val="020D44"/>
    <a:srgbClr val="F6F7FB"/>
    <a:srgbClr val="FFFFFF"/>
    <a:srgbClr val="F5F7FA"/>
    <a:srgbClr val="F0F5FC"/>
    <a:srgbClr val="F2F2F2"/>
    <a:srgbClr val="B0764E"/>
    <a:srgbClr val="BE8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5" autoAdjust="0"/>
    <p:restoredTop sz="93196" autoAdjust="0"/>
  </p:normalViewPr>
  <p:slideViewPr>
    <p:cSldViewPr snapToGrid="0">
      <p:cViewPr varScale="1">
        <p:scale>
          <a:sx n="56" d="100"/>
          <a:sy n="56" d="100"/>
        </p:scale>
        <p:origin x="804" y="48"/>
      </p:cViewPr>
      <p:guideLst>
        <p:guide orient="horz" pos="2092"/>
        <p:guide orient="horz" pos="2228"/>
        <p:guide orient="horz" pos="391"/>
        <p:guide orient="horz" pos="3793"/>
        <p:guide pos="4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05" d="100"/>
          <a:sy n="105" d="100"/>
        </p:scale>
        <p:origin x="256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font" Target="fonts/font21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font" Target="fonts/font19.fntdata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font" Target="fonts/font22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6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1.xml"/><Relationship Id="rId12" Type="http://schemas.openxmlformats.org/officeDocument/2006/relationships/slideMaster" Target="slideMasters/slideMaster10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viewProps" Target="viewProps.xml"/><Relationship Id="rId20" Type="http://schemas.openxmlformats.org/officeDocument/2006/relationships/slide" Target="slides/slide8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D1DCB0-7688-6645-835E-4A4DF5905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57913A-155F-B940-9A2C-9F028865E6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4CDE2-FC30-FC46-AFDA-32A2BD9AB13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A570DA-AA19-5742-87AE-308FAC7DB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4EB77-2E54-F746-9FCD-8995E3D9D9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31DF4-7A16-8D4B-BDCD-1A5B82D9E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B169-13C4-4056-8077-953F164D2A19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F03E5-CA2C-4373-B7CE-F8D8AA71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34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21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52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2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52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1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50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468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603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547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68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84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653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500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648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122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2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864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3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6231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6387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3005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082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54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260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5944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587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273F-918E-4F8C-B780-48A2AB97B06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45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D906F49-1014-8E48-A482-6232207D4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Proxima Nova Semibold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929040"/>
            <a:ext cx="3192358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0000">
                <a:ln w="25400">
                  <a:solidFill>
                    <a:schemeClr val="bg2"/>
                  </a:solidFill>
                </a:ln>
                <a:noFill/>
                <a:latin typeface="Proxima Nova Extrabold" panose="02000506030000020004" pitchFamily="50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22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950" y="5150717"/>
            <a:ext cx="6944337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94593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КОНЦОВ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064365"/>
            <a:ext cx="8674735" cy="90123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74547-2D67-D84B-8C16-E032064E7CE1}"/>
              </a:ext>
            </a:extLst>
          </p:cNvPr>
          <p:cNvSpPr/>
          <p:nvPr userDrawn="1"/>
        </p:nvSpPr>
        <p:spPr>
          <a:xfrm>
            <a:off x="10368701" y="4866146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CB82E9-7663-4D46-849D-E6B181561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E505DC-8BE1-E543-A8CE-0C3227942B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3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A52D50A-4891-4E5D-90AA-590007AE8F90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97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87E0729-3568-4D63-A98C-E78EB1E0DA2D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9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BDD98E2-1DC3-4005-9FE6-A0D9AD201802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815336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02A0377-EF14-4F5C-899B-3378D922724D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75338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88878-7A49-B307-100D-5A6990C9E0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5855" t="14563" r="-4227" b="33193"/>
          <a:stretch/>
        </p:blipFill>
        <p:spPr bwMode="auto">
          <a:xfrm>
            <a:off x="287338" y="309563"/>
            <a:ext cx="11569700" cy="614458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239BAE1-9BA1-45AA-8B00-8838872FE21E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376A94-2DBB-A0FD-B455-F8A710183C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54" y="1583252"/>
            <a:ext cx="257803" cy="5156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B42B01-4945-82CD-B6A2-E81691DEDB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3344" y="1583252"/>
            <a:ext cx="257803" cy="5156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839CA0-75D6-94D6-A077-DA7D7864F2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735" y="1583252"/>
            <a:ext cx="257803" cy="51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AB40B17-2623-465C-90FB-138CADD77524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C5B689-D639-F6E3-A3BA-6139A67E5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125" r="1125"/>
          <a:stretch/>
        </p:blipFill>
        <p:spPr bwMode="auto">
          <a:xfrm>
            <a:off x="1192624" y="1019083"/>
            <a:ext cx="9404378" cy="511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Текст 5">
            <a:extLst>
              <a:ext uri="{FF2B5EF4-FFF2-40B4-BE49-F238E27FC236}">
                <a16:creationId xmlns:a16="http://schemas.microsoft.com/office/drawing/2014/main" id="{1F46566E-7835-1545-A27D-1AE65D4F0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419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E1672D7B-FD82-2D49-8650-01D47D83B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59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FBDB259B-8CAC-E54E-9D06-03816F3BEC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6447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1F38F187-AD74-1D46-AB56-4EA4E49139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2787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8C77A843-19A5-DD46-AEEC-E91A516A6E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0002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26" name="Текст 13">
            <a:extLst>
              <a:ext uri="{FF2B5EF4-FFF2-40B4-BE49-F238E27FC236}">
                <a16:creationId xmlns:a16="http://schemas.microsoft.com/office/drawing/2014/main" id="{A8863587-074B-0F43-853D-4740C69968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6342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92191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4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66E2992-A433-4DE9-BA59-8B809F0F116D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01827D-B5E2-5689-7B4A-DC25FB615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125" r="1125"/>
          <a:stretch/>
        </p:blipFill>
        <p:spPr bwMode="auto">
          <a:xfrm>
            <a:off x="911342" y="1019082"/>
            <a:ext cx="10484508" cy="5702393"/>
          </a:xfrm>
          <a:custGeom>
            <a:avLst/>
            <a:gdLst>
              <a:gd name="connsiteX0" fmla="*/ 3185413 w 10484508"/>
              <a:gd name="connsiteY0" fmla="*/ 3200288 h 5702393"/>
              <a:gd name="connsiteX1" fmla="*/ 2374252 w 10484508"/>
              <a:gd name="connsiteY1" fmla="*/ 3340398 h 5702393"/>
              <a:gd name="connsiteX2" fmla="*/ 2116155 w 10484508"/>
              <a:gd name="connsiteY2" fmla="*/ 3554250 h 5702393"/>
              <a:gd name="connsiteX3" fmla="*/ 1902304 w 10484508"/>
              <a:gd name="connsiteY3" fmla="*/ 4055695 h 5702393"/>
              <a:gd name="connsiteX4" fmla="*/ 1858059 w 10484508"/>
              <a:gd name="connsiteY4" fmla="*/ 4697250 h 5702393"/>
              <a:gd name="connsiteX5" fmla="*/ 2197272 w 10484508"/>
              <a:gd name="connsiteY5" fmla="*/ 5390424 h 5702393"/>
              <a:gd name="connsiteX6" fmla="*/ 3288652 w 10484508"/>
              <a:gd name="connsiteY6" fmla="*/ 5412546 h 5702393"/>
              <a:gd name="connsiteX7" fmla="*/ 3583620 w 10484508"/>
              <a:gd name="connsiteY7" fmla="*/ 5442043 h 5702393"/>
              <a:gd name="connsiteX8" fmla="*/ 4675001 w 10484508"/>
              <a:gd name="connsiteY8" fmla="*/ 5183946 h 5702393"/>
              <a:gd name="connsiteX9" fmla="*/ 4792988 w 10484508"/>
              <a:gd name="connsiteY9" fmla="*/ 5095456 h 5702393"/>
              <a:gd name="connsiteX10" fmla="*/ 4652878 w 10484508"/>
              <a:gd name="connsiteY10" fmla="*/ 4232675 h 5702393"/>
              <a:gd name="connsiteX11" fmla="*/ 3981826 w 10484508"/>
              <a:gd name="connsiteY11" fmla="*/ 3709108 h 5702393"/>
              <a:gd name="connsiteX12" fmla="*/ 3915459 w 10484508"/>
              <a:gd name="connsiteY12" fmla="*/ 3701733 h 5702393"/>
              <a:gd name="connsiteX13" fmla="*/ 0 w 10484508"/>
              <a:gd name="connsiteY13" fmla="*/ 0 h 5702393"/>
              <a:gd name="connsiteX14" fmla="*/ 10484508 w 10484508"/>
              <a:gd name="connsiteY14" fmla="*/ 0 h 5702393"/>
              <a:gd name="connsiteX15" fmla="*/ 10484508 w 10484508"/>
              <a:gd name="connsiteY15" fmla="*/ 4328274 h 5702393"/>
              <a:gd name="connsiteX16" fmla="*/ 10480520 w 10484508"/>
              <a:gd name="connsiteY16" fmla="*/ 4293289 h 5702393"/>
              <a:gd name="connsiteX17" fmla="*/ 9960081 w 10484508"/>
              <a:gd name="connsiteY17" fmla="*/ 3714825 h 5702393"/>
              <a:gd name="connsiteX18" fmla="*/ 9908610 w 10484508"/>
              <a:gd name="connsiteY18" fmla="*/ 3706677 h 5702393"/>
              <a:gd name="connsiteX19" fmla="*/ 9342418 w 10484508"/>
              <a:gd name="connsiteY19" fmla="*/ 3152654 h 5702393"/>
              <a:gd name="connsiteX20" fmla="*/ 8713317 w 10484508"/>
              <a:gd name="connsiteY20" fmla="*/ 3307455 h 5702393"/>
              <a:gd name="connsiteX21" fmla="*/ 8513148 w 10484508"/>
              <a:gd name="connsiteY21" fmla="*/ 3543730 h 5702393"/>
              <a:gd name="connsiteX22" fmla="*/ 8347294 w 10484508"/>
              <a:gd name="connsiteY22" fmla="*/ 4097752 h 5702393"/>
              <a:gd name="connsiteX23" fmla="*/ 8312980 w 10484508"/>
              <a:gd name="connsiteY23" fmla="*/ 4806575 h 5702393"/>
              <a:gd name="connsiteX24" fmla="*/ 8576059 w 10484508"/>
              <a:gd name="connsiteY24" fmla="*/ 5572430 h 5702393"/>
              <a:gd name="connsiteX25" fmla="*/ 9422486 w 10484508"/>
              <a:gd name="connsiteY25" fmla="*/ 5596871 h 5702393"/>
              <a:gd name="connsiteX26" fmla="*/ 9651250 w 10484508"/>
              <a:gd name="connsiteY26" fmla="*/ 5629461 h 5702393"/>
              <a:gd name="connsiteX27" fmla="*/ 10484508 w 10484508"/>
              <a:gd name="connsiteY27" fmla="*/ 5348739 h 5702393"/>
              <a:gd name="connsiteX28" fmla="*/ 10484508 w 10484508"/>
              <a:gd name="connsiteY28" fmla="*/ 5702393 h 5702393"/>
              <a:gd name="connsiteX29" fmla="*/ 0 w 10484508"/>
              <a:gd name="connsiteY29" fmla="*/ 5702393 h 57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484508" h="5702393">
                <a:moveTo>
                  <a:pt x="3185413" y="3200288"/>
                </a:moveTo>
                <a:lnTo>
                  <a:pt x="2374252" y="3340398"/>
                </a:lnTo>
                <a:lnTo>
                  <a:pt x="2116155" y="3554250"/>
                </a:lnTo>
                <a:lnTo>
                  <a:pt x="1902304" y="4055695"/>
                </a:lnTo>
                <a:lnTo>
                  <a:pt x="1858059" y="4697250"/>
                </a:lnTo>
                <a:lnTo>
                  <a:pt x="2197272" y="5390424"/>
                </a:lnTo>
                <a:lnTo>
                  <a:pt x="3288652" y="5412546"/>
                </a:lnTo>
                <a:cubicBezTo>
                  <a:pt x="3491237" y="5412546"/>
                  <a:pt x="3392998" y="5401912"/>
                  <a:pt x="3583620" y="5442043"/>
                </a:cubicBezTo>
                <a:lnTo>
                  <a:pt x="4675001" y="5183946"/>
                </a:lnTo>
                <a:cubicBezTo>
                  <a:pt x="4756152" y="5133226"/>
                  <a:pt x="4716542" y="5162345"/>
                  <a:pt x="4792988" y="5095456"/>
                </a:cubicBezTo>
                <a:lnTo>
                  <a:pt x="4652878" y="4232675"/>
                </a:lnTo>
                <a:lnTo>
                  <a:pt x="3981826" y="3709108"/>
                </a:lnTo>
                <a:lnTo>
                  <a:pt x="3915459" y="3701733"/>
                </a:lnTo>
                <a:close/>
                <a:moveTo>
                  <a:pt x="0" y="0"/>
                </a:moveTo>
                <a:lnTo>
                  <a:pt x="10484508" y="0"/>
                </a:lnTo>
                <a:lnTo>
                  <a:pt x="10484508" y="4328274"/>
                </a:lnTo>
                <a:lnTo>
                  <a:pt x="10480520" y="4293289"/>
                </a:lnTo>
                <a:lnTo>
                  <a:pt x="9960081" y="3714825"/>
                </a:lnTo>
                <a:lnTo>
                  <a:pt x="9908610" y="3706677"/>
                </a:lnTo>
                <a:lnTo>
                  <a:pt x="9342418" y="3152654"/>
                </a:lnTo>
                <a:lnTo>
                  <a:pt x="8713317" y="3307455"/>
                </a:lnTo>
                <a:lnTo>
                  <a:pt x="8513148" y="3543730"/>
                </a:lnTo>
                <a:lnTo>
                  <a:pt x="8347294" y="4097752"/>
                </a:lnTo>
                <a:lnTo>
                  <a:pt x="8312980" y="4806575"/>
                </a:lnTo>
                <a:lnTo>
                  <a:pt x="8576059" y="5572430"/>
                </a:lnTo>
                <a:lnTo>
                  <a:pt x="9422486" y="5596871"/>
                </a:lnTo>
                <a:cubicBezTo>
                  <a:pt x="9579602" y="5596871"/>
                  <a:pt x="9503412" y="5585122"/>
                  <a:pt x="9651250" y="5629461"/>
                </a:cubicBezTo>
                <a:lnTo>
                  <a:pt x="10484508" y="5348739"/>
                </a:lnTo>
                <a:lnTo>
                  <a:pt x="10484508" y="5702393"/>
                </a:lnTo>
                <a:lnTo>
                  <a:pt x="0" y="570239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45832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B60EC72-D2E3-465D-A986-46C637242EF7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0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539122"/>
            <a:ext cx="3791784" cy="2385429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54701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46626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539122"/>
            <a:ext cx="3791785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54701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46626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539122"/>
            <a:ext cx="3791784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54701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46626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E599608-BFC5-4381-A3A0-C38BEFB3EBE0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5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9A5A371-65FE-4DF9-A978-0E9EB5202A68}" type="datetime1">
              <a:rPr lang="ru-RU" smtClean="0"/>
              <a:t>16.12.2025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4465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56561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40">
            <a:extLst>
              <a:ext uri="{FF2B5EF4-FFF2-40B4-BE49-F238E27FC236}">
                <a16:creationId xmlns:a16="http://schemas.microsoft.com/office/drawing/2014/main" id="{27B15B5A-6718-5447-BDC4-D7676A156C32}"/>
              </a:ext>
            </a:extLst>
          </p:cNvPr>
          <p:cNvSpPr/>
          <p:nvPr userDrawn="1"/>
        </p:nvSpPr>
        <p:spPr>
          <a:xfrm>
            <a:off x="9218563" y="2282123"/>
            <a:ext cx="229974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1" name="object 40">
            <a:extLst>
              <a:ext uri="{FF2B5EF4-FFF2-40B4-BE49-F238E27FC236}">
                <a16:creationId xmlns:a16="http://schemas.microsoft.com/office/drawing/2014/main" id="{07C0AEFA-41F2-ED4B-8F10-D354DD82D3D8}"/>
              </a:ext>
            </a:extLst>
          </p:cNvPr>
          <p:cNvSpPr/>
          <p:nvPr userDrawn="1"/>
        </p:nvSpPr>
        <p:spPr>
          <a:xfrm>
            <a:off x="3453964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40">
            <a:extLst>
              <a:ext uri="{FF2B5EF4-FFF2-40B4-BE49-F238E27FC236}">
                <a16:creationId xmlns:a16="http://schemas.microsoft.com/office/drawing/2014/main" id="{9D143B02-8184-CC41-88F7-9F1133D5C07B}"/>
              </a:ext>
            </a:extLst>
          </p:cNvPr>
          <p:cNvSpPr/>
          <p:nvPr userDrawn="1"/>
        </p:nvSpPr>
        <p:spPr>
          <a:xfrm>
            <a:off x="632518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4132557-3873-4B54-8BF5-B653B747D4F6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7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6EC8C54-95C0-4D89-B0DD-B3795E0A5B3D}" type="datetime1">
              <a:rPr lang="ru-RU" smtClean="0"/>
              <a:t>16.12.2025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7DB8B841-86BF-3843-6039-141EE5A61CD6}"/>
              </a:ext>
            </a:extLst>
          </p:cNvPr>
          <p:cNvSpPr/>
          <p:nvPr userDrawn="1"/>
        </p:nvSpPr>
        <p:spPr>
          <a:xfrm rot="10800000" flipH="1">
            <a:off x="9085955" y="3015561"/>
            <a:ext cx="2774726" cy="2523600"/>
          </a:xfrm>
          <a:prstGeom prst="snip1Rect">
            <a:avLst>
              <a:gd name="adj" fmla="val 14884"/>
            </a:avLst>
          </a:prstGeom>
          <a:solidFill>
            <a:schemeClr val="tx2">
              <a:alpha val="9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одним усеченным углом 25">
            <a:extLst>
              <a:ext uri="{FF2B5EF4-FFF2-40B4-BE49-F238E27FC236}">
                <a16:creationId xmlns:a16="http://schemas.microsoft.com/office/drawing/2014/main" id="{2AD61E29-64DE-84F3-7E7D-A56690ACACDB}"/>
              </a:ext>
            </a:extLst>
          </p:cNvPr>
          <p:cNvSpPr/>
          <p:nvPr/>
        </p:nvSpPr>
        <p:spPr>
          <a:xfrm rot="10800000" flipH="1" flipV="1">
            <a:off x="6156862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одним усеченным углом 25">
            <a:extLst>
              <a:ext uri="{FF2B5EF4-FFF2-40B4-BE49-F238E27FC236}">
                <a16:creationId xmlns:a16="http://schemas.microsoft.com/office/drawing/2014/main" id="{16987FA9-A68A-FFC1-261A-DC7468E0BA2F}"/>
              </a:ext>
            </a:extLst>
          </p:cNvPr>
          <p:cNvSpPr/>
          <p:nvPr/>
        </p:nvSpPr>
        <p:spPr>
          <a:xfrm rot="10800000" flipH="1" flipV="1">
            <a:off x="3224568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усеченным углом 25">
            <a:extLst>
              <a:ext uri="{FF2B5EF4-FFF2-40B4-BE49-F238E27FC236}">
                <a16:creationId xmlns:a16="http://schemas.microsoft.com/office/drawing/2014/main" id="{9B2DAB63-7FB9-A995-0074-68BDA4699675}"/>
              </a:ext>
            </a:extLst>
          </p:cNvPr>
          <p:cNvSpPr/>
          <p:nvPr/>
        </p:nvSpPr>
        <p:spPr>
          <a:xfrm rot="10800000" flipH="1" flipV="1">
            <a:off x="292275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98434" y="3449372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98238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FEBCE36-5E86-412A-92EE-00E97CF97D5D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6096000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458215" y="4311761"/>
            <a:ext cx="464158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8215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8215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215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B8169D6-CFDB-4887-AE31-4E8B3D39E0BD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2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Плашка + фото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333375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95590" y="4311761"/>
            <a:ext cx="46415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590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590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590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61F28C-59BB-438B-B9C6-EA00494016F5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22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- Заголовок + фото + прозрачн.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8">
            <a:extLst>
              <a:ext uri="{FF2B5EF4-FFF2-40B4-BE49-F238E27FC236}">
                <a16:creationId xmlns:a16="http://schemas.microsoft.com/office/drawing/2014/main" id="{8DA26F7A-3596-BBDC-4FB6-312AD269F707}"/>
              </a:ext>
            </a:extLst>
          </p:cNvPr>
          <p:cNvSpPr/>
          <p:nvPr userDrawn="1"/>
        </p:nvSpPr>
        <p:spPr>
          <a:xfrm>
            <a:off x="8977894" y="440999"/>
            <a:ext cx="2898455" cy="4105601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5437200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DD3858A0-A645-4E4A-B29E-FF0B9B361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320" y="2079104"/>
            <a:ext cx="54372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01A94D7-0F7C-EC4B-BF52-D5178FED16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9480" y="775836"/>
            <a:ext cx="1931821" cy="1938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55DF33F-AEA0-054C-9A8C-FB7B44BAD8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374922" y="1509853"/>
            <a:ext cx="255064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D219121-9954-88A6-B212-41469543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6D354B-683E-44A1-9853-72E5C2E80646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B43B972-FCEE-CB05-820A-F5393508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AA82ADB-BB17-55FD-A396-B1C55F83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566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- Заголовок + фото + прозрачн.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3680"/>
            <a:ext cx="3588809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" name="Прямоугольник с одним усеченным углом 20">
            <a:extLst>
              <a:ext uri="{FF2B5EF4-FFF2-40B4-BE49-F238E27FC236}">
                <a16:creationId xmlns:a16="http://schemas.microsoft.com/office/drawing/2014/main" id="{93DF2CB2-ED94-625C-FC7F-A4026EE6D273}"/>
              </a:ext>
            </a:extLst>
          </p:cNvPr>
          <p:cNvSpPr/>
          <p:nvPr userDrawn="1"/>
        </p:nvSpPr>
        <p:spPr>
          <a:xfrm rot="10800000" flipH="1">
            <a:off x="4692316" y="442801"/>
            <a:ext cx="7164722" cy="3158195"/>
          </a:xfrm>
          <a:prstGeom prst="snip1Rect">
            <a:avLst>
              <a:gd name="adj" fmla="val 229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CCB832F-A64B-D260-90EF-BABD37699176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045597" y="879645"/>
            <a:ext cx="2940163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2AF20D3-DF53-CEF9-D75C-A8ECC0F7E895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8339041" y="879645"/>
            <a:ext cx="3073290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573EBD41-DB0D-4114-7F48-157DABB6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0B860E-9530-4D42-9C60-7FB791AB39AD}" type="datetime1">
              <a:rPr lang="ru-RU" smtClean="0"/>
              <a:t>16.12.2025</a:t>
            </a:fld>
            <a:endParaRPr lang="ru-RU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3B58FAC-16C3-EA73-BD76-84ED0CB6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E1B978D3-E88A-E9DA-0AFB-57D646B3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101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CE7393-1534-4890-9FE1-1F41DBCC2A67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5585552" y="441321"/>
            <a:ext cx="6271485" cy="5759451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6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67E5253-B069-4E3F-B66F-693BD484F0A7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223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92D30C4-DE1D-410E-A9AC-66EDD229E26B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Proxima Nova Regular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Proxima Nova Regular"/>
              </a:rPr>
            </a:br>
            <a:r>
              <a:rPr lang="ru-RU" dirty="0">
                <a:solidFill>
                  <a:schemeClr val="bg1"/>
                </a:solidFill>
                <a:sym typeface="Proxima Nova Regular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AAE8F6F-C710-F277-03DC-F8AF1AB09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2831286"/>
            <a:ext cx="266400" cy="532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096742-ACE1-51CA-6DC3-194F877C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4368061"/>
            <a:ext cx="266400" cy="532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244076-05D8-40FF-0A96-B62FDA891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2831286"/>
            <a:ext cx="266400" cy="532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B8B94E2-33BD-3A0A-55AA-EDB7A6D1FD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4368061"/>
            <a:ext cx="266400" cy="532800"/>
          </a:xfrm>
          <a:prstGeom prst="rect">
            <a:avLst/>
          </a:prstGeom>
        </p:spPr>
      </p:pic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5816529" cy="3046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3093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31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усеченным углом 38">
            <a:extLst>
              <a:ext uri="{FF2B5EF4-FFF2-40B4-BE49-F238E27FC236}">
                <a16:creationId xmlns:a16="http://schemas.microsoft.com/office/drawing/2014/main" id="{070EB772-120D-55EA-AA5A-5ADB12261C32}"/>
              </a:ext>
            </a:extLst>
          </p:cNvPr>
          <p:cNvSpPr/>
          <p:nvPr userDrawn="1"/>
        </p:nvSpPr>
        <p:spPr>
          <a:xfrm rot="10800000" flipH="1">
            <a:off x="4467225" y="1376363"/>
            <a:ext cx="7399731" cy="4824412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60FFA4CE-016B-CC46-6895-2E4062B0F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38738" y="2079625"/>
            <a:ext cx="6291262" cy="2133146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3CE5C9A-02F1-6FD7-C19A-82622570AC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2925" y="1376363"/>
            <a:ext cx="3843338" cy="4824412"/>
          </a:xfrm>
        </p:spPr>
        <p:txBody>
          <a:bodyPr/>
          <a:lstStyle/>
          <a:p>
            <a:endParaRPr lang="ru-RU"/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18CDFC4-5E04-4E79-98FF-DEFB29C2774B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73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BF8A63D-55DE-4AEE-86DD-FABEAF52A0C5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88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F15FF40-0348-4DC2-A1A8-C698F18A70C1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7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A6B6C8F-D80C-415F-B7C1-46227AE9FF85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5F7EF6B-28F0-4056-A08E-A9030025B6AE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440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D2BDD-E66A-43C6-BCD6-5005EBC7B44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F495-BF14-4BD7-849D-7B8162ED3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745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47970"/>
            <a:ext cx="9144000" cy="166199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323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D2BDD-E66A-43C6-BCD6-5005EBC7B4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F495-BF14-4BD7-849D-7B8162ED3CC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34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D78C2B8-D6F9-4851-BB6A-7857797FD1B0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794682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0E73ED7-1C48-40CE-9BBF-FD7C6EDED8AB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7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EAB8A52-1474-4E24-836C-660B216C54A1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348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9F4C9EF-6007-4DE2-996C-1755DEA8C8D5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с одним усеченным углом 2">
            <a:extLst>
              <a:ext uri="{FF2B5EF4-FFF2-40B4-BE49-F238E27FC236}">
                <a16:creationId xmlns:a16="http://schemas.microsoft.com/office/drawing/2014/main" id="{1C3AF795-D989-4991-3753-6675EE030FEF}"/>
              </a:ext>
            </a:extLst>
          </p:cNvPr>
          <p:cNvSpPr/>
          <p:nvPr userDrawn="1"/>
        </p:nvSpPr>
        <p:spPr>
          <a:xfrm rot="10800000" flipH="1">
            <a:off x="300680" y="3429000"/>
            <a:ext cx="11572739" cy="2770986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0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DD17368-0777-4BFD-AFF3-B0DBCDF7A656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1779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E9FC3DE-B486-4DEE-8CF7-2004F7A696A9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349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363C7BE-3C94-4AFB-9FDD-F9DCE6076655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94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CAF9C68-DF84-4E61-ABC0-E7284620FB7D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056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1DC0EBF-A3A0-45F4-AE70-A0E7D48C404A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36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8A6BD7-2C55-4FE1-B88D-7A9A711A766D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923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01294A9-2285-489D-A34E-04DFC9EB3B01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6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6F7F72C-3D8E-4B6A-850A-11A7073B8714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0802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730829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02E93CE-4A93-4128-8B55-BF81EF93AD8E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0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6E6D404-990E-D8A9-DAC0-6D963905B7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530" y="419100"/>
            <a:ext cx="4006850" cy="2663825"/>
          </a:xfrm>
        </p:spPr>
        <p:txBody>
          <a:bodyPr/>
          <a:lstStyle/>
          <a:p>
            <a:endParaRPr lang="ru-RU"/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6326415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77D0507-A7D1-4041-BD0F-FE1E4592274F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Прямоугольник с одним усеченным углом 33">
            <a:extLst>
              <a:ext uri="{FF2B5EF4-FFF2-40B4-BE49-F238E27FC236}">
                <a16:creationId xmlns:a16="http://schemas.microsoft.com/office/drawing/2014/main" id="{68B31837-C59E-D4AC-FD87-73B566B26099}"/>
              </a:ext>
            </a:extLst>
          </p:cNvPr>
          <p:cNvSpPr/>
          <p:nvPr userDrawn="1"/>
        </p:nvSpPr>
        <p:spPr>
          <a:xfrm rot="10800000" flipH="1">
            <a:off x="287338" y="3207003"/>
            <a:ext cx="11569700" cy="2991350"/>
          </a:xfrm>
          <a:prstGeom prst="snip1Rect">
            <a:avLst>
              <a:gd name="adj" fmla="val 2263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89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645103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72F594D-E486-46BE-9AD9-E0EC607D1747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12">
            <a:extLst>
              <a:ext uri="{FF2B5EF4-FFF2-40B4-BE49-F238E27FC236}">
                <a16:creationId xmlns:a16="http://schemas.microsoft.com/office/drawing/2014/main" id="{7D0098AE-BCB9-4FA3-8AEE-6FB91CBF924F}"/>
              </a:ext>
            </a:extLst>
          </p:cNvPr>
          <p:cNvSpPr/>
          <p:nvPr userDrawn="1"/>
        </p:nvSpPr>
        <p:spPr>
          <a:xfrm rot="10800000" flipH="1">
            <a:off x="6096000" y="273651"/>
            <a:ext cx="5761038" cy="5938231"/>
          </a:xfrm>
          <a:prstGeom prst="snip1Rect">
            <a:avLst>
              <a:gd name="adj" fmla="val 1605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76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626871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9B4A4CF-8E6C-49B7-8999-D126B0B93AE8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9">
            <a:extLst>
              <a:ext uri="{FF2B5EF4-FFF2-40B4-BE49-F238E27FC236}">
                <a16:creationId xmlns:a16="http://schemas.microsoft.com/office/drawing/2014/main" id="{B7FEF1E5-5137-A2B3-01CE-D45C9E06AF40}"/>
              </a:ext>
            </a:extLst>
          </p:cNvPr>
          <p:cNvSpPr/>
          <p:nvPr userDrawn="1"/>
        </p:nvSpPr>
        <p:spPr>
          <a:xfrm>
            <a:off x="287955" y="3616180"/>
            <a:ext cx="11576155" cy="2585284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362" h="1976447">
                <a:moveTo>
                  <a:pt x="6059" y="1976447"/>
                </a:moveTo>
                <a:cubicBezTo>
                  <a:pt x="4039" y="1404399"/>
                  <a:pt x="2020" y="832351"/>
                  <a:pt x="0" y="260303"/>
                </a:cubicBezTo>
                <a:lnTo>
                  <a:pt x="2221896" y="260303"/>
                </a:lnTo>
                <a:lnTo>
                  <a:pt x="2528525" y="0"/>
                </a:lnTo>
                <a:lnTo>
                  <a:pt x="8821362" y="0"/>
                </a:lnTo>
                <a:lnTo>
                  <a:pt x="8821362" y="1976447"/>
                </a:lnTo>
                <a:lnTo>
                  <a:pt x="6059" y="1976447"/>
                </a:lnTo>
                <a:close/>
              </a:path>
            </a:pathLst>
          </a:custGeom>
          <a:solidFill>
            <a:schemeClr val="accent6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Рисунок 11">
            <a:extLst>
              <a:ext uri="{FF2B5EF4-FFF2-40B4-BE49-F238E27FC236}">
                <a16:creationId xmlns:a16="http://schemas.microsoft.com/office/drawing/2014/main" id="{8F21209B-002A-312C-AE3D-3BFDD9706134}"/>
              </a:ext>
            </a:extLst>
          </p:cNvPr>
          <p:cNvSpPr/>
          <p:nvPr userDrawn="1"/>
        </p:nvSpPr>
        <p:spPr>
          <a:xfrm>
            <a:off x="3613012" y="441324"/>
            <a:ext cx="8251097" cy="3090981"/>
          </a:xfrm>
          <a:custGeom>
            <a:avLst/>
            <a:gdLst>
              <a:gd name="connsiteX0" fmla="*/ 0 w 6158623"/>
              <a:gd name="connsiteY0" fmla="*/ 2362420 h 2362419"/>
              <a:gd name="connsiteX1" fmla="*/ 0 w 6158623"/>
              <a:gd name="connsiteY1" fmla="*/ 479139 h 2362419"/>
              <a:gd name="connsiteX2" fmla="*/ 2384444 w 6158623"/>
              <a:gd name="connsiteY2" fmla="*/ 479139 h 2362419"/>
              <a:gd name="connsiteX3" fmla="*/ 2854670 w 6158623"/>
              <a:gd name="connsiteY3" fmla="*/ 0 h 2362419"/>
              <a:gd name="connsiteX4" fmla="*/ 6158624 w 6158623"/>
              <a:gd name="connsiteY4" fmla="*/ 0 h 2362419"/>
              <a:gd name="connsiteX5" fmla="*/ 6158624 w 6158623"/>
              <a:gd name="connsiteY5" fmla="*/ 2362420 h 23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8623" h="2362419">
                <a:moveTo>
                  <a:pt x="0" y="2362420"/>
                </a:moveTo>
                <a:lnTo>
                  <a:pt x="0" y="479139"/>
                </a:lnTo>
                <a:lnTo>
                  <a:pt x="2384444" y="479139"/>
                </a:lnTo>
                <a:lnTo>
                  <a:pt x="2854670" y="0"/>
                </a:lnTo>
                <a:lnTo>
                  <a:pt x="6158624" y="0"/>
                </a:lnTo>
                <a:lnTo>
                  <a:pt x="6158624" y="236242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00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4" y="410996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E9C2BBCA-55B7-0F81-012B-86A3AD59B4F3}"/>
              </a:ext>
            </a:extLst>
          </p:cNvPr>
          <p:cNvSpPr/>
          <p:nvPr userDrawn="1"/>
        </p:nvSpPr>
        <p:spPr>
          <a:xfrm>
            <a:off x="287338" y="2975786"/>
            <a:ext cx="11569700" cy="3231233"/>
          </a:xfrm>
          <a:custGeom>
            <a:avLst/>
            <a:gdLst>
              <a:gd name="connsiteX0" fmla="*/ 0 w 8816254"/>
              <a:gd name="connsiteY0" fmla="*/ 2462240 h 2462239"/>
              <a:gd name="connsiteX1" fmla="*/ 0 w 8816254"/>
              <a:gd name="connsiteY1" fmla="*/ 479139 h 2462239"/>
              <a:gd name="connsiteX2" fmla="*/ 5679831 w 8816254"/>
              <a:gd name="connsiteY2" fmla="*/ 479139 h 2462239"/>
              <a:gd name="connsiteX3" fmla="*/ 6150056 w 8816254"/>
              <a:gd name="connsiteY3" fmla="*/ 0 h 2462239"/>
              <a:gd name="connsiteX4" fmla="*/ 8816255 w 8816254"/>
              <a:gd name="connsiteY4" fmla="*/ 0 h 2462239"/>
              <a:gd name="connsiteX5" fmla="*/ 8816255 w 8816254"/>
              <a:gd name="connsiteY5" fmla="*/ 2462240 h 2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6254" h="2462239">
                <a:moveTo>
                  <a:pt x="0" y="2462240"/>
                </a:moveTo>
                <a:lnTo>
                  <a:pt x="0" y="479139"/>
                </a:lnTo>
                <a:lnTo>
                  <a:pt x="5679831" y="479139"/>
                </a:lnTo>
                <a:lnTo>
                  <a:pt x="6150056" y="0"/>
                </a:lnTo>
                <a:lnTo>
                  <a:pt x="8816255" y="0"/>
                </a:lnTo>
                <a:lnTo>
                  <a:pt x="8816255" y="246224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803CBDC6-49F4-1094-E850-FD500155DE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72475" y="441325"/>
            <a:ext cx="3484563" cy="2444750"/>
          </a:xfrm>
          <a:solidFill>
            <a:schemeClr val="accent5"/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07E4245-0983-3C6E-7FB5-1929C117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CFB70BF-CB7C-4A15-89B7-A649DFE6554E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864146A-7F2E-2FFB-45C4-055A5BD9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EE753E4-D6FE-20D7-A460-CD336201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8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2 - Фон + текст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0F378F2-1010-4C5D-933C-4D0DAD038379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3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2 - Фон + текст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A6AB646-4EEA-4A8F-A4CD-C0BC93352740}" type="datetime1">
              <a:rPr lang="ru-RU" smtClean="0"/>
              <a:t>16.12.2025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A11A0FE-AA66-0F31-DC9B-0E56B775E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0996"/>
            <a:ext cx="586921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Прямоугольник с одним усеченным углом 21">
            <a:extLst>
              <a:ext uri="{FF2B5EF4-FFF2-40B4-BE49-F238E27FC236}">
                <a16:creationId xmlns:a16="http://schemas.microsoft.com/office/drawing/2014/main" id="{9C1DAC10-F5C5-488D-EBFB-2205E57E1D70}"/>
              </a:ext>
            </a:extLst>
          </p:cNvPr>
          <p:cNvSpPr/>
          <p:nvPr userDrawn="1"/>
        </p:nvSpPr>
        <p:spPr>
          <a:xfrm rot="10800000" flipH="1">
            <a:off x="7257139" y="1953350"/>
            <a:ext cx="3985536" cy="3320324"/>
          </a:xfrm>
          <a:prstGeom prst="snip1Rect">
            <a:avLst>
              <a:gd name="adj" fmla="val 1605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B96BA23-3D78-3521-FF15-89896CA8B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7463" y="2249489"/>
            <a:ext cx="3224212" cy="247491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844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0B8CA67-C6C9-4B48-B405-FEA83AE78401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228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одним усеченным углом 18">
            <a:extLst>
              <a:ext uri="{FF2B5EF4-FFF2-40B4-BE49-F238E27FC236}">
                <a16:creationId xmlns:a16="http://schemas.microsoft.com/office/drawing/2014/main" id="{C7253C3E-535F-DCCF-1753-BA6CDB1E5389}"/>
              </a:ext>
            </a:extLst>
          </p:cNvPr>
          <p:cNvSpPr/>
          <p:nvPr userDrawn="1"/>
        </p:nvSpPr>
        <p:spPr>
          <a:xfrm rot="10800000" flipH="1">
            <a:off x="9032725" y="2891884"/>
            <a:ext cx="2824313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Прямоугольник с одним усеченным углом 21">
            <a:extLst>
              <a:ext uri="{FF2B5EF4-FFF2-40B4-BE49-F238E27FC236}">
                <a16:creationId xmlns:a16="http://schemas.microsoft.com/office/drawing/2014/main" id="{19A8193F-74E6-5B20-FB9E-B17FCD8CB7BE}"/>
              </a:ext>
            </a:extLst>
          </p:cNvPr>
          <p:cNvSpPr/>
          <p:nvPr userDrawn="1"/>
        </p:nvSpPr>
        <p:spPr>
          <a:xfrm rot="10800000" flipH="1">
            <a:off x="289103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5C27CF6A-F2CD-3CEB-1A00-0FFCE1E16892}"/>
              </a:ext>
            </a:extLst>
          </p:cNvPr>
          <p:cNvSpPr/>
          <p:nvPr userDrawn="1"/>
        </p:nvSpPr>
        <p:spPr>
          <a:xfrm rot="10800000" flipH="1">
            <a:off x="3206502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6" name="Прямоугольник с одним усеченным углом 25">
            <a:extLst>
              <a:ext uri="{FF2B5EF4-FFF2-40B4-BE49-F238E27FC236}">
                <a16:creationId xmlns:a16="http://schemas.microsoft.com/office/drawing/2014/main" id="{93DF8418-87BD-B91A-C734-8540E84802A1}"/>
              </a:ext>
            </a:extLst>
          </p:cNvPr>
          <p:cNvSpPr/>
          <p:nvPr userDrawn="1"/>
        </p:nvSpPr>
        <p:spPr>
          <a:xfrm rot="10800000" flipH="1">
            <a:off x="6121398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289102" y="2816793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0685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4986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9118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9062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36E71CC-064C-0AB2-F635-89F8EAC39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0A3A61C4-7D00-7D82-C829-75E3C8B3D111}"/>
              </a:ext>
            </a:extLst>
          </p:cNvPr>
          <p:cNvSpPr/>
          <p:nvPr userDrawn="1"/>
        </p:nvSpPr>
        <p:spPr>
          <a:xfrm>
            <a:off x="3206501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 dirty="0">
              <a:solidFill>
                <a:schemeClr val="accent5"/>
              </a:solidFill>
            </a:endParaRPr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BBC1396D-03A6-2A34-B2E7-33FE04EC17AA}"/>
              </a:ext>
            </a:extLst>
          </p:cNvPr>
          <p:cNvSpPr/>
          <p:nvPr userDrawn="1"/>
        </p:nvSpPr>
        <p:spPr>
          <a:xfrm>
            <a:off x="6121397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DB0CD1B6-8380-49DA-680D-E2E0A54E333A}"/>
              </a:ext>
            </a:extLst>
          </p:cNvPr>
          <p:cNvSpPr/>
          <p:nvPr userDrawn="1"/>
        </p:nvSpPr>
        <p:spPr>
          <a:xfrm>
            <a:off x="9032725" y="2814481"/>
            <a:ext cx="2824313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4582C83-87D7-D7E1-5B7F-6F711A989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4068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8AA69A06-B1D9-9024-A930-089D7462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E567DE94-A079-44F4-84B8-24D82029F0F6}" type="datetime1">
              <a:rPr lang="ru-RU" smtClean="0"/>
              <a:t>16.12.2025</a:t>
            </a:fld>
            <a:endParaRPr lang="ru-RU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FECF851-A51B-C096-428A-E4BC24BB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54EC90CD-C79C-8FE1-79A2-324E3AB0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9268BD6E-ADE6-4AB8-041B-9CABC22D1269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344986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905CC71-2A8B-0EED-435C-A1860ABEFBB8}"/>
              </a:ext>
            </a:extLst>
          </p:cNvPr>
          <p:cNvSpPr>
            <a:spLocks noGrp="1"/>
          </p:cNvSpPr>
          <p:nvPr>
            <p:ph type="body" sz="half" idx="40"/>
          </p:nvPr>
        </p:nvSpPr>
        <p:spPr>
          <a:xfrm>
            <a:off x="6379118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56FD04A-5470-6384-5341-3F883A8F831C}"/>
              </a:ext>
            </a:extLst>
          </p:cNvPr>
          <p:cNvSpPr>
            <a:spLocks noGrp="1"/>
          </p:cNvSpPr>
          <p:nvPr>
            <p:ph type="body" sz="half" idx="41"/>
          </p:nvPr>
        </p:nvSpPr>
        <p:spPr>
          <a:xfrm>
            <a:off x="929062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49858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60" name="Рисунок 53">
            <a:extLst>
              <a:ext uri="{FF2B5EF4-FFF2-40B4-BE49-F238E27FC236}">
                <a16:creationId xmlns:a16="http://schemas.microsoft.com/office/drawing/2014/main" id="{89EE5D37-9FAC-0B48-B0FA-6F6907B5E9EC}"/>
              </a:ext>
            </a:extLst>
          </p:cNvPr>
          <p:cNvGrpSpPr/>
          <p:nvPr userDrawn="1"/>
        </p:nvGrpSpPr>
        <p:grpSpPr>
          <a:xfrm>
            <a:off x="7750174" y="4174971"/>
            <a:ext cx="3651603" cy="1747126"/>
            <a:chOff x="3085147" y="2017024"/>
            <a:chExt cx="5997892" cy="2828707"/>
          </a:xfrm>
          <a:noFill/>
        </p:grpSpPr>
        <p:grpSp>
          <p:nvGrpSpPr>
            <p:cNvPr id="61" name="Рисунок 53">
              <a:extLst>
                <a:ext uri="{FF2B5EF4-FFF2-40B4-BE49-F238E27FC236}">
                  <a16:creationId xmlns:a16="http://schemas.microsoft.com/office/drawing/2014/main" id="{088A0968-01E1-5542-B4E4-9BDAB5CA6EF0}"/>
                </a:ext>
              </a:extLst>
            </p:cNvPr>
            <p:cNvGrpSpPr/>
            <p:nvPr/>
          </p:nvGrpSpPr>
          <p:grpSpPr>
            <a:xfrm>
              <a:off x="4118610" y="2017024"/>
              <a:ext cx="4964429" cy="2828707"/>
              <a:chOff x="4118610" y="2017024"/>
              <a:chExt cx="4964429" cy="2828707"/>
            </a:xfrm>
            <a:noFill/>
          </p:grpSpPr>
          <p:sp>
            <p:nvSpPr>
              <p:cNvPr id="63" name="Полилиния 62">
                <a:extLst>
                  <a:ext uri="{FF2B5EF4-FFF2-40B4-BE49-F238E27FC236}">
                    <a16:creationId xmlns:a16="http://schemas.microsoft.com/office/drawing/2014/main" id="{DF21AC35-CF67-FD4F-BD50-3BF4CED31C4F}"/>
                  </a:ext>
                </a:extLst>
              </p:cNvPr>
              <p:cNvSpPr/>
              <p:nvPr/>
            </p:nvSpPr>
            <p:spPr>
              <a:xfrm>
                <a:off x="4118610" y="2017024"/>
                <a:ext cx="2401252" cy="2828707"/>
              </a:xfrm>
              <a:custGeom>
                <a:avLst/>
                <a:gdLst>
                  <a:gd name="connsiteX0" fmla="*/ 121920 w 2401252"/>
                  <a:gd name="connsiteY0" fmla="*/ 2826805 h 2828707"/>
                  <a:gd name="connsiteX1" fmla="*/ 121920 w 2401252"/>
                  <a:gd name="connsiteY1" fmla="*/ 2171245 h 2828707"/>
                  <a:gd name="connsiteX2" fmla="*/ 1518285 w 2401252"/>
                  <a:gd name="connsiteY2" fmla="*/ 960029 h 2828707"/>
                  <a:gd name="connsiteX3" fmla="*/ 1196340 w 2401252"/>
                  <a:gd name="connsiteY3" fmla="*/ 743095 h 2828707"/>
                  <a:gd name="connsiteX4" fmla="*/ 460057 w 2401252"/>
                  <a:gd name="connsiteY4" fmla="*/ 1031389 h 2828707"/>
                  <a:gd name="connsiteX5" fmla="*/ 0 w 2401252"/>
                  <a:gd name="connsiteY5" fmla="*/ 471927 h 2828707"/>
                  <a:gd name="connsiteX6" fmla="*/ 1179195 w 2401252"/>
                  <a:gd name="connsiteY6" fmla="*/ 0 h 2828707"/>
                  <a:gd name="connsiteX7" fmla="*/ 2375535 w 2401252"/>
                  <a:gd name="connsiteY7" fmla="*/ 960980 h 2828707"/>
                  <a:gd name="connsiteX8" fmla="*/ 1493520 w 2401252"/>
                  <a:gd name="connsiteY8" fmla="*/ 2093225 h 2828707"/>
                  <a:gd name="connsiteX9" fmla="*/ 2401253 w 2401252"/>
                  <a:gd name="connsiteY9" fmla="*/ 2093225 h 2828707"/>
                  <a:gd name="connsiteX10" fmla="*/ 2401253 w 2401252"/>
                  <a:gd name="connsiteY10" fmla="*/ 2828708 h 2828707"/>
                  <a:gd name="connsiteX11" fmla="*/ 121920 w 2401252"/>
                  <a:gd name="connsiteY11" fmla="*/ 2828708 h 282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01252" h="2828707">
                    <a:moveTo>
                      <a:pt x="121920" y="2826805"/>
                    </a:moveTo>
                    <a:lnTo>
                      <a:pt x="121920" y="2171245"/>
                    </a:lnTo>
                    <a:cubicBezTo>
                      <a:pt x="1397318" y="1273061"/>
                      <a:pt x="1518285" y="1168400"/>
                      <a:pt x="1518285" y="960029"/>
                    </a:cubicBezTo>
                    <a:cubicBezTo>
                      <a:pt x="1518285" y="826824"/>
                      <a:pt x="1376362" y="743095"/>
                      <a:pt x="1196340" y="743095"/>
                    </a:cubicBezTo>
                    <a:cubicBezTo>
                      <a:pt x="899160" y="743095"/>
                      <a:pt x="673418" y="851562"/>
                      <a:pt x="460057" y="1031389"/>
                    </a:cubicBezTo>
                    <a:lnTo>
                      <a:pt x="0" y="471927"/>
                    </a:lnTo>
                    <a:cubicBezTo>
                      <a:pt x="321945" y="129399"/>
                      <a:pt x="790575" y="0"/>
                      <a:pt x="1179195" y="0"/>
                    </a:cubicBezTo>
                    <a:cubicBezTo>
                      <a:pt x="1902143" y="0"/>
                      <a:pt x="2375535" y="400567"/>
                      <a:pt x="2375535" y="960980"/>
                    </a:cubicBezTo>
                    <a:cubicBezTo>
                      <a:pt x="2375535" y="1340615"/>
                      <a:pt x="2158365" y="1654599"/>
                      <a:pt x="1493520" y="2093225"/>
                    </a:cubicBezTo>
                    <a:lnTo>
                      <a:pt x="2401253" y="2093225"/>
                    </a:lnTo>
                    <a:lnTo>
                      <a:pt x="2401253" y="2828708"/>
                    </a:lnTo>
                    <a:lnTo>
                      <a:pt x="121920" y="2828708"/>
                    </a:lnTo>
                    <a:close/>
                  </a:path>
                </a:pathLst>
              </a:custGeom>
              <a:noFill/>
              <a:ln w="2540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64" name="Полилиния 63">
                <a:extLst>
                  <a:ext uri="{FF2B5EF4-FFF2-40B4-BE49-F238E27FC236}">
                    <a16:creationId xmlns:a16="http://schemas.microsoft.com/office/drawing/2014/main" id="{620B57C9-C2AE-DE41-8FC0-EA482DD16C97}"/>
                  </a:ext>
                </a:extLst>
              </p:cNvPr>
              <p:cNvSpPr/>
              <p:nvPr/>
            </p:nvSpPr>
            <p:spPr>
              <a:xfrm>
                <a:off x="6681787" y="2017024"/>
                <a:ext cx="2401252" cy="2828707"/>
              </a:xfrm>
              <a:custGeom>
                <a:avLst/>
                <a:gdLst>
                  <a:gd name="connsiteX0" fmla="*/ 121920 w 2401252"/>
                  <a:gd name="connsiteY0" fmla="*/ 2826805 h 2828707"/>
                  <a:gd name="connsiteX1" fmla="*/ 121920 w 2401252"/>
                  <a:gd name="connsiteY1" fmla="*/ 2171245 h 2828707"/>
                  <a:gd name="connsiteX2" fmla="*/ 1518285 w 2401252"/>
                  <a:gd name="connsiteY2" fmla="*/ 960029 h 2828707"/>
                  <a:gd name="connsiteX3" fmla="*/ 1196340 w 2401252"/>
                  <a:gd name="connsiteY3" fmla="*/ 743095 h 2828707"/>
                  <a:gd name="connsiteX4" fmla="*/ 460057 w 2401252"/>
                  <a:gd name="connsiteY4" fmla="*/ 1031389 h 2828707"/>
                  <a:gd name="connsiteX5" fmla="*/ 0 w 2401252"/>
                  <a:gd name="connsiteY5" fmla="*/ 471927 h 2828707"/>
                  <a:gd name="connsiteX6" fmla="*/ 1179195 w 2401252"/>
                  <a:gd name="connsiteY6" fmla="*/ 0 h 2828707"/>
                  <a:gd name="connsiteX7" fmla="*/ 2375535 w 2401252"/>
                  <a:gd name="connsiteY7" fmla="*/ 960980 h 2828707"/>
                  <a:gd name="connsiteX8" fmla="*/ 1493520 w 2401252"/>
                  <a:gd name="connsiteY8" fmla="*/ 2093225 h 2828707"/>
                  <a:gd name="connsiteX9" fmla="*/ 2401252 w 2401252"/>
                  <a:gd name="connsiteY9" fmla="*/ 2093225 h 2828707"/>
                  <a:gd name="connsiteX10" fmla="*/ 2401252 w 2401252"/>
                  <a:gd name="connsiteY10" fmla="*/ 2828708 h 2828707"/>
                  <a:gd name="connsiteX11" fmla="*/ 121920 w 2401252"/>
                  <a:gd name="connsiteY11" fmla="*/ 2828708 h 282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01252" h="2828707">
                    <a:moveTo>
                      <a:pt x="121920" y="2826805"/>
                    </a:moveTo>
                    <a:lnTo>
                      <a:pt x="121920" y="2171245"/>
                    </a:lnTo>
                    <a:cubicBezTo>
                      <a:pt x="1397318" y="1273061"/>
                      <a:pt x="1518285" y="1168400"/>
                      <a:pt x="1518285" y="960029"/>
                    </a:cubicBezTo>
                    <a:cubicBezTo>
                      <a:pt x="1518285" y="826824"/>
                      <a:pt x="1376363" y="743095"/>
                      <a:pt x="1196340" y="743095"/>
                    </a:cubicBezTo>
                    <a:cubicBezTo>
                      <a:pt x="899160" y="743095"/>
                      <a:pt x="673418" y="851562"/>
                      <a:pt x="460057" y="1031389"/>
                    </a:cubicBezTo>
                    <a:lnTo>
                      <a:pt x="0" y="471927"/>
                    </a:lnTo>
                    <a:cubicBezTo>
                      <a:pt x="321945" y="129399"/>
                      <a:pt x="790575" y="0"/>
                      <a:pt x="1179195" y="0"/>
                    </a:cubicBezTo>
                    <a:cubicBezTo>
                      <a:pt x="1902143" y="0"/>
                      <a:pt x="2375535" y="400567"/>
                      <a:pt x="2375535" y="960980"/>
                    </a:cubicBezTo>
                    <a:cubicBezTo>
                      <a:pt x="2375535" y="1340615"/>
                      <a:pt x="2158365" y="1654599"/>
                      <a:pt x="1493520" y="2093225"/>
                    </a:cubicBezTo>
                    <a:lnTo>
                      <a:pt x="2401252" y="2093225"/>
                    </a:lnTo>
                    <a:lnTo>
                      <a:pt x="2401252" y="2828708"/>
                    </a:lnTo>
                    <a:lnTo>
                      <a:pt x="121920" y="2828708"/>
                    </a:lnTo>
                    <a:close/>
                  </a:path>
                </a:pathLst>
              </a:custGeom>
              <a:noFill/>
              <a:ln w="2540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62" name="Полилиния 61">
              <a:extLst>
                <a:ext uri="{FF2B5EF4-FFF2-40B4-BE49-F238E27FC236}">
                  <a16:creationId xmlns:a16="http://schemas.microsoft.com/office/drawing/2014/main" id="{A41D9F3F-63A9-B946-AF50-95ACBE514A62}"/>
                </a:ext>
              </a:extLst>
            </p:cNvPr>
            <p:cNvSpPr/>
            <p:nvPr/>
          </p:nvSpPr>
          <p:spPr>
            <a:xfrm>
              <a:off x="3085147" y="2209220"/>
              <a:ext cx="613410" cy="1051369"/>
            </a:xfrm>
            <a:custGeom>
              <a:avLst/>
              <a:gdLst>
                <a:gd name="connsiteX0" fmla="*/ 613410 w 613410"/>
                <a:gd name="connsiteY0" fmla="*/ 612744 h 1051369"/>
                <a:gd name="connsiteX1" fmla="*/ 952 w 613410"/>
                <a:gd name="connsiteY1" fmla="*/ 1051370 h 1051369"/>
                <a:gd name="connsiteX2" fmla="*/ 306705 w 613410"/>
                <a:gd name="connsiteY2" fmla="*/ 612744 h 1051369"/>
                <a:gd name="connsiteX3" fmla="*/ 0 w 613410"/>
                <a:gd name="connsiteY3" fmla="*/ 612744 h 1051369"/>
                <a:gd name="connsiteX4" fmla="*/ 0 w 613410"/>
                <a:gd name="connsiteY4" fmla="*/ 0 h 1051369"/>
                <a:gd name="connsiteX5" fmla="*/ 613410 w 613410"/>
                <a:gd name="connsiteY5" fmla="*/ 0 h 105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410" h="1051369">
                  <a:moveTo>
                    <a:pt x="613410" y="612744"/>
                  </a:moveTo>
                  <a:lnTo>
                    <a:pt x="952" y="1051370"/>
                  </a:lnTo>
                  <a:lnTo>
                    <a:pt x="306705" y="612744"/>
                  </a:lnTo>
                  <a:lnTo>
                    <a:pt x="0" y="612744"/>
                  </a:lnTo>
                  <a:lnTo>
                    <a:pt x="0" y="0"/>
                  </a:lnTo>
                  <a:lnTo>
                    <a:pt x="613410" y="0"/>
                  </a:lnTo>
                  <a:close/>
                </a:path>
              </a:pathLst>
            </a:custGeom>
            <a:noFill/>
            <a:ln w="2540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666" y="4921277"/>
            <a:ext cx="8659521" cy="90123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D906F49-1014-8E48-A482-6232207D4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Proxima Nova Semibold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</p:spTree>
    <p:extLst>
      <p:ext uri="{BB962C8B-B14F-4D97-AF65-F5344CB8AC3E}">
        <p14:creationId xmlns:p14="http://schemas.microsoft.com/office/powerpoint/2010/main" val="19205163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2- ШМУЦТИТУЛ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0" y="0"/>
            <a:ext cx="12191998" cy="152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763" y="430267"/>
            <a:ext cx="7836601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i="0" cap="all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50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КОНЦОВ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064365"/>
            <a:ext cx="8674735" cy="90123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74547-2D67-D84B-8C16-E032064E7CE1}"/>
              </a:ext>
            </a:extLst>
          </p:cNvPr>
          <p:cNvSpPr/>
          <p:nvPr userDrawn="1"/>
        </p:nvSpPr>
        <p:spPr>
          <a:xfrm>
            <a:off x="10368701" y="4866146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CB82E9-7663-4D46-849D-E6B181561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E505DC-8BE1-E543-A8CE-0C3227942B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794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304C3F7-026D-48D4-AD56-0FB902D067F4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488671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4FA49B3-3CB0-4BDE-90A9-365F5AF95EF4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650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4A8FE4A-D09A-4774-83D5-420EA4C042A4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5198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47B7A6F-EB23-4296-937A-583F3665E11E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57863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BFC0826-E883-40BA-90B3-A402A012BB92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7126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2050295-FEA6-4C8B-AAF5-A218CA483A22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6288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9E3A3EC-B83D-46E8-81EA-73C7ED5C34A9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64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B4EDC36-5646-4C96-859D-1F4C3FD1B4CE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947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5B4C45-C7F6-4EAB-9AB4-2319A2D88472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15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6FCE1D-A0C0-403C-89FF-10E4ACEE4CF1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555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7E5281E-DE25-47E8-92E5-5956F5F67414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10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694353B-45DD-4066-93DA-9C460F0F2A6D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7143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964EBDE-22FF-41ED-8406-1043B90AD8EA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960715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7BE8B7B-1599-4A2B-9618-FFE49D8F6EAB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075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D949DCC-202C-4893-B96A-8C534AE4073C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06656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62BA82D-F946-4F08-A8A2-7919F2D4EBDC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с одним усеченным углом 2">
            <a:extLst>
              <a:ext uri="{FF2B5EF4-FFF2-40B4-BE49-F238E27FC236}">
                <a16:creationId xmlns:a16="http://schemas.microsoft.com/office/drawing/2014/main" id="{1C3AF795-D989-4991-3753-6675EE030FEF}"/>
              </a:ext>
            </a:extLst>
          </p:cNvPr>
          <p:cNvSpPr/>
          <p:nvPr userDrawn="1"/>
        </p:nvSpPr>
        <p:spPr>
          <a:xfrm rot="10800000" flipH="1">
            <a:off x="300680" y="3429000"/>
            <a:ext cx="11572739" cy="2770986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1F345A3-8FA1-4A5D-A62E-97699C51C8A2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1580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C812F9E-3DDC-48D9-9863-451AE08F6BDE}" type="datetime1">
              <a:rPr lang="ru-RU" smtClean="0"/>
              <a:t>16.12.2025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71247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46F3A06-E2B5-4A47-90C2-B8C48C1CF811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694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1027F19-E5D1-4657-815B-4065E3269885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6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FF74DD-BB60-485F-9640-B4F796C846D7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1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6B6CB9-48CE-45CD-B2DF-A0539A008C60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2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883CFF9-6BA2-4650-BFEB-F8E0694727B0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90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AC0239D-2555-43F5-8B81-B5CA0EDD1419}" type="datetime1">
              <a:rPr lang="ru-RU" smtClean="0"/>
              <a:t>16.12.2025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7620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CE42B-D2EE-4C3D-85CE-DE285DB62634}" type="datetime1">
              <a:rPr lang="ru-RU" smtClean="0"/>
              <a:t>16.12.2025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550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6DF6-40F1-48EE-A7C7-00685C91D76F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1080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989667"/>
            <a:ext cx="10752667" cy="4320116"/>
          </a:xfrm>
          <a:solidFill>
            <a:schemeClr val="bg2"/>
          </a:solidFill>
        </p:spPr>
        <p:txBody>
          <a:bodyPr lIns="251993" tIns="107997" rIns="215995" bIns="107997"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4BFA-7288-4435-A1ED-3F022B1082DA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2781"/>
            <a:ext cx="10752667" cy="391625"/>
          </a:xfrm>
          <a:solidFill>
            <a:schemeClr val="accent1"/>
          </a:solidFill>
        </p:spPr>
        <p:txBody>
          <a:bodyPr lIns="251993" tIns="71999" rIns="215995" bIns="71999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8" y="1548951"/>
            <a:ext cx="10752667" cy="391625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3" tIns="71999" rIns="215995" bIns="71999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27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6504-9857-465B-83F2-ACDC2F48C912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3953"/>
            <a:ext cx="10752667" cy="1153583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1240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8361F-9C12-4331-A2DB-4B3D5E7D51B7}" type="datetime1">
              <a:rPr lang="ru-RU" smtClean="0"/>
              <a:t>16.12.2025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4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67" b="1" cap="all" spc="13">
                <a:solidFill>
                  <a:srgbClr val="191919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4592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2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2D86-1422-4D26-9F9F-AD365A4BECB5}" type="datetime1">
              <a:rPr lang="ru-RU" smtClean="0"/>
              <a:t>16.12.2025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1" y="1123954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9"/>
            <a:ext cx="5039784" cy="4897967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99227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8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8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605DD744-4CFE-4ABA-A4C1-C53B112207FD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85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D1DF-C8A1-4FAE-B8F1-B472B67AB633}" type="datetime1">
              <a:rPr lang="ru-RU" smtClean="0"/>
              <a:t>16.12.2025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871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E97A-ADBE-4DAC-82AE-619D5423F20A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82957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C2721-9EE3-4894-B7E9-E31FD1E94B92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7042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9" y="1123952"/>
            <a:ext cx="10752667" cy="5184773"/>
          </a:xfrm>
        </p:spPr>
        <p:txBody>
          <a:bodyPr>
            <a:normAutofit/>
          </a:bodyPr>
          <a:lstStyle>
            <a:lvl1pPr marL="380972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26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080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35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190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609570">
              <a:defRPr/>
            </a:pPr>
            <a:fld id="{AC9C328F-F857-4C7F-B884-4DA8B17E5777}" type="datetime1">
              <a:rPr lang="ru-RU" smtClean="0">
                <a:solidFill>
                  <a:srgbClr val="FFFFFF">
                    <a:lumMod val="50000"/>
                  </a:srgbClr>
                </a:solidFill>
              </a:rPr>
              <a:t>16.12.2025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70">
              <a:defRPr/>
            </a:pPr>
            <a:r>
              <a:rPr lang="ru-RU">
                <a:solidFill>
                  <a:srgbClr val="191919">
                    <a:tint val="75000"/>
                  </a:srgbClr>
                </a:solidFill>
              </a:rPr>
              <a:t>Строительная отрасль 2023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70">
              <a:defRPr/>
            </a:pPr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>
                <a:defRPr/>
              </a:pPr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689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38291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70">
              <a:defRPr/>
            </a:pPr>
            <a:fld id="{68E37C63-383C-4D91-AE5E-67CAD7ED1F77}" type="datetime1">
              <a:rPr lang="ru-RU" smtClean="0">
                <a:solidFill>
                  <a:srgbClr val="FFFFFF">
                    <a:lumMod val="50000"/>
                  </a:srgbClr>
                </a:solidFill>
              </a:rPr>
              <a:t>16.12.2025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70">
              <a:defRPr/>
            </a:pPr>
            <a:r>
              <a:rPr lang="ru-RU">
                <a:solidFill>
                  <a:srgbClr val="FFFFFF">
                    <a:lumMod val="50000"/>
                  </a:srgbClr>
                </a:solidFill>
              </a:rPr>
              <a:t>Строительная отрасль 2023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70">
              <a:defRPr/>
            </a:pPr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>
                <a:defRPr/>
              </a:pPr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421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4580467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/>
              <a:t>www.tn.ru</a:t>
            </a:r>
            <a:endParaRPr lang="en-US" sz="1333" spc="4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/>
              <a:t>Знание. Опыт. Мастерство.</a:t>
            </a:r>
            <a:endParaRPr lang="en-US" sz="1333" spc="40" dirty="0"/>
          </a:p>
        </p:txBody>
      </p:sp>
    </p:spTree>
    <p:extLst>
      <p:ext uri="{BB962C8B-B14F-4D97-AF65-F5344CB8AC3E}">
        <p14:creationId xmlns:p14="http://schemas.microsoft.com/office/powerpoint/2010/main" val="3706990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21216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1" y="3778834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385328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EFA508-81B1-5448-A954-BC309A131D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6"/>
            <a:ext cx="12192000" cy="6854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70891-B2BA-1444-9EF2-36F1A0D6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CCD3-B339-3043-90C2-31FE26794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6457-D5AF-1D4E-AD43-59D77911F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6E46-17AE-4649-960F-C598E8C8D3F1}" type="datetime1">
              <a:rPr lang="ru-RU" smtClean="0"/>
              <a:t>16.12.2025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03DE-F150-DD41-A3B5-9BAF9231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5DCA1-AEB3-A341-A1AE-8C2755E5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2B08-872B-8344-8B9C-B4BC6FCE02F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CCACB-FBD8-294D-B0BE-BD68095A50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4929" y="279677"/>
            <a:ext cx="1357972" cy="2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669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1989668"/>
            <a:ext cx="10752667" cy="119356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8" y="3716867"/>
            <a:ext cx="10752667" cy="54398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cap="all" spc="13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>
                <a:solidFill>
                  <a:srgbClr val="FFFFFF"/>
                </a:solidFill>
              </a:rPr>
              <a:t>Знание. Опыт. Мастерство.</a:t>
            </a:r>
            <a:endParaRPr lang="en-US" sz="1333" spc="4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7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4580468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>
                <a:solidFill>
                  <a:srgbClr val="FFFFFF"/>
                </a:solidFill>
              </a:rPr>
              <a:t>Знание. Опыт. Мастерство.</a:t>
            </a:r>
            <a:endParaRPr lang="en-US" sz="1333" spc="4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36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1989668"/>
            <a:ext cx="10752667" cy="115199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733" b="1" i="0" cap="all" spc="13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7" y="3716869"/>
            <a:ext cx="5054600" cy="18425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cap="none" spc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6633" y="6180799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67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en-US" sz="667" spc="40" dirty="0" err="1">
                <a:solidFill>
                  <a:srgbClr val="FFFFFF"/>
                </a:solidFill>
                <a:latin typeface="Arial Narrow"/>
                <a:cs typeface="Arial Narrow"/>
              </a:rPr>
              <a:t>П</a:t>
            </a:r>
            <a:r>
              <a:rPr lang="ru-RU" sz="667" spc="40" dirty="0" err="1">
                <a:solidFill>
                  <a:srgbClr val="FFFFFF"/>
                </a:solidFill>
                <a:latin typeface="Arial Narrow"/>
                <a:cs typeface="Arial Narrow"/>
              </a:rPr>
              <a:t>рофессионадьные</a:t>
            </a:r>
            <a:r>
              <a:rPr lang="ru-RU" sz="667" spc="40" dirty="0">
                <a:solidFill>
                  <a:srgbClr val="FFFFFF"/>
                </a:solidFill>
                <a:latin typeface="Arial Narrow"/>
                <a:cs typeface="Arial Narrow"/>
              </a:rPr>
              <a:t> консультации</a:t>
            </a:r>
            <a:endParaRPr lang="en-US" sz="667" spc="4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0799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34668" y="3716868"/>
            <a:ext cx="5037667" cy="1862667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2763701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8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8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7209770A-213A-4776-8C68-347745E97CFC}" type="datetime3">
              <a:rPr lang="ru-RU" smtClean="0">
                <a:solidFill>
                  <a:srgbClr val="FFFFFF"/>
                </a:solidFill>
              </a:rPr>
              <a:pPr/>
              <a:t>16/12/25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9554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1" y="1989667"/>
            <a:ext cx="5039783" cy="25908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2551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461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8" y="2565406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2" y="112395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2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16/12/25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191919">
                    <a:tint val="75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70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ru-RU" dirty="0" smtClean="0"/>
              <a:t>1.</a:t>
            </a:r>
            <a:endParaRPr lang="en-US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2" y="2277536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2" y="2565406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70" y="2277538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2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2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2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70" y="342900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3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2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2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70" y="458047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4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8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8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8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8" y="371687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7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8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40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6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8" y="112395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8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 smtClean="0"/>
              <a:t>5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6434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9.emf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emf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7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11" r:id="rId2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4125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CE2ED738-08A6-4BE8-BE18-51B1999DEA8D}" type="datetime1">
              <a:rPr lang="ru-RU" smtClean="0"/>
              <a:t>16.12.2025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44" r:id="rId2"/>
    <p:sldLayoutId id="2147483743" r:id="rId3"/>
    <p:sldLayoutId id="2147483779" r:id="rId4"/>
    <p:sldLayoutId id="2147483694" r:id="rId5"/>
    <p:sldLayoutId id="2147483722" r:id="rId6"/>
    <p:sldLayoutId id="2147483731" r:id="rId7"/>
    <p:sldLayoutId id="2147483703" r:id="rId8"/>
    <p:sldLayoutId id="2147483734" r:id="rId9"/>
    <p:sldLayoutId id="2147483713" r:id="rId10"/>
    <p:sldLayoutId id="2147483709" r:id="rId11"/>
    <p:sldLayoutId id="2147483719" r:id="rId12"/>
    <p:sldLayoutId id="2147483729" r:id="rId13"/>
    <p:sldLayoutId id="2147483706" r:id="rId14"/>
    <p:sldLayoutId id="2147483735" r:id="rId15"/>
    <p:sldLayoutId id="2147483707" r:id="rId16"/>
    <p:sldLayoutId id="2147483718" r:id="rId17"/>
    <p:sldLayoutId id="2147483721" r:id="rId18"/>
    <p:sldLayoutId id="2147483741" r:id="rId19"/>
    <p:sldLayoutId id="2147483712" r:id="rId20"/>
    <p:sldLayoutId id="2147483733" r:id="rId21"/>
    <p:sldLayoutId id="2147483704" r:id="rId22"/>
    <p:sldLayoutId id="2147483742" r:id="rId23"/>
    <p:sldLayoutId id="2147483725" r:id="rId24"/>
    <p:sldLayoutId id="2147483732" r:id="rId25"/>
    <p:sldLayoutId id="2147484107" r:id="rId26"/>
    <p:sldLayoutId id="2147484115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5DEF6DD-6F71-4277-B459-C5249A6BEF4B}" type="datetime1">
              <a:rPr lang="ru-RU" smtClean="0"/>
              <a:t>16.12.2025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75" r:id="rId3"/>
    <p:sldLayoutId id="2147483776" r:id="rId4"/>
    <p:sldLayoutId id="2147483777" r:id="rId5"/>
    <p:sldLayoutId id="2147483778" r:id="rId6"/>
    <p:sldLayoutId id="2147483767" r:id="rId7"/>
    <p:sldLayoutId id="2147483771" r:id="rId8"/>
    <p:sldLayoutId id="2147483772" r:id="rId9"/>
    <p:sldLayoutId id="2147483745" r:id="rId10"/>
    <p:sldLayoutId id="2147483773" r:id="rId11"/>
    <p:sldLayoutId id="2147483774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5">
            <a:extLst>
              <a:ext uri="{FF2B5EF4-FFF2-40B4-BE49-F238E27FC236}">
                <a16:creationId xmlns:a16="http://schemas.microsoft.com/office/drawing/2014/main" id="{877ADE7B-FA99-8FAE-39D7-0F858C28B8BD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229" y="1793821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1E101D52-5A80-4830-A69E-F2B348D27A91}" type="datetime1">
              <a:rPr lang="ru-RU" smtClean="0"/>
              <a:t>16.12.2025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8610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46" y="412633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0" r:id="rId2"/>
    <p:sldLayoutId id="2147483723" r:id="rId3"/>
    <p:sldLayoutId id="2147483724" r:id="rId4"/>
    <p:sldLayoutId id="2147483710" r:id="rId5"/>
    <p:sldLayoutId id="2147483714" r:id="rId6"/>
    <p:sldLayoutId id="2147483746" r:id="rId7"/>
    <p:sldLayoutId id="2147483728" r:id="rId8"/>
    <p:sldLayoutId id="214748371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accent6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59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195">
          <p15:clr>
            <a:srgbClr val="F26B43"/>
          </p15:clr>
        </p15:guide>
        <p15:guide id="4" orient="horz" pos="4125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41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93C65DC-2347-4FB8-85B4-591F2B7EEEBD}" type="datetime1">
              <a:rPr lang="ru-RU" smtClean="0"/>
              <a:t>16.12.2025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6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0146C91D-C4ED-4E90-B447-D986CED5C86C}" type="datetime1">
              <a:rPr lang="ru-RU" smtClean="0"/>
              <a:t>16.12.2025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96977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3B12CBC4-4013-4883-B29D-42CF9483E37F}" type="datetime1">
              <a:rPr lang="ru-RU" smtClean="0"/>
              <a:t>16.12.2025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" y="1"/>
            <a:ext cx="12191999" cy="83608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/>
              <a:t>    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67638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61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3" r:id="rId12"/>
    <p:sldLayoutId id="2147484015" r:id="rId13"/>
  </p:sldLayoutIdLst>
  <p:hf hdr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" y="71719"/>
            <a:ext cx="12191999" cy="83608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/>
              <a:t>    </a:t>
            </a:r>
            <a:endParaRPr lang="en-US" sz="1333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51869"/>
            <a:ext cx="8401051" cy="47578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309784"/>
            <a:ext cx="12192000" cy="5482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6432552" y="6474677"/>
            <a:ext cx="4032249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0F1A69-4C3C-EC4A-AD6D-D882ACF0A094}" type="datetime3">
              <a:rPr lang="ru-RU" sz="933" smtClean="0">
                <a:latin typeface="Roboto" charset="0"/>
                <a:ea typeface="Roboto" charset="0"/>
                <a:cs typeface="Roboto" charset="0"/>
              </a:rPr>
              <a:pPr/>
              <a:t>16/12/25</a:t>
            </a:fld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19667" y="6474677"/>
            <a:ext cx="5054600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33" dirty="0">
                <a:latin typeface="Roboto" charset="0"/>
                <a:ea typeface="Roboto" charset="0"/>
                <a:cs typeface="Roboto" charset="0"/>
              </a:rPr>
              <a:t>Знание. Опыт. Мастерство.</a:t>
            </a:r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801351" y="6474677"/>
            <a:ext cx="670983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sz="800" kern="1200" cap="all" spc="1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09891A-D309-0247-92B5-BD07C36B0836}" type="slidenum">
              <a:rPr lang="en-US" sz="933" smtClean="0">
                <a:latin typeface="Roboto" charset="0"/>
                <a:ea typeface="Roboto" charset="0"/>
                <a:cs typeface="Roboto" charset="0"/>
              </a:rPr>
              <a:pPr/>
              <a:t>‹#›</a:t>
            </a:fld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Roboto" charset="0"/>
          <a:ea typeface="Roboto" charset="0"/>
          <a:cs typeface="Roboto" charset="0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38" pos="340">
          <p15:clr>
            <a:srgbClr val="F26B43"/>
          </p15:clr>
        </p15:guide>
        <p15:guide id="54" pos="542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23953"/>
            <a:ext cx="10752667" cy="5184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defTabSz="609570"/>
            <a:fld id="{B6F5647E-9822-47DC-B402-02555CEB58FB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 defTabSz="609570"/>
              <a:t>16/12/25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defTabSz="609570"/>
            <a:r>
              <a:rPr lang="ru-RU" smtClean="0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609570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26691"/>
            <a:ext cx="8401051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367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</p:sldLayoutIdLst>
  <p:hf hdr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756">
          <p15:clr>
            <a:srgbClr val="F26B43"/>
          </p15:clr>
        </p15:guide>
        <p15:guide id="3" pos="2721">
          <p15:clr>
            <a:srgbClr val="F26B43"/>
          </p15:clr>
        </p15:guide>
        <p15:guide id="4" pos="2562">
          <p15:clr>
            <a:srgbClr val="F26B43"/>
          </p15:clr>
        </p15:guide>
        <p15:guide id="5" pos="2404">
          <p15:clr>
            <a:srgbClr val="F26B43"/>
          </p15:clr>
        </p15:guide>
        <p15:guide id="6" pos="2245">
          <p15:clr>
            <a:srgbClr val="F26B43"/>
          </p15:clr>
        </p15:guide>
        <p15:guide id="7" pos="2086">
          <p15:clr>
            <a:srgbClr val="F26B43"/>
          </p15:clr>
        </p15:guide>
        <p15:guide id="8" pos="1927">
          <p15:clr>
            <a:srgbClr val="F26B43"/>
          </p15:clr>
        </p15:guide>
        <p15:guide id="9" pos="1769">
          <p15:clr>
            <a:srgbClr val="F26B43"/>
          </p15:clr>
        </p15:guide>
        <p15:guide id="10" pos="1610">
          <p15:clr>
            <a:srgbClr val="F26B43"/>
          </p15:clr>
        </p15:guide>
        <p15:guide id="11" pos="1451">
          <p15:clr>
            <a:srgbClr val="F26B43"/>
          </p15:clr>
        </p15:guide>
        <p15:guide id="12" pos="1292">
          <p15:clr>
            <a:srgbClr val="F26B43"/>
          </p15:clr>
        </p15:guide>
        <p15:guide id="13" pos="1134">
          <p15:clr>
            <a:srgbClr val="F26B43"/>
          </p15:clr>
        </p15:guide>
        <p15:guide id="14" pos="975">
          <p15:clr>
            <a:srgbClr val="F26B43"/>
          </p15:clr>
        </p15:guide>
        <p15:guide id="15" pos="816">
          <p15:clr>
            <a:srgbClr val="F26B43"/>
          </p15:clr>
        </p15:guide>
        <p15:guide id="16" pos="657">
          <p15:clr>
            <a:srgbClr val="F26B43"/>
          </p15:clr>
        </p15:guide>
        <p15:guide id="17" pos="499">
          <p15:clr>
            <a:srgbClr val="F26B43"/>
          </p15:clr>
        </p15:guide>
        <p15:guide id="18" pos="340">
          <p15:clr>
            <a:srgbClr val="F26B43"/>
          </p15:clr>
        </p15:guide>
        <p15:guide id="19" pos="3039">
          <p15:clr>
            <a:srgbClr val="F26B43"/>
          </p15:clr>
        </p15:guide>
        <p15:guide id="20" pos="3198">
          <p15:clr>
            <a:srgbClr val="F26B43"/>
          </p15:clr>
        </p15:guide>
        <p15:guide id="21" pos="3356">
          <p15:clr>
            <a:srgbClr val="F26B43"/>
          </p15:clr>
        </p15:guide>
        <p15:guide id="22" pos="3515">
          <p15:clr>
            <a:srgbClr val="F26B43"/>
          </p15:clr>
        </p15:guide>
        <p15:guide id="23" pos="3674">
          <p15:clr>
            <a:srgbClr val="F26B43"/>
          </p15:clr>
        </p15:guide>
        <p15:guide id="24" pos="3833">
          <p15:clr>
            <a:srgbClr val="F26B43"/>
          </p15:clr>
        </p15:guide>
        <p15:guide id="25" pos="3991">
          <p15:clr>
            <a:srgbClr val="F26B43"/>
          </p15:clr>
        </p15:guide>
        <p15:guide id="26" pos="4150">
          <p15:clr>
            <a:srgbClr val="F26B43"/>
          </p15:clr>
        </p15:guide>
        <p15:guide id="27" pos="4309">
          <p15:clr>
            <a:srgbClr val="F26B43"/>
          </p15:clr>
        </p15:guide>
        <p15:guide id="28" pos="4468">
          <p15:clr>
            <a:srgbClr val="F26B43"/>
          </p15:clr>
        </p15:guide>
        <p15:guide id="29" pos="4626">
          <p15:clr>
            <a:srgbClr val="F26B43"/>
          </p15:clr>
        </p15:guide>
        <p15:guide id="30" pos="4785">
          <p15:clr>
            <a:srgbClr val="F26B43"/>
          </p15:clr>
        </p15:guide>
        <p15:guide id="31" pos="4944">
          <p15:clr>
            <a:srgbClr val="F26B43"/>
          </p15:clr>
        </p15:guide>
        <p15:guide id="32" pos="5103">
          <p15:clr>
            <a:srgbClr val="F26B43"/>
          </p15:clr>
        </p15:guide>
        <p15:guide id="33" pos="5261">
          <p15:clr>
            <a:srgbClr val="F26B43"/>
          </p15:clr>
        </p15:guide>
        <p15:guide id="34" pos="5420">
          <p15:clr>
            <a:srgbClr val="F26B43"/>
          </p15:clr>
        </p15:guide>
        <p15:guide id="35" orient="horz" pos="3117">
          <p15:clr>
            <a:srgbClr val="F26B43"/>
          </p15:clr>
        </p15:guide>
        <p15:guide id="36" orient="horz" pos="1892">
          <p15:clr>
            <a:srgbClr val="F26B43"/>
          </p15:clr>
        </p15:guide>
        <p15:guide id="37" orient="horz" pos="2028">
          <p15:clr>
            <a:srgbClr val="F26B43"/>
          </p15:clr>
        </p15:guide>
        <p15:guide id="38" orient="horz" pos="2164">
          <p15:clr>
            <a:srgbClr val="F26B43"/>
          </p15:clr>
        </p15:guide>
        <p15:guide id="39" orient="horz" pos="2300">
          <p15:clr>
            <a:srgbClr val="F26B43"/>
          </p15:clr>
        </p15:guide>
        <p15:guide id="40" orient="horz" pos="2436">
          <p15:clr>
            <a:srgbClr val="F26B43"/>
          </p15:clr>
        </p15:guide>
        <p15:guide id="41" orient="horz" pos="2573">
          <p15:clr>
            <a:srgbClr val="F26B43"/>
          </p15:clr>
        </p15:guide>
        <p15:guide id="42" orient="horz" pos="2709">
          <p15:clr>
            <a:srgbClr val="F26B43"/>
          </p15:clr>
        </p15:guide>
        <p15:guide id="43" orient="horz" pos="2845">
          <p15:clr>
            <a:srgbClr val="F26B43"/>
          </p15:clr>
        </p15:guide>
        <p15:guide id="44" orient="horz" pos="2981">
          <p15:clr>
            <a:srgbClr val="F26B43"/>
          </p15:clr>
        </p15:guide>
        <p15:guide id="45" orient="horz" pos="1620">
          <p15:clr>
            <a:srgbClr val="F26B43"/>
          </p15:clr>
        </p15:guide>
        <p15:guide id="46" orient="horz" pos="1484">
          <p15:clr>
            <a:srgbClr val="F26B43"/>
          </p15:clr>
        </p15:guide>
        <p15:guide id="47" orient="horz" pos="1348">
          <p15:clr>
            <a:srgbClr val="F26B43"/>
          </p15:clr>
        </p15:guide>
        <p15:guide id="48" orient="horz" pos="1212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940">
          <p15:clr>
            <a:srgbClr val="F26B43"/>
          </p15:clr>
        </p15:guide>
        <p15:guide id="51" orient="horz" pos="804">
          <p15:clr>
            <a:srgbClr val="F26B43"/>
          </p15:clr>
        </p15:guide>
        <p15:guide id="52" orient="horz" pos="667">
          <p15:clr>
            <a:srgbClr val="F26B43"/>
          </p15:clr>
        </p15:guide>
        <p15:guide id="53" orient="horz" pos="531">
          <p15:clr>
            <a:srgbClr val="F26B43"/>
          </p15:clr>
        </p15:guide>
        <p15:guide id="54" orient="horz" pos="395">
          <p15:clr>
            <a:srgbClr val="F26B43"/>
          </p15:clr>
        </p15:guide>
        <p15:guide id="55" orient="horz" pos="25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5" Type="http://schemas.microsoft.com/office/2007/relationships/hdphoto" Target="../media/hdphoto2.wdp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5" Type="http://schemas.microsoft.com/office/2007/relationships/hdphoto" Target="../media/hdphoto2.wdp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2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593057"/>
            <a:ext cx="12192000" cy="5264943"/>
          </a:xfrm>
          <a:prstGeom prst="rect">
            <a:avLst/>
          </a:prstGeom>
          <a:gradFill>
            <a:gsLst>
              <a:gs pos="0">
                <a:schemeClr val="tx2">
                  <a:lumMod val="75000"/>
                  <a:alpha val="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2377" y="3453017"/>
            <a:ext cx="8850085" cy="1545022"/>
          </a:xfrm>
          <a:effectLst>
            <a:glow rad="1384300">
              <a:schemeClr val="bg1">
                <a:alpha val="48000"/>
              </a:schemeClr>
            </a:glow>
          </a:effectLst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  <a:tabLst>
                <a:tab pos="3319380" algn="l"/>
              </a:tabLst>
            </a:pPr>
            <a:r>
              <a:rPr lang="ru-RU" sz="5400" b="1" dirty="0" smtClean="0">
                <a:solidFill>
                  <a:schemeClr val="bg1"/>
                </a:solidFill>
                <a:latin typeface="Proxima Nova Extrabold" panose="02000506030000020004" charset="0"/>
              </a:rPr>
              <a:t>Как зарабатывать больше с </a:t>
            </a:r>
            <a:r>
              <a:rPr lang="en-US" sz="5400" b="1" dirty="0" smtClean="0">
                <a:solidFill>
                  <a:srgbClr val="C00000"/>
                </a:solidFill>
                <a:latin typeface="Proxima Nova Extrabold" panose="02000506030000020004" charset="0"/>
              </a:rPr>
              <a:t>ROOF.ru</a:t>
            </a:r>
            <a:endParaRPr lang="ru-RU" sz="5400" b="1" dirty="0">
              <a:solidFill>
                <a:srgbClr val="C00000"/>
              </a:solidFill>
              <a:latin typeface="Proxima Nova Extrabold" panose="020005060300000200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838" y="4585692"/>
            <a:ext cx="1419752" cy="1419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8" y="0"/>
            <a:ext cx="2622281" cy="159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4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40" y="1219200"/>
            <a:ext cx="5039360" cy="50393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3135" y="1394135"/>
            <a:ext cx="5518297" cy="3580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Климова Ирина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chemeClr val="bg1"/>
                </a:solidFill>
              </a:rPr>
              <a:t>Модератор </a:t>
            </a:r>
            <a:r>
              <a:rPr lang="ru-RU" sz="1600" b="1" dirty="0">
                <a:solidFill>
                  <a:schemeClr val="bg1"/>
                </a:solidFill>
              </a:rPr>
              <a:t>сайта </a:t>
            </a:r>
            <a:r>
              <a:rPr lang="ru-RU" sz="1600" b="1" u="sng" dirty="0" smtClean="0">
                <a:solidFill>
                  <a:srgbClr val="C00000"/>
                </a:solidFill>
              </a:rPr>
              <a:t>ROO</a:t>
            </a:r>
            <a:r>
              <a:rPr lang="en-US" sz="1600" b="1" u="sng" dirty="0" smtClean="0">
                <a:solidFill>
                  <a:srgbClr val="C00000"/>
                </a:solidFill>
              </a:rPr>
              <a:t>F.ru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Обеспечиваю поддержку пользователей сайта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Помогаю пользователям </a:t>
            </a:r>
            <a:r>
              <a:rPr lang="ru-RU" sz="1600" dirty="0">
                <a:solidFill>
                  <a:schemeClr val="bg1"/>
                </a:solidFill>
              </a:rPr>
              <a:t>эффективно работать с платформой и достигать своих целей.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П</a:t>
            </a:r>
            <a:r>
              <a:rPr lang="ru-RU" sz="1600" dirty="0" smtClean="0">
                <a:solidFill>
                  <a:schemeClr val="bg1"/>
                </a:solidFill>
              </a:rPr>
              <a:t>омогаю </a:t>
            </a:r>
            <a:r>
              <a:rPr lang="ru-RU" sz="1600" dirty="0">
                <a:solidFill>
                  <a:schemeClr val="bg1"/>
                </a:solidFill>
              </a:rPr>
              <a:t>заказчикам находить надежных </a:t>
            </a:r>
            <a:r>
              <a:rPr lang="ru-RU" sz="1600" dirty="0" smtClean="0">
                <a:solidFill>
                  <a:schemeClr val="bg1"/>
                </a:solidFill>
              </a:rPr>
              <a:t>исполнителей </a:t>
            </a: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Помогаю подрядчикам находить </a:t>
            </a:r>
            <a:r>
              <a:rPr lang="ru-RU" sz="1600" dirty="0">
                <a:solidFill>
                  <a:schemeClr val="bg1"/>
                </a:solidFill>
              </a:rPr>
              <a:t>интересные объекты для выполнения работ.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443198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Программа ВЕБИНАРА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8240" y="1229360"/>
            <a:ext cx="75996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     Работа с заказами</a:t>
            </a:r>
          </a:p>
          <a:p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     Рейтинг подрядчиков и витрина</a:t>
            </a:r>
          </a:p>
          <a:p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      Программы лояльности для подрядчиков</a:t>
            </a:r>
          </a:p>
          <a:p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      Ответы на вопросы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74996" y="1274712"/>
            <a:ext cx="451143" cy="451143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74998" y="1926529"/>
            <a:ext cx="451143" cy="451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74997" y="2486667"/>
            <a:ext cx="451143" cy="451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56361" y="3125323"/>
            <a:ext cx="451143" cy="451143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2774996" y="4311694"/>
            <a:ext cx="9132523" cy="1631081"/>
          </a:xfrm>
          <a:prstGeom prst="rect">
            <a:avLst/>
          </a:prstGeom>
          <a:effectLst>
            <a:glow rad="1384300">
              <a:schemeClr val="bg1">
                <a:alpha val="48000"/>
              </a:schemeClr>
            </a:glow>
          </a:effectLst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tabLst>
                <a:tab pos="331938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Proxima Nova Bl" panose="02000506030000020004" pitchFamily="2" charset="0"/>
              </a:rPr>
              <a:t>ЕДИНСТВЕННАЯ СПЕЦИАЛИЗИРОВАННАЯ  ПЛАТФОРМА </a:t>
            </a:r>
          </a:p>
          <a:p>
            <a:pPr>
              <a:lnSpc>
                <a:spcPct val="80000"/>
              </a:lnSpc>
              <a:spcBef>
                <a:spcPts val="0"/>
              </a:spcBef>
              <a:tabLst>
                <a:tab pos="331938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Где вы найдете объекты на монтаж </a:t>
            </a:r>
            <a:br>
              <a:rPr lang="ru-RU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кровель, фасадов и фундаментов</a:t>
            </a:r>
            <a:endParaRPr lang="ru-RU" sz="24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129630" y="3119246"/>
            <a:ext cx="4323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ROOF.RU</a:t>
            </a:r>
            <a:endParaRPr lang="ru-RU" sz="80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1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443198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РАБОТА С </a:t>
            </a:r>
            <a:r>
              <a:rPr lang="ru-RU" sz="3200" dirty="0" smtClean="0">
                <a:solidFill>
                  <a:schemeClr val="bg1"/>
                </a:solidFill>
              </a:rPr>
              <a:t>ЗАКАЗАМИ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760625" y="2581396"/>
            <a:ext cx="3291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ROOF.RU</a:t>
            </a:r>
            <a:endParaRPr lang="ru-RU" sz="60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453613" y="4734870"/>
            <a:ext cx="875850" cy="3400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3613" y="5186189"/>
            <a:ext cx="875851" cy="2123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3613" y="5502389"/>
            <a:ext cx="875850" cy="1263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6029" y="5733598"/>
            <a:ext cx="87585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img391544" descr="9f505616-56af-4cc3-b174-8d7696fc1df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071" y="2306211"/>
            <a:ext cx="5916930" cy="454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1650" y="1188721"/>
            <a:ext cx="5509260" cy="509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ru-RU" sz="1600" b="1" dirty="0" smtClean="0">
                <a:solidFill>
                  <a:schemeClr val="bg1"/>
                </a:solidFill>
              </a:rPr>
              <a:t>Нам доверяют заказчики!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Более 20 специализаций на сайте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Площадь заказов от 1 до 300 000 м2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Заказы на ремонт и монтаж новых конструкций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Сегменты ИЖС и ПГС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Заказы от физических и юридических лиц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Заказы на генподряд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>
              <a:buClr>
                <a:srgbClr val="C00000"/>
              </a:buClr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1649" y="4965387"/>
            <a:ext cx="4629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ОБЩАЯ ПЛОЩАДЬ ЗАКАЗОВ В 2025 ГОДУ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БОЛЕЕ 3,5 МЛН М2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7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8345" y="415317"/>
            <a:ext cx="11642650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Пройдите регистрацию – </a:t>
            </a:r>
            <a:r>
              <a:rPr lang="ru-RU" sz="3200" dirty="0" smtClean="0">
                <a:solidFill>
                  <a:srgbClr val="C00000"/>
                </a:solidFill>
              </a:rPr>
              <a:t>начните зарабатывать </a:t>
            </a:r>
            <a:r>
              <a:rPr lang="ru-RU" sz="3200" dirty="0" smtClean="0">
                <a:solidFill>
                  <a:schemeClr val="bg1"/>
                </a:solidFill>
              </a:rPr>
              <a:t>уже сегодня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345" y="2027103"/>
            <a:ext cx="35794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Перед началом работы с сайтом </a:t>
            </a:r>
            <a:r>
              <a:rPr lang="ru-RU" sz="1600" dirty="0" smtClean="0">
                <a:solidFill>
                  <a:schemeClr val="bg1"/>
                </a:solidFill>
              </a:rPr>
              <a:t>выполните </a:t>
            </a:r>
            <a:r>
              <a:rPr lang="ru-RU" sz="1600" dirty="0">
                <a:solidFill>
                  <a:schemeClr val="bg1"/>
                </a:solidFill>
              </a:rPr>
              <a:t>вход или зарегистрируйтесь. 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Авторизация и регистрация осуществляются с помощью номера телефона </a:t>
            </a:r>
            <a:r>
              <a:rPr lang="ru-RU" sz="1600" dirty="0" smtClean="0">
                <a:solidFill>
                  <a:schemeClr val="bg1"/>
                </a:solidFill>
              </a:rPr>
              <a:t>или </a:t>
            </a:r>
            <a:r>
              <a:rPr lang="ru-RU" sz="1600" dirty="0">
                <a:solidFill>
                  <a:schemeClr val="bg1"/>
                </a:solidFill>
              </a:rPr>
              <a:t>адреса электронной почты.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548" y="1416684"/>
            <a:ext cx="8269845" cy="27995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213" y="3489175"/>
            <a:ext cx="3427728" cy="306995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7495" y="3489174"/>
            <a:ext cx="3293762" cy="3069951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10329412" y="2034020"/>
            <a:ext cx="487680" cy="5079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2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11523414" cy="886397"/>
          </a:xfrm>
        </p:spPr>
        <p:txBody>
          <a:bodyPr/>
          <a:lstStyle/>
          <a:p>
            <a:r>
              <a:rPr lang="ru-RU" sz="3200" b="0" dirty="0">
                <a:solidFill>
                  <a:schemeClr val="bg1"/>
                </a:solidFill>
              </a:rPr>
              <a:t>Подрядчики с </a:t>
            </a:r>
            <a:r>
              <a:rPr lang="ru-RU" sz="3200" b="0" dirty="0" smtClean="0">
                <a:solidFill>
                  <a:schemeClr val="bg1"/>
                </a:solidFill>
              </a:rPr>
              <a:t>заполненным профилем </a:t>
            </a:r>
            <a:r>
              <a:rPr lang="ru-RU" sz="3200" b="0" dirty="0">
                <a:solidFill>
                  <a:schemeClr val="bg1"/>
                </a:solidFill>
              </a:rPr>
              <a:t>вызывают </a:t>
            </a:r>
            <a:r>
              <a:rPr lang="ru-RU" sz="3200" b="0" dirty="0">
                <a:solidFill>
                  <a:srgbClr val="C00000"/>
                </a:solidFill>
              </a:rPr>
              <a:t>больше доверия </a:t>
            </a:r>
            <a:r>
              <a:rPr lang="ru-RU" sz="3200" b="0" dirty="0">
                <a:solidFill>
                  <a:schemeClr val="bg1"/>
                </a:solidFill>
              </a:rPr>
              <a:t>у заказчиков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9798" y="1401592"/>
            <a:ext cx="522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 правом верхнем углу экрана откройте Меню.   В появившемся списке выберите раздел «Настройка профиля»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60606" y="4607912"/>
            <a:ext cx="5500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После заполнения нажмите кнопку «Сохранить изменения»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86902" y="1426937"/>
            <a:ext cx="5335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В разделе «Данные о компании» </a:t>
            </a:r>
            <a:r>
              <a:rPr lang="ru-RU" sz="1600" dirty="0" smtClean="0">
                <a:solidFill>
                  <a:schemeClr val="bg1"/>
                </a:solidFill>
              </a:rPr>
              <a:t>укажите </a:t>
            </a:r>
            <a:r>
              <a:rPr lang="ru-RU" sz="1600" dirty="0">
                <a:solidFill>
                  <a:schemeClr val="bg1"/>
                </a:solidFill>
              </a:rPr>
              <a:t>свои </a:t>
            </a:r>
            <a:r>
              <a:rPr lang="ru-RU" sz="1600" dirty="0" smtClean="0">
                <a:solidFill>
                  <a:schemeClr val="bg1"/>
                </a:solidFill>
              </a:rPr>
              <a:t>специализации, </a:t>
            </a:r>
            <a:r>
              <a:rPr lang="ru-RU" sz="1600" dirty="0">
                <a:solidFill>
                  <a:schemeClr val="bg1"/>
                </a:solidFill>
              </a:rPr>
              <a:t>регионы </a:t>
            </a:r>
            <a:r>
              <a:rPr lang="ru-RU" sz="1600" dirty="0" smtClean="0">
                <a:solidFill>
                  <a:schemeClr val="bg1"/>
                </a:solidFill>
              </a:rPr>
              <a:t>работы и допуски. </a:t>
            </a:r>
            <a:r>
              <a:rPr lang="ru-RU" sz="1600" dirty="0">
                <a:solidFill>
                  <a:schemeClr val="bg1"/>
                </a:solidFill>
              </a:rPr>
              <a:t>Это позволит получать уведомления только </a:t>
            </a:r>
            <a:r>
              <a:rPr lang="ru-RU" sz="1600" dirty="0" smtClean="0">
                <a:solidFill>
                  <a:schemeClr val="bg1"/>
                </a:solidFill>
              </a:rPr>
              <a:t>об </a:t>
            </a:r>
            <a:r>
              <a:rPr lang="ru-RU" sz="1600" dirty="0">
                <a:solidFill>
                  <a:schemeClr val="bg1"/>
                </a:solidFill>
              </a:rPr>
              <a:t>актуальных для вас заказах.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98" y="5237870"/>
            <a:ext cx="5088257" cy="1084000"/>
          </a:xfrm>
          <a:prstGeom prst="rect">
            <a:avLst/>
          </a:prstGeom>
          <a:ln>
            <a:solidFill>
              <a:srgbClr val="242E40"/>
            </a:solidFill>
          </a:ln>
        </p:spPr>
      </p:pic>
      <p:sp>
        <p:nvSpPr>
          <p:cNvPr id="42" name="Прямоугольник 41"/>
          <p:cNvSpPr/>
          <p:nvPr/>
        </p:nvSpPr>
        <p:spPr>
          <a:xfrm>
            <a:off x="661165" y="5284172"/>
            <a:ext cx="863600" cy="5409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 стрелкой 43"/>
          <p:cNvCxnSpPr/>
          <p:nvPr/>
        </p:nvCxnSpPr>
        <p:spPr>
          <a:xfrm flipH="1" flipV="1">
            <a:off x="1668411" y="5779870"/>
            <a:ext cx="487680" cy="479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Рисунок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30" y="2162328"/>
            <a:ext cx="5012294" cy="2044245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4648334" y="3875334"/>
            <a:ext cx="528320" cy="1507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3785545" y="3913660"/>
            <a:ext cx="6703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7780" y="4299822"/>
            <a:ext cx="5934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Загрузите </a:t>
            </a:r>
            <a:r>
              <a:rPr lang="ru-RU" sz="1600" dirty="0" smtClean="0">
                <a:solidFill>
                  <a:schemeClr val="bg1"/>
                </a:solidFill>
              </a:rPr>
              <a:t>изображение профиля </a:t>
            </a:r>
            <a:r>
              <a:rPr lang="ru-RU" sz="1600" dirty="0">
                <a:solidFill>
                  <a:schemeClr val="bg1"/>
                </a:solidFill>
              </a:rPr>
              <a:t>— логотип компании или фотографию. </a:t>
            </a:r>
            <a:r>
              <a:rPr lang="ru-RU" sz="1600" dirty="0" smtClean="0">
                <a:solidFill>
                  <a:schemeClr val="bg1"/>
                </a:solidFill>
              </a:rPr>
              <a:t>Для </a:t>
            </a:r>
            <a:r>
              <a:rPr lang="ru-RU" sz="1600" dirty="0">
                <a:solidFill>
                  <a:schemeClr val="bg1"/>
                </a:solidFill>
              </a:rPr>
              <a:t>этого нажмите на значок человечка слева в профиле и </a:t>
            </a:r>
            <a:r>
              <a:rPr lang="ru-RU" sz="1600" dirty="0" smtClean="0">
                <a:solidFill>
                  <a:schemeClr val="bg1"/>
                </a:solidFill>
              </a:rPr>
              <a:t>добавьте </a:t>
            </a:r>
            <a:r>
              <a:rPr lang="ru-RU" sz="1600" dirty="0">
                <a:solidFill>
                  <a:schemeClr val="bg1"/>
                </a:solidFill>
              </a:rPr>
              <a:t>свой </a:t>
            </a:r>
            <a:r>
              <a:rPr lang="ru-RU" sz="1600" dirty="0" smtClean="0">
                <a:solidFill>
                  <a:schemeClr val="bg1"/>
                </a:solidFill>
              </a:rPr>
              <a:t>логотип.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556" y="5168900"/>
            <a:ext cx="5118609" cy="1599980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9015867" y="6117357"/>
            <a:ext cx="657178" cy="281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606" y="2719593"/>
            <a:ext cx="5118609" cy="16697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401524" y="3348249"/>
            <a:ext cx="1573619" cy="435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004826" y="3566216"/>
            <a:ext cx="754912" cy="306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971543" y="3686102"/>
            <a:ext cx="718664" cy="546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53340" y="2771981"/>
            <a:ext cx="1382233" cy="3633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4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986" y="1274168"/>
            <a:ext cx="4754985" cy="43121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759" y="2998382"/>
            <a:ext cx="3956208" cy="372550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72140" y="1274168"/>
            <a:ext cx="71238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Уведомления о новых заказах поступают на электронную почту или через </a:t>
            </a:r>
            <a:r>
              <a:rPr lang="ru-RU" sz="1600" dirty="0" err="1" smtClean="0">
                <a:solidFill>
                  <a:schemeClr val="bg1"/>
                </a:solidFill>
              </a:rPr>
              <a:t>Telegram</a:t>
            </a:r>
            <a:r>
              <a:rPr lang="ru-RU" sz="1600" dirty="0" smtClean="0">
                <a:solidFill>
                  <a:schemeClr val="bg1"/>
                </a:solidFill>
              </a:rPr>
              <a:t>-бота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Уведомления </a:t>
            </a:r>
            <a:r>
              <a:rPr lang="ru-RU" sz="1600" dirty="0">
                <a:solidFill>
                  <a:schemeClr val="bg1"/>
                </a:solidFill>
              </a:rPr>
              <a:t>на электронную почту настроены автоматически. </a:t>
            </a:r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Для получения уведомлений в </a:t>
            </a:r>
            <a:r>
              <a:rPr lang="ru-RU" sz="1600" dirty="0" err="1">
                <a:solidFill>
                  <a:schemeClr val="bg1"/>
                </a:solidFill>
              </a:rPr>
              <a:t>Telegram</a:t>
            </a:r>
            <a:r>
              <a:rPr lang="ru-RU" sz="1600" dirty="0">
                <a:solidFill>
                  <a:schemeClr val="bg1"/>
                </a:solidFill>
              </a:rPr>
              <a:t>-боте активируйте соответствующую </a:t>
            </a:r>
            <a:r>
              <a:rPr lang="ru-RU" sz="1600" dirty="0" smtClean="0">
                <a:solidFill>
                  <a:schemeClr val="bg1"/>
                </a:solidFill>
              </a:rPr>
              <a:t>опцию.</a:t>
            </a:r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291652-2666-D9FE-3EB5-13142CF92D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28" y="3635103"/>
            <a:ext cx="577285" cy="5772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2140" y="3740181"/>
            <a:ext cx="7399697" cy="161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Как подключить </a:t>
            </a:r>
            <a:r>
              <a:rPr lang="ru-RU" sz="1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Telegram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-бота?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 разделе </a:t>
            </a:r>
            <a:r>
              <a:rPr lang="ru-RU" sz="1600" dirty="0">
                <a:solidFill>
                  <a:schemeClr val="bg1"/>
                </a:solidFill>
              </a:rPr>
              <a:t>«Уведомления» нажмите кнопку «Подключить».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После перехода </a:t>
            </a:r>
            <a:r>
              <a:rPr lang="ru-RU" sz="1600" dirty="0">
                <a:solidFill>
                  <a:schemeClr val="bg1"/>
                </a:solidFill>
              </a:rPr>
              <a:t>в </a:t>
            </a:r>
            <a:r>
              <a:rPr lang="ru-RU" sz="1600" dirty="0" err="1">
                <a:solidFill>
                  <a:schemeClr val="bg1"/>
                </a:solidFill>
              </a:rPr>
              <a:t>Telegram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нажмите кнопку «Запустить».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72140" y="415317"/>
            <a:ext cx="9930100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не пропускайте важное - </a:t>
            </a:r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настройте </a:t>
            </a: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уведомления</a:t>
            </a:r>
            <a:endParaRPr lang="ru-RU" sz="32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10104656" y="1986425"/>
            <a:ext cx="395167" cy="455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0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3929" y="415317"/>
            <a:ext cx="11585928" cy="886397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Ваши клиенты </a:t>
            </a:r>
            <a:r>
              <a:rPr lang="ru-RU" sz="3200" dirty="0" smtClean="0">
                <a:solidFill>
                  <a:schemeClr val="bg1"/>
                </a:solidFill>
              </a:rPr>
              <a:t>уже разместили объекты на </a:t>
            </a:r>
            <a:r>
              <a:rPr lang="en-US" sz="3200" dirty="0" smtClean="0">
                <a:solidFill>
                  <a:schemeClr val="bg1"/>
                </a:solidFill>
              </a:rPr>
              <a:t>Roof.ru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47" y="1982411"/>
            <a:ext cx="5070851" cy="5732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12745" y="2112865"/>
            <a:ext cx="464059" cy="284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924916" y="2351339"/>
            <a:ext cx="587829" cy="130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134" y="830501"/>
            <a:ext cx="3543382" cy="50046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09" y="1386524"/>
            <a:ext cx="5121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Для просмотра актуальных заказов перейдите в раздел «Заказы» в верхнем меню </a:t>
            </a:r>
            <a:r>
              <a:rPr lang="ru-RU" sz="1600" dirty="0" smtClean="0">
                <a:solidFill>
                  <a:schemeClr val="bg1"/>
                </a:solidFill>
              </a:rPr>
              <a:t>сайта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5709" y="2832379"/>
            <a:ext cx="5121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В списке заказов доступна краткая информацию об объекте: расположение, конструкция, площадь, описание, срок сбора откликов.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А также данные о количестве просмотров и количестве откликов на заказ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29" y="4325939"/>
            <a:ext cx="4985783" cy="16708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19713" y="5835136"/>
            <a:ext cx="6872287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БОЛЕЕ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1000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ЗАКАЗОВ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РАЗМЕЩЕНО НА 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ROOF.ru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в 2025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ГОДУ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2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885" y="415317"/>
            <a:ext cx="11627682" cy="886397"/>
          </a:xfrm>
        </p:spPr>
        <p:txBody>
          <a:bodyPr/>
          <a:lstStyle/>
          <a:p>
            <a:r>
              <a:rPr lang="ru-RU" sz="3200" dirty="0">
                <a:solidFill>
                  <a:srgbClr val="C00000"/>
                </a:solidFill>
              </a:rPr>
              <a:t>Откликайтесь чаще </a:t>
            </a:r>
            <a:r>
              <a:rPr lang="ru-RU" sz="3200" dirty="0">
                <a:solidFill>
                  <a:schemeClr val="bg1"/>
                </a:solidFill>
              </a:rPr>
              <a:t>- увеличивайте количество ваших побед!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885" y="1233158"/>
            <a:ext cx="5385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Чтобы оставить отклик нажмите на кнопку «Откликнуться» на карточке заказа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85" y="1860177"/>
            <a:ext cx="5104588" cy="1546203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4506685" y="2094370"/>
            <a:ext cx="10886" cy="707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8885" y="3476071"/>
            <a:ext cx="5306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Прежде чем отправить отклик, </a:t>
            </a:r>
            <a:r>
              <a:rPr lang="ru-RU" sz="1600" b="1" dirty="0" smtClean="0">
                <a:solidFill>
                  <a:srgbClr val="C00000"/>
                </a:solidFill>
              </a:rPr>
              <a:t>внимательно ознакомьтесь с описанием и вложениями</a:t>
            </a:r>
            <a:r>
              <a:rPr lang="ru-RU" sz="1600" b="1" dirty="0" smtClean="0">
                <a:solidFill>
                  <a:schemeClr val="bg1"/>
                </a:solidFill>
              </a:rPr>
              <a:t>, добавленными в заказ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07" y="4416648"/>
            <a:ext cx="5032007" cy="19438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7378" y="5706240"/>
            <a:ext cx="2921879" cy="5095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550445" y="5308729"/>
            <a:ext cx="0" cy="270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31846" y="5106075"/>
            <a:ext cx="5844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Подробно заполненный отклик в разы </a:t>
            </a:r>
            <a:r>
              <a:rPr lang="ru-RU" sz="2400" b="1" dirty="0" smtClean="0">
                <a:solidFill>
                  <a:srgbClr val="C00000"/>
                </a:solidFill>
              </a:rPr>
              <a:t>увеличивает вероятность победы </a:t>
            </a:r>
            <a:r>
              <a:rPr lang="ru-RU" sz="2400" b="1" dirty="0" smtClean="0">
                <a:solidFill>
                  <a:schemeClr val="bg1"/>
                </a:solidFill>
              </a:rPr>
              <a:t>в заказе!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75314" y="5308729"/>
            <a:ext cx="1262743" cy="94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203582" y="1247340"/>
            <a:ext cx="559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Заказы, на которые вы откликнулись, а также статус вашего отклика можно просмотреть в меню в разделе «Мои заказы»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582" y="2036929"/>
            <a:ext cx="5672985" cy="1158342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1082312" y="2576264"/>
            <a:ext cx="485900" cy="19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2498" y="3178849"/>
            <a:ext cx="4959814" cy="148563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9" name="Прямоугольник 28"/>
          <p:cNvSpPr/>
          <p:nvPr/>
        </p:nvSpPr>
        <p:spPr>
          <a:xfrm>
            <a:off x="6324863" y="3320369"/>
            <a:ext cx="914400" cy="195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7300172" y="3516312"/>
            <a:ext cx="598714" cy="206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875314" y="4890977"/>
            <a:ext cx="1058193" cy="2150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flipV="1">
            <a:off x="10887740" y="2094370"/>
            <a:ext cx="194572" cy="22900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5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9609" y="415317"/>
            <a:ext cx="11568477" cy="443198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Предлагайте</a:t>
            </a:r>
            <a:r>
              <a:rPr lang="ru-RU" sz="3200" dirty="0" smtClean="0">
                <a:solidFill>
                  <a:schemeClr val="bg1"/>
                </a:solidFill>
              </a:rPr>
              <a:t> цену и условия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16" y="1075506"/>
            <a:ext cx="55797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Шаг 1. </a:t>
            </a:r>
            <a:r>
              <a:rPr lang="ru-RU" sz="1600" dirty="0" smtClean="0">
                <a:solidFill>
                  <a:schemeClr val="bg1"/>
                </a:solidFill>
              </a:rPr>
              <a:t>Стоимость работ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Укажите стоимость работ вручную или загрузите файл.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Если в заказе недостаточно информации для расчета, укажите ориентировочную стоимость работ за м2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61" y="2289539"/>
            <a:ext cx="4188405" cy="229867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23547" y="2933107"/>
            <a:ext cx="656858" cy="213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405" y="3563633"/>
            <a:ext cx="4102934" cy="2178512"/>
          </a:xfrm>
          <a:prstGeom prst="rect">
            <a:avLst/>
          </a:prstGeom>
          <a:ln>
            <a:solidFill>
              <a:srgbClr val="000D26"/>
            </a:solidFill>
          </a:ln>
        </p:spPr>
      </p:pic>
      <p:sp>
        <p:nvSpPr>
          <p:cNvPr id="22" name="Прямоугольник 21"/>
          <p:cNvSpPr/>
          <p:nvPr/>
        </p:nvSpPr>
        <p:spPr>
          <a:xfrm>
            <a:off x="1816610" y="4205627"/>
            <a:ext cx="756880" cy="275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020539" y="1043207"/>
            <a:ext cx="5715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Шаг 2. </a:t>
            </a:r>
            <a:r>
              <a:rPr lang="ru-RU" sz="1600" dirty="0" smtClean="0">
                <a:solidFill>
                  <a:schemeClr val="bg1"/>
                </a:solidFill>
              </a:rPr>
              <a:t>Сопроводительное письмо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Опишите условия </a:t>
            </a:r>
            <a:r>
              <a:rPr lang="ru-RU" sz="1600" dirty="0">
                <a:solidFill>
                  <a:schemeClr val="bg1"/>
                </a:solidFill>
              </a:rPr>
              <a:t>сотрудничества — сроки, материалы, </a:t>
            </a:r>
            <a:r>
              <a:rPr lang="ru-RU" sz="1600" dirty="0" smtClean="0">
                <a:solidFill>
                  <a:schemeClr val="bg1"/>
                </a:solidFill>
              </a:rPr>
              <a:t>гарантии. Запросите </a:t>
            </a:r>
            <a:r>
              <a:rPr lang="ru-RU" sz="1600" dirty="0">
                <a:solidFill>
                  <a:schemeClr val="bg1"/>
                </a:solidFill>
              </a:rPr>
              <a:t>необходимую информацию </a:t>
            </a:r>
            <a:r>
              <a:rPr lang="ru-RU" sz="1600" dirty="0" smtClean="0">
                <a:solidFill>
                  <a:schemeClr val="bg1"/>
                </a:solidFill>
              </a:rPr>
              <a:t>— </a:t>
            </a:r>
            <a:r>
              <a:rPr lang="ru-RU" sz="1600" dirty="0">
                <a:solidFill>
                  <a:schemeClr val="bg1"/>
                </a:solidFill>
              </a:rPr>
              <a:t>планы, проекты, выезд на объект.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Добавьте </a:t>
            </a:r>
            <a:r>
              <a:rPr lang="ru-RU" sz="1600" dirty="0">
                <a:solidFill>
                  <a:schemeClr val="bg1"/>
                </a:solidFill>
              </a:rPr>
              <a:t>примеры работ из </a:t>
            </a:r>
            <a:r>
              <a:rPr lang="ru-RU" sz="1600" dirty="0" smtClean="0">
                <a:solidFill>
                  <a:schemeClr val="bg1"/>
                </a:solidFill>
              </a:rPr>
              <a:t>портфолио -  </a:t>
            </a:r>
            <a:r>
              <a:rPr lang="ru-RU" sz="1600" dirty="0">
                <a:solidFill>
                  <a:schemeClr val="bg1"/>
                </a:solidFill>
              </a:rPr>
              <a:t>схожие объекты или конструкции.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Откройте </a:t>
            </a:r>
            <a:r>
              <a:rPr lang="ru-RU" sz="1600" dirty="0">
                <a:solidFill>
                  <a:schemeClr val="bg1"/>
                </a:solidFill>
              </a:rPr>
              <a:t>контакты, чтобы заказчик мог связаться с </a:t>
            </a:r>
            <a:r>
              <a:rPr lang="ru-RU" sz="1600" dirty="0" smtClean="0">
                <a:solidFill>
                  <a:schemeClr val="bg1"/>
                </a:solidFill>
              </a:rPr>
              <a:t>вами.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407" y="3115462"/>
            <a:ext cx="2784562" cy="294549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178138" y="3328222"/>
            <a:ext cx="1232136" cy="1788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190895" y="4026959"/>
            <a:ext cx="1524735" cy="1786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211189" y="5548744"/>
            <a:ext cx="2666998" cy="2929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7673921" y="3432192"/>
            <a:ext cx="620993" cy="6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7935685" y="4116293"/>
            <a:ext cx="7184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8142008" y="4750526"/>
            <a:ext cx="10885" cy="729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73490" y="6159638"/>
            <a:ext cx="961851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СУММА ЗАКАЗОВ В 2025 ГОДУ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БОЛЕЕ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2,5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МЛРД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РУБ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5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0301" y="415317"/>
            <a:ext cx="11438195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Будьте на связи с заказчиком, </a:t>
            </a:r>
            <a:r>
              <a:rPr lang="ru-RU" sz="3200" dirty="0" smtClean="0">
                <a:solidFill>
                  <a:srgbClr val="C00000"/>
                </a:solidFill>
              </a:rPr>
              <a:t>покажите свою заинтересованность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60" y="2699933"/>
            <a:ext cx="5008507" cy="17525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808" y="2764832"/>
            <a:ext cx="2163289" cy="5895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0301" y="1198846"/>
            <a:ext cx="5293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Если заказчик </a:t>
            </a:r>
            <a:r>
              <a:rPr lang="ru-RU" sz="1600" dirty="0" smtClean="0">
                <a:solidFill>
                  <a:schemeClr val="bg1"/>
                </a:solidFill>
              </a:rPr>
              <a:t>дал согласие </a:t>
            </a:r>
            <a:r>
              <a:rPr lang="ru-RU" sz="1600" dirty="0">
                <a:solidFill>
                  <a:schemeClr val="bg1"/>
                </a:solidFill>
              </a:rPr>
              <a:t>на показ </a:t>
            </a:r>
            <a:r>
              <a:rPr lang="ru-RU" sz="1600" dirty="0" smtClean="0">
                <a:solidFill>
                  <a:schemeClr val="bg1"/>
                </a:solidFill>
              </a:rPr>
              <a:t>его контактов</a:t>
            </a:r>
            <a:r>
              <a:rPr lang="ru-RU" sz="1600" dirty="0">
                <a:solidFill>
                  <a:schemeClr val="bg1"/>
                </a:solidFill>
              </a:rPr>
              <a:t>, они будут доступны после вашего отклика — после этого вы сможете связаться с ним напрямую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8452" y="1214340"/>
            <a:ext cx="54965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Если контакты скрыты, заказчик будет сам связываться по контактам из откликов или через сообщения в чате на сайте.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Написать сообщение заказчику можно после отклика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452" y="2379857"/>
            <a:ext cx="4914915" cy="2286214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>
            <a:off x="8271239" y="4247454"/>
            <a:ext cx="7867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85394" y="4679008"/>
            <a:ext cx="5964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Вся история сообщений храниться в Меню разделе «Чаты» 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5394" y="5090651"/>
            <a:ext cx="8328757" cy="1649816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9664995" y="6209414"/>
            <a:ext cx="467833" cy="324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8555909" y="6390167"/>
            <a:ext cx="822007" cy="10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9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1506" y="415317"/>
            <a:ext cx="11830493" cy="1329595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ИСПОЛЬЗУЙТЕ ВОЗМОЖНОСТЬ ПОЛУЧИТЬ </a:t>
            </a: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КРУПНЫЙ ПРОЕКТ!</a:t>
            </a:r>
            <a:b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99" y="2572010"/>
            <a:ext cx="5233740" cy="35936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289" y="1019965"/>
            <a:ext cx="3028536" cy="5540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9299" y="1248571"/>
            <a:ext cx="8167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На сайте </a:t>
            </a:r>
            <a:r>
              <a:rPr lang="en-US" sz="1600" dirty="0" smtClean="0">
                <a:solidFill>
                  <a:schemeClr val="bg1"/>
                </a:solidFill>
              </a:rPr>
              <a:t>ROOF.ru</a:t>
            </a:r>
            <a:r>
              <a:rPr lang="ru-RU" sz="1600" dirty="0" smtClean="0">
                <a:solidFill>
                  <a:schemeClr val="bg1"/>
                </a:solidFill>
              </a:rPr>
              <a:t> появились тендеры застройщика - ПАО «ПИК СЗ»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Нажав кнопку «Откликнуться» в заказе, вы перейдёте на </a:t>
            </a:r>
            <a:r>
              <a:rPr lang="ru-RU" sz="1600" dirty="0" smtClean="0">
                <a:solidFill>
                  <a:schemeClr val="bg1"/>
                </a:solidFill>
              </a:rPr>
              <a:t>страницу тендера, </a:t>
            </a:r>
            <a:r>
              <a:rPr lang="ru-RU" sz="1600" dirty="0">
                <a:solidFill>
                  <a:schemeClr val="bg1"/>
                </a:solidFill>
              </a:rPr>
              <a:t>где сможете подать заявку и отправить предложение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45888" y="3168502"/>
            <a:ext cx="31259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ТЕНДЕРЫ ОТ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КРУПНЕЙШЕГО ЗАСТРОЙЩИКА! 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5584" y="437993"/>
            <a:ext cx="11699839" cy="886397"/>
          </a:xfrm>
        </p:spPr>
        <p:txBody>
          <a:bodyPr/>
          <a:lstStyle/>
          <a:p>
            <a:r>
              <a:rPr lang="ru-RU" sz="3200" b="0" dirty="0">
                <a:solidFill>
                  <a:schemeClr val="bg1"/>
                </a:solidFill>
              </a:rPr>
              <a:t>Ваш рейтинг — ваш пропуск к </a:t>
            </a:r>
            <a:r>
              <a:rPr lang="ru-RU" sz="3200" b="0" dirty="0">
                <a:solidFill>
                  <a:srgbClr val="C00000"/>
                </a:solidFill>
              </a:rPr>
              <a:t>эксклюзивным заказам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319" y="1392554"/>
            <a:ext cx="11441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Для новых пользователей и для пользователей с низким рейтингом часть заказов будет недоступна для откликов: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319" y="1948611"/>
            <a:ext cx="5486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1. Заказчик рассматривает только подрядчиков с </a:t>
            </a:r>
            <a:r>
              <a:rPr lang="ru-RU" sz="1600" dirty="0" smtClean="0">
                <a:solidFill>
                  <a:srgbClr val="C00000"/>
                </a:solidFill>
              </a:rPr>
              <a:t>Сертификатом Мастерства </a:t>
            </a:r>
            <a:r>
              <a:rPr lang="ru-RU" sz="1600" dirty="0" smtClean="0">
                <a:solidFill>
                  <a:schemeClr val="bg1"/>
                </a:solidFill>
              </a:rPr>
              <a:t>или с рейтингом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97" y="2754210"/>
            <a:ext cx="5439073" cy="1702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6764" y="3596334"/>
            <a:ext cx="3465568" cy="3929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310996" y="3792803"/>
            <a:ext cx="7728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09" y="4743886"/>
            <a:ext cx="5378922" cy="164953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416764" y="5568654"/>
            <a:ext cx="3465568" cy="35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4234795" y="5732956"/>
            <a:ext cx="84908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28388" y="1976993"/>
            <a:ext cx="5348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2. Приоритетный доступ к заказу для участников </a:t>
            </a:r>
            <a:r>
              <a:rPr lang="ru-RU" sz="1600" dirty="0" smtClean="0">
                <a:solidFill>
                  <a:srgbClr val="C00000"/>
                </a:solidFill>
              </a:rPr>
              <a:t>клуба привилегий Гранат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389" y="2729500"/>
            <a:ext cx="5348175" cy="184665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900531" y="3596334"/>
            <a:ext cx="3051544" cy="3296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10111563" y="3761139"/>
            <a:ext cx="8399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7281" y="4766948"/>
            <a:ext cx="5379282" cy="1773814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0377377" y="4869712"/>
            <a:ext cx="1499188" cy="1488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377377" y="5280660"/>
            <a:ext cx="1380079" cy="16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81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8231574" cy="443198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Рейтинг – </a:t>
            </a:r>
            <a:r>
              <a:rPr lang="ru-RU" sz="3200" dirty="0" smtClean="0">
                <a:solidFill>
                  <a:srgbClr val="C00000"/>
                </a:solidFill>
              </a:rPr>
              <a:t>это важно!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781309" y="2754257"/>
            <a:ext cx="3291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ROOF.RU</a:t>
            </a:r>
            <a:endParaRPr lang="ru-RU" sz="60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456028" y="4967431"/>
            <a:ext cx="875850" cy="3400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6028" y="5426920"/>
            <a:ext cx="875851" cy="2123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6028" y="5756457"/>
            <a:ext cx="875850" cy="1263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6029" y="5999972"/>
            <a:ext cx="87585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75637" y="5063382"/>
            <a:ext cx="9897469" cy="138615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Подрядные организации с высоким рейтингом  </a:t>
            </a:r>
            <a:r>
              <a:rPr lang="ru-RU" sz="24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в 2,5 раза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чаще выигрывают заказы!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5637" y="1287896"/>
            <a:ext cx="8506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ысокий рейтинг помогает зарабатывать!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75637" y="2156541"/>
            <a:ext cx="9567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Помогает продавать услуги дороже</a:t>
            </a:r>
          </a:p>
          <a:p>
            <a:pPr>
              <a:buClr>
                <a:srgbClr val="C00000"/>
              </a:buClr>
            </a:pPr>
            <a:r>
              <a:rPr lang="ru-RU" sz="1600" dirty="0" smtClean="0">
                <a:solidFill>
                  <a:schemeClr val="bg1"/>
                </a:solidFill>
              </a:rPr>
              <a:t>Самые опытные подрядчики с большей вероятностью получают приглашения на дорогие проекты</a:t>
            </a: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Повышает узнаваемость на рынке</a:t>
            </a:r>
          </a:p>
          <a:p>
            <a:pPr>
              <a:buClr>
                <a:srgbClr val="C00000"/>
              </a:buClr>
            </a:pPr>
            <a:r>
              <a:rPr lang="ru-RU" sz="1600" dirty="0" smtClean="0">
                <a:solidFill>
                  <a:schemeClr val="bg1"/>
                </a:solidFill>
              </a:rPr>
              <a:t>Вы можете бесплатно заявить о себе целевой аудитории: рассказать рынку о своих компетенциях и объектах</a:t>
            </a: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Ему доверяют заказчики</a:t>
            </a:r>
          </a:p>
          <a:p>
            <a:pPr>
              <a:buClr>
                <a:srgbClr val="C00000"/>
              </a:buClr>
            </a:pPr>
            <a:r>
              <a:rPr lang="ru-RU" sz="1600" dirty="0" smtClean="0">
                <a:solidFill>
                  <a:schemeClr val="bg1"/>
                </a:solidFill>
              </a:rPr>
              <a:t>Благодаря системе начисления баллов рейтинг подрядчиков объективно отражает квалификации, что отличает его от аналогичных площадок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80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9609" y="415318"/>
            <a:ext cx="11624835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ВЫСОКИЙ рейтинг –</a:t>
            </a:r>
            <a:r>
              <a:rPr lang="ru-RU" sz="3200" b="0" dirty="0" smtClean="0"/>
              <a:t> </a:t>
            </a:r>
            <a:r>
              <a:rPr lang="ru-RU" sz="3200" b="0" dirty="0">
                <a:solidFill>
                  <a:schemeClr val="bg1"/>
                </a:solidFill>
              </a:rPr>
              <a:t>ключ к </a:t>
            </a:r>
            <a:r>
              <a:rPr lang="ru-RU" sz="3200" b="0" dirty="0">
                <a:solidFill>
                  <a:srgbClr val="C00000"/>
                </a:solidFill>
              </a:rPr>
              <a:t>доверию</a:t>
            </a:r>
            <a:r>
              <a:rPr lang="ru-RU" sz="3200" b="0" dirty="0">
                <a:solidFill>
                  <a:schemeClr val="bg1"/>
                </a:solidFill>
              </a:rPr>
              <a:t> заказчиков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0475" y="1601128"/>
            <a:ext cx="677250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Формирование рейтинга на сайте: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 </a:t>
            </a:r>
            <a:r>
              <a:rPr lang="ru-RU" sz="1600" dirty="0">
                <a:solidFill>
                  <a:schemeClr val="bg1"/>
                </a:solidFill>
              </a:rPr>
              <a:t>верхнем меню сайта выберите раздел "Рейтинг</a:t>
            </a:r>
            <a:r>
              <a:rPr lang="ru-RU" sz="1600" dirty="0" smtClean="0">
                <a:solidFill>
                  <a:schemeClr val="bg1"/>
                </a:solidFill>
              </a:rPr>
              <a:t>".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Укажите </a:t>
            </a:r>
            <a:r>
              <a:rPr lang="ru-RU" sz="1600" dirty="0">
                <a:solidFill>
                  <a:schemeClr val="bg1"/>
                </a:solidFill>
              </a:rPr>
              <a:t>вашу форму регистрации: юридическое или физическое лицо.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 </a:t>
            </a:r>
            <a:r>
              <a:rPr lang="ru-RU" sz="1600" dirty="0">
                <a:solidFill>
                  <a:schemeClr val="bg1"/>
                </a:solidFill>
              </a:rPr>
              <a:t>списке </a:t>
            </a:r>
            <a:r>
              <a:rPr lang="ru-RU" sz="1600" dirty="0" smtClean="0">
                <a:solidFill>
                  <a:schemeClr val="bg1"/>
                </a:solidFill>
              </a:rPr>
              <a:t>справа выберите </a:t>
            </a:r>
            <a:r>
              <a:rPr lang="ru-RU" sz="1600" dirty="0">
                <a:solidFill>
                  <a:schemeClr val="bg1"/>
                </a:solidFill>
              </a:rPr>
              <a:t>интересующую вас специализацию.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 </a:t>
            </a:r>
            <a:r>
              <a:rPr lang="ru-RU" sz="1600" dirty="0">
                <a:solidFill>
                  <a:schemeClr val="bg1"/>
                </a:solidFill>
              </a:rPr>
              <a:t>таблице слева отображены критерии для </a:t>
            </a:r>
            <a:r>
              <a:rPr lang="ru-RU" sz="1600" dirty="0" smtClean="0">
                <a:solidFill>
                  <a:schemeClr val="bg1"/>
                </a:solidFill>
              </a:rPr>
              <a:t>формирования вашего </a:t>
            </a:r>
            <a:r>
              <a:rPr lang="ru-RU" sz="1600" dirty="0">
                <a:solidFill>
                  <a:schemeClr val="bg1"/>
                </a:solidFill>
              </a:rPr>
              <a:t>рейтинга и количество баллов за каждый из них.</a:t>
            </a:r>
            <a:endParaRPr lang="ru-RU" sz="1600" dirty="0" smtClean="0">
              <a:solidFill>
                <a:schemeClr val="bg1"/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64" y="2754000"/>
            <a:ext cx="6397864" cy="1204517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092820" y="3118227"/>
            <a:ext cx="569544" cy="4021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2623449" y="3524011"/>
            <a:ext cx="436880" cy="372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983" y="876990"/>
            <a:ext cx="5031461" cy="53324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52614" y="1022268"/>
            <a:ext cx="1509823" cy="338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419907" y="1477926"/>
            <a:ext cx="1360967" cy="14996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8080160" y="1191617"/>
            <a:ext cx="7149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52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98" y="241563"/>
            <a:ext cx="11646960" cy="886397"/>
          </a:xfrm>
        </p:spPr>
        <p:txBody>
          <a:bodyPr/>
          <a:lstStyle/>
          <a:p>
            <a:r>
              <a:rPr lang="ru-RU" sz="3200" b="0" dirty="0">
                <a:solidFill>
                  <a:schemeClr val="bg1"/>
                </a:solidFill>
              </a:rPr>
              <a:t>Портфолио делает ваш профиль </a:t>
            </a:r>
            <a:r>
              <a:rPr lang="ru-RU" sz="3200" b="0" dirty="0">
                <a:solidFill>
                  <a:srgbClr val="C00000"/>
                </a:solidFill>
              </a:rPr>
              <a:t>более привлекательным</a:t>
            </a:r>
            <a:r>
              <a:rPr lang="ru-RU" sz="3200" b="0" dirty="0">
                <a:solidFill>
                  <a:schemeClr val="bg1"/>
                </a:solidFill>
              </a:rPr>
              <a:t> для заказчика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98" y="2239143"/>
            <a:ext cx="5788421" cy="148085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241378" y="3178455"/>
            <a:ext cx="480389" cy="1442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4620512" y="3250565"/>
            <a:ext cx="416560" cy="220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7198" y="1511133"/>
            <a:ext cx="5713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О</a:t>
            </a:r>
            <a:r>
              <a:rPr lang="ru-RU" sz="1600" dirty="0" smtClean="0">
                <a:solidFill>
                  <a:schemeClr val="bg1"/>
                </a:solidFill>
              </a:rPr>
              <a:t>ткройте меню и выберите раздел «Портфолио»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98" y="3813433"/>
            <a:ext cx="59459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Нажмите Добавить работу и заполните все предложенные поля.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После того, как заполнили форму нажмите на кнопку «Добавить работу»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Ваш объект уйдет на </a:t>
            </a:r>
            <a:r>
              <a:rPr lang="ru-RU" sz="1600" dirty="0" err="1" smtClean="0">
                <a:solidFill>
                  <a:schemeClr val="bg1"/>
                </a:solidFill>
              </a:rPr>
              <a:t>модерацию</a:t>
            </a:r>
            <a:r>
              <a:rPr lang="ru-RU" sz="1600" dirty="0" smtClean="0">
                <a:solidFill>
                  <a:schemeClr val="bg1"/>
                </a:solidFill>
              </a:rPr>
              <a:t>, баллы за объект будут начислены после проверки.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180" y="351674"/>
            <a:ext cx="1823820" cy="1645713"/>
          </a:xfrm>
          <a:prstGeom prst="rect">
            <a:avLst/>
          </a:prstGeom>
        </p:spPr>
      </p:pic>
      <p:sp>
        <p:nvSpPr>
          <p:cNvPr id="27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10690810" y="851364"/>
            <a:ext cx="117856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buClr>
                <a:srgbClr val="E30613"/>
              </a:buClr>
            </a:pPr>
            <a:r>
              <a:rPr lang="ru-RU" sz="1400" dirty="0" smtClean="0">
                <a:latin typeface="Arial" panose="020B0604020202020204"/>
              </a:rPr>
              <a:t>до 29</a:t>
            </a:r>
            <a:r>
              <a:rPr lang="ru-RU" sz="1400" b="1" dirty="0" smtClean="0"/>
              <a:t> </a:t>
            </a:r>
            <a:r>
              <a:rPr lang="ru-RU" sz="1400" dirty="0" smtClean="0"/>
              <a:t>баллов на </a:t>
            </a:r>
            <a:r>
              <a:rPr lang="en-US" sz="1400" b="1" dirty="0" smtClean="0"/>
              <a:t>ROOF.ru</a:t>
            </a:r>
            <a:r>
              <a:rPr lang="ru-RU" sz="1400" b="1" dirty="0" smtClean="0"/>
              <a:t> за 1 объект</a:t>
            </a:r>
            <a:endParaRPr lang="ru-RU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8678" y="6062401"/>
            <a:ext cx="9209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Баллы за работы, размещённые более двух лет назад списываются на 50%.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Чтобы </a:t>
            </a:r>
            <a:r>
              <a:rPr lang="ru-RU" sz="1600" dirty="0">
                <a:solidFill>
                  <a:schemeClr val="bg1"/>
                </a:solidFill>
              </a:rPr>
              <a:t>этого не происходило, </a:t>
            </a:r>
            <a:r>
              <a:rPr lang="ru-RU" sz="1600" b="1" dirty="0">
                <a:solidFill>
                  <a:srgbClr val="C00000"/>
                </a:solidFill>
              </a:rPr>
              <a:t>регулярно размещайте новые объекты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67596" y="1971481"/>
            <a:ext cx="453656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Начисление баллов за портфолио: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+10     </a:t>
            </a:r>
            <a:r>
              <a:rPr lang="ru-RU" sz="1600" dirty="0" smtClean="0">
                <a:solidFill>
                  <a:schemeClr val="bg1"/>
                </a:solidFill>
              </a:rPr>
              <a:t>Вас выбрали исполнителем по заказу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+2        </a:t>
            </a:r>
            <a:r>
              <a:rPr lang="ru-RU" sz="1600" dirty="0" smtClean="0">
                <a:solidFill>
                  <a:schemeClr val="bg1"/>
                </a:solidFill>
              </a:rPr>
              <a:t>Фото выполненной работы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+5        </a:t>
            </a:r>
            <a:r>
              <a:rPr lang="ru-RU" sz="1600" dirty="0" smtClean="0">
                <a:solidFill>
                  <a:schemeClr val="bg1"/>
                </a:solidFill>
              </a:rPr>
              <a:t>Осмотр Службой качества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+10      </a:t>
            </a:r>
            <a:r>
              <a:rPr lang="ru-RU" sz="1600" dirty="0" smtClean="0">
                <a:solidFill>
                  <a:schemeClr val="bg1"/>
                </a:solidFill>
              </a:rPr>
              <a:t>Подтверждение гарантии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+2        </a:t>
            </a:r>
            <a:r>
              <a:rPr lang="ru-RU" sz="1600" dirty="0" smtClean="0">
                <a:solidFill>
                  <a:schemeClr val="bg1"/>
                </a:solidFill>
              </a:rPr>
              <a:t>Отзыв заказчика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8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0873" y="415317"/>
            <a:ext cx="11557591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Вся </a:t>
            </a:r>
            <a:r>
              <a:rPr lang="ru-RU" sz="3200" dirty="0" smtClean="0">
                <a:solidFill>
                  <a:srgbClr val="C00000"/>
                </a:solidFill>
              </a:rPr>
              <a:t>история объекта</a:t>
            </a:r>
            <a:r>
              <a:rPr lang="ru-RU" sz="3200" dirty="0" smtClean="0">
                <a:solidFill>
                  <a:schemeClr val="bg1"/>
                </a:solidFill>
              </a:rPr>
              <a:t> хранится в одном месте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85" y="803115"/>
            <a:ext cx="4940829" cy="60169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873" y="1295623"/>
            <a:ext cx="6071192" cy="530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Фотографии выполненного объекта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Отметка о сопровождении монтажа на объекте инженером Службы качества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Отметка о выдаче Расширенной гарантии на объект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Год выполнения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Заказчик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Тип конструкции и Система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Материалы, используемые при монтаже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Адрес объекта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Площадь объекта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Описание выполненных работ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73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11467652" cy="886397"/>
          </a:xfrm>
        </p:spPr>
        <p:txBody>
          <a:bodyPr/>
          <a:lstStyle/>
          <a:p>
            <a:r>
              <a:rPr lang="ru-RU" sz="3200" b="0" dirty="0" smtClean="0">
                <a:solidFill>
                  <a:schemeClr val="bg1"/>
                </a:solidFill>
              </a:rPr>
              <a:t>Проходите </a:t>
            </a:r>
            <a:r>
              <a:rPr lang="ru-RU" sz="3200" b="0" dirty="0">
                <a:solidFill>
                  <a:schemeClr val="bg1"/>
                </a:solidFill>
              </a:rPr>
              <a:t>обучение и </a:t>
            </a:r>
            <a:r>
              <a:rPr lang="ru-RU" sz="3200" b="0" dirty="0" smtClean="0">
                <a:solidFill>
                  <a:srgbClr val="C00000"/>
                </a:solidFill>
              </a:rPr>
              <a:t>повышайте ваш рейтинг </a:t>
            </a:r>
            <a:r>
              <a:rPr lang="ru-RU" sz="3200" b="0" dirty="0" smtClean="0">
                <a:solidFill>
                  <a:schemeClr val="bg1"/>
                </a:solidFill>
              </a:rPr>
              <a:t>на </a:t>
            </a:r>
            <a:r>
              <a:rPr lang="en-US" sz="3200" b="0" dirty="0" smtClean="0">
                <a:solidFill>
                  <a:schemeClr val="bg1"/>
                </a:solidFill>
              </a:rPr>
              <a:t>roof.ru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262818BF-0536-D216-0592-61DB5372A2F5}"/>
              </a:ext>
            </a:extLst>
          </p:cNvPr>
          <p:cNvSpPr txBox="1">
            <a:spLocks/>
          </p:cNvSpPr>
          <p:nvPr/>
        </p:nvSpPr>
        <p:spPr>
          <a:xfrm>
            <a:off x="10179422" y="951804"/>
            <a:ext cx="1716486" cy="146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10600" b="1" i="0" kern="1200" baseline="0">
                <a:solidFill>
                  <a:schemeClr val="accent1"/>
                </a:solidFill>
                <a:latin typeface="Proxima Nova Extrabold" panose="02000506030000020004" pitchFamily="2" charset="0"/>
                <a:ea typeface="+mn-ea"/>
                <a:cs typeface="Arial Black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Proxima Nova Extrabold" panose="02000506030000020004" pitchFamily="2" charset="0"/>
                <a:ea typeface="+mn-ea"/>
              </a:rPr>
              <a:t>21</a:t>
            </a:r>
            <a:endParaRPr kumimoji="0" lang="ru-RU" sz="10600" b="1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Proxima Nova Extrabold" panose="02000506030000020004" pitchFamily="2" charset="0"/>
              <a:ea typeface="+mn-ea"/>
            </a:endParaRPr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ACCBEBD5-864D-5375-A560-35E5E1066338}"/>
              </a:ext>
            </a:extLst>
          </p:cNvPr>
          <p:cNvSpPr txBox="1">
            <a:spLocks/>
          </p:cNvSpPr>
          <p:nvPr/>
        </p:nvSpPr>
        <p:spPr>
          <a:xfrm>
            <a:off x="10040520" y="2221034"/>
            <a:ext cx="2234096" cy="435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Учебный центр </a:t>
            </a:r>
            <a:r>
              <a:rPr lang="ru-RU" sz="2000" dirty="0" smtClean="0">
                <a:solidFill>
                  <a:srgbClr val="E30613"/>
                </a:solidFill>
                <a:latin typeface="Arial" panose="020B0604020202020204"/>
              </a:rPr>
              <a:t>ТЕХНОНИКОЛЬ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9" y="1146304"/>
            <a:ext cx="1823820" cy="16457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3" y="2759588"/>
            <a:ext cx="1823820" cy="16457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3" y="4405301"/>
            <a:ext cx="1823820" cy="1645713"/>
          </a:xfrm>
          <a:prstGeom prst="rect">
            <a:avLst/>
          </a:prstGeom>
        </p:spPr>
      </p:pic>
      <p:sp>
        <p:nvSpPr>
          <p:cNvPr id="13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488483" y="1459544"/>
            <a:ext cx="1178560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buClr>
                <a:srgbClr val="E30613"/>
              </a:buClr>
            </a:pPr>
            <a:r>
              <a:rPr lang="ru-RU" dirty="0" smtClean="0">
                <a:latin typeface="Arial" panose="020B0604020202020204"/>
              </a:rPr>
              <a:t>ОНЛАЙН</a:t>
            </a:r>
            <a:r>
              <a:rPr lang="ru-RU" dirty="0">
                <a:latin typeface="Arial" panose="020B0604020202020204"/>
              </a:rPr>
              <a:t> </a:t>
            </a:r>
            <a:r>
              <a:rPr lang="en-US" dirty="0" smtClean="0">
                <a:latin typeface="Arial" panose="020B0604020202020204"/>
              </a:rPr>
              <a:t> </a:t>
            </a:r>
            <a:r>
              <a:rPr lang="ru-RU" dirty="0" smtClean="0">
                <a:latin typeface="Arial" panose="020B0604020202020204"/>
              </a:rPr>
              <a:t> </a:t>
            </a:r>
            <a:r>
              <a:rPr lang="en-US" sz="1200" dirty="0" smtClean="0">
                <a:latin typeface="Arial" panose="020B0604020202020204"/>
              </a:rPr>
              <a:t>+</a:t>
            </a:r>
            <a:r>
              <a:rPr lang="ru-RU" sz="1200" b="1" dirty="0" smtClean="0"/>
              <a:t>5 </a:t>
            </a:r>
            <a:r>
              <a:rPr lang="ru-RU" sz="1200" dirty="0" smtClean="0"/>
              <a:t>баллов на </a:t>
            </a:r>
            <a:r>
              <a:rPr lang="en-US" sz="1200" b="1" dirty="0" smtClean="0"/>
              <a:t>ROOF.ru</a:t>
            </a:r>
            <a:r>
              <a:rPr lang="ru-RU" sz="1200" dirty="0"/>
              <a:t> за трех сотрудников</a:t>
            </a:r>
            <a:r>
              <a:rPr lang="en-US" sz="1200" dirty="0"/>
              <a:t> </a:t>
            </a:r>
            <a:endParaRPr lang="ru-RU" sz="1200" dirty="0" smtClean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507876" y="3129672"/>
            <a:ext cx="1177069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buClr>
                <a:srgbClr val="E30613"/>
              </a:buClr>
            </a:pPr>
            <a:r>
              <a:rPr lang="ru-RU" dirty="0" smtClean="0">
                <a:latin typeface="Arial" panose="020B0604020202020204"/>
              </a:rPr>
              <a:t>СЕМИНАР</a:t>
            </a:r>
            <a:r>
              <a:rPr lang="en-US" dirty="0" smtClean="0">
                <a:latin typeface="Arial" panose="020B0604020202020204"/>
              </a:rPr>
              <a:t> </a:t>
            </a:r>
            <a:r>
              <a:rPr lang="en-US" sz="1200" b="1" dirty="0" smtClean="0">
                <a:latin typeface="Arial" panose="020B0604020202020204"/>
              </a:rPr>
              <a:t>+10</a:t>
            </a:r>
            <a:r>
              <a:rPr lang="ru-RU" sz="1200" b="1" dirty="0" smtClean="0">
                <a:latin typeface="Arial" panose="020B0604020202020204"/>
              </a:rPr>
              <a:t> </a:t>
            </a:r>
            <a:r>
              <a:rPr lang="ru-RU" sz="1200" dirty="0" smtClean="0">
                <a:latin typeface="Arial" panose="020B0604020202020204"/>
              </a:rPr>
              <a:t>баллов на </a:t>
            </a:r>
            <a:r>
              <a:rPr lang="en-US" sz="1200" b="1" dirty="0" smtClean="0">
                <a:latin typeface="Arial" panose="020B0604020202020204"/>
              </a:rPr>
              <a:t>ROOF.ru</a:t>
            </a:r>
            <a:r>
              <a:rPr lang="en-US" sz="1200" dirty="0" smtClean="0">
                <a:latin typeface="Arial" panose="020B0604020202020204"/>
              </a:rPr>
              <a:t> </a:t>
            </a:r>
            <a:r>
              <a:rPr lang="ru-RU" sz="1200" dirty="0"/>
              <a:t>за трех сотрудников</a:t>
            </a:r>
            <a:r>
              <a:rPr lang="en-US" sz="1200" dirty="0"/>
              <a:t> </a:t>
            </a:r>
            <a:endParaRPr lang="ru-RU" sz="1200" dirty="0">
              <a:latin typeface="Arial" panose="020B0604020202020204"/>
            </a:endParaRP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521668" y="4864302"/>
            <a:ext cx="1177069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buClr>
                <a:srgbClr val="E30613"/>
              </a:buClr>
            </a:pPr>
            <a:r>
              <a:rPr lang="ru-RU" dirty="0" smtClean="0">
                <a:latin typeface="Arial" panose="020B0604020202020204"/>
              </a:rPr>
              <a:t>ПРАКТИК</a:t>
            </a:r>
            <a:r>
              <a:rPr lang="en-US" dirty="0" smtClean="0">
                <a:latin typeface="Arial" panose="020B0604020202020204"/>
              </a:rPr>
              <a:t> </a:t>
            </a:r>
            <a:r>
              <a:rPr lang="en-US" sz="1200" b="1" dirty="0" smtClean="0">
                <a:latin typeface="Arial" panose="020B0604020202020204"/>
              </a:rPr>
              <a:t>+50 </a:t>
            </a:r>
            <a:r>
              <a:rPr lang="ru-RU" sz="1200" dirty="0" smtClean="0">
                <a:latin typeface="Arial" panose="020B0604020202020204"/>
              </a:rPr>
              <a:t>баллов на </a:t>
            </a:r>
            <a:r>
              <a:rPr lang="en-US" sz="1200" b="1" dirty="0" smtClean="0">
                <a:latin typeface="Arial" panose="020B0604020202020204"/>
              </a:rPr>
              <a:t>ROOF.ru</a:t>
            </a:r>
            <a:r>
              <a:rPr lang="ru-RU" sz="1200" dirty="0" smtClean="0">
                <a:latin typeface="Arial" panose="020B0604020202020204"/>
              </a:rPr>
              <a:t> </a:t>
            </a:r>
            <a:r>
              <a:rPr lang="ru-RU" sz="1200" dirty="0"/>
              <a:t>за трех сотрудников</a:t>
            </a:r>
            <a:r>
              <a:rPr lang="en-US" sz="1200" dirty="0"/>
              <a:t> </a:t>
            </a:r>
            <a:endParaRPr lang="ru-RU" sz="1200" dirty="0">
              <a:latin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56661" y="1581205"/>
            <a:ext cx="4370167" cy="59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Онлайн </a:t>
            </a:r>
            <a:r>
              <a:rPr lang="ru-RU" sz="1600" b="1" dirty="0" smtClean="0">
                <a:solidFill>
                  <a:schemeClr val="bg1"/>
                </a:solidFill>
              </a:rPr>
              <a:t>обучение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на сайте Академии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Срок действия сертификатов 1 год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56661" y="3102516"/>
            <a:ext cx="4370167" cy="59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Очные курсы </a:t>
            </a:r>
            <a:r>
              <a:rPr lang="en-US" sz="1600" b="1" dirty="0" smtClean="0">
                <a:solidFill>
                  <a:schemeClr val="bg1"/>
                </a:solidFill>
              </a:rPr>
              <a:t>SEMINAR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Срок действия сертификатов 1 </a:t>
            </a:r>
            <a:r>
              <a:rPr lang="ru-RU" sz="1600" dirty="0" smtClean="0">
                <a:solidFill>
                  <a:schemeClr val="bg1"/>
                </a:solidFill>
              </a:rPr>
              <a:t>год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56661" y="4661349"/>
            <a:ext cx="4369421" cy="88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Практический курс </a:t>
            </a:r>
            <a:r>
              <a:rPr lang="en-US" sz="1600" b="1" dirty="0" smtClean="0">
                <a:solidFill>
                  <a:schemeClr val="bg1"/>
                </a:solidFill>
              </a:rPr>
              <a:t>PRACTIC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Срок </a:t>
            </a:r>
            <a:r>
              <a:rPr lang="ru-RU" sz="1600" dirty="0">
                <a:solidFill>
                  <a:schemeClr val="bg1"/>
                </a:solidFill>
              </a:rPr>
              <a:t>действия сертификатов </a:t>
            </a:r>
            <a:r>
              <a:rPr lang="ru-RU" sz="1600" dirty="0" smtClean="0">
                <a:solidFill>
                  <a:schemeClr val="bg1"/>
                </a:solidFill>
              </a:rPr>
              <a:t>2 года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458" y="2043642"/>
            <a:ext cx="2746873" cy="3620879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23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751" y="2962962"/>
            <a:ext cx="2510036" cy="3596469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394857" y="5974657"/>
            <a:ext cx="6132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Настроена </a:t>
            </a:r>
            <a:r>
              <a:rPr lang="ru-RU" sz="1600" b="1" dirty="0" smtClean="0">
                <a:solidFill>
                  <a:srgbClr val="C00000"/>
                </a:solidFill>
              </a:rPr>
              <a:t>автоматическая загрузка сертификатов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об обучении с сайта  Академии ТЕХНОНИКОЛЬ на </a:t>
            </a:r>
            <a:r>
              <a:rPr lang="en-US" sz="1600" dirty="0" smtClean="0">
                <a:solidFill>
                  <a:schemeClr val="bg1"/>
                </a:solidFill>
              </a:rPr>
              <a:t>ROOF.ru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5654" y="4546400"/>
            <a:ext cx="1294081" cy="2276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445097" y="4405301"/>
            <a:ext cx="595423" cy="95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428743" y="3374860"/>
            <a:ext cx="780716" cy="190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75142" y="3693405"/>
            <a:ext cx="1794173" cy="214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0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6506" y="415317"/>
            <a:ext cx="11462206" cy="886397"/>
          </a:xfrm>
        </p:spPr>
        <p:txBody>
          <a:bodyPr/>
          <a:lstStyle/>
          <a:p>
            <a:r>
              <a:rPr lang="ru-RU" sz="3200" b="0" dirty="0">
                <a:solidFill>
                  <a:srgbClr val="C00000"/>
                </a:solidFill>
              </a:rPr>
              <a:t>Повышайте свою ценность </a:t>
            </a:r>
            <a:r>
              <a:rPr lang="ru-RU" sz="3200" b="0" dirty="0">
                <a:solidFill>
                  <a:schemeClr val="bg1"/>
                </a:solidFill>
              </a:rPr>
              <a:t>с помощью сертификата мастерства 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245" y="1711281"/>
            <a:ext cx="3339755" cy="3928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896" y="1849882"/>
            <a:ext cx="1823820" cy="1645713"/>
          </a:xfrm>
          <a:prstGeom prst="rect">
            <a:avLst/>
          </a:prstGeom>
        </p:spPr>
      </p:pic>
      <p:sp>
        <p:nvSpPr>
          <p:cNvPr id="11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8056496" y="2263049"/>
            <a:ext cx="1217928" cy="1104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E30613"/>
              </a:buClr>
            </a:pPr>
            <a:r>
              <a:rPr lang="ru-RU" sz="2300" b="1" dirty="0" smtClean="0">
                <a:latin typeface="Arial" panose="020B0604020202020204"/>
              </a:rPr>
              <a:t>+100 </a:t>
            </a:r>
            <a:r>
              <a:rPr lang="ru-RU" dirty="0" smtClean="0"/>
              <a:t> </a:t>
            </a:r>
            <a:r>
              <a:rPr lang="ru-RU" dirty="0"/>
              <a:t>баллов </a:t>
            </a:r>
            <a:r>
              <a:rPr lang="ru-RU" dirty="0" smtClean="0"/>
              <a:t>на </a:t>
            </a:r>
            <a:r>
              <a:rPr lang="en-US" dirty="0" smtClean="0"/>
              <a:t>ROOF.ru</a:t>
            </a:r>
            <a:endParaRPr lang="ru-RU" dirty="0"/>
          </a:p>
          <a:p>
            <a:pPr lvl="0">
              <a:lnSpc>
                <a:spcPct val="80000"/>
              </a:lnSpc>
              <a:buClr>
                <a:srgbClr val="E30613"/>
              </a:buClr>
            </a:pPr>
            <a:endParaRPr lang="ru-RU" dirty="0"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895" y="1790712"/>
            <a:ext cx="73718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Получите Сертификат мастерства, увеличьте вашу компетенцию и преимущества на сайте </a:t>
            </a:r>
            <a:r>
              <a:rPr lang="en-US" sz="1600" b="1" dirty="0" smtClean="0">
                <a:solidFill>
                  <a:schemeClr val="bg1"/>
                </a:solidFill>
              </a:rPr>
              <a:t>ROOF.ru</a:t>
            </a:r>
            <a:r>
              <a:rPr lang="ru-RU" sz="1600" b="1" dirty="0" smtClean="0">
                <a:solidFill>
                  <a:schemeClr val="bg1"/>
                </a:solidFill>
              </a:rPr>
              <a:t>: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Пройдите обучение </a:t>
            </a:r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PRACTIC 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в Академии ТЕХНОНИКОЛЬ по вашей специализации</a:t>
            </a: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Получите Акт-осмотра объекта, на котором велись монтажные работы, от инженера Службы качества ТЕХНОНИКОЛЬ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Подайте заявку на получение Сертификата Мастерства 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878019" y="5408343"/>
            <a:ext cx="11120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КРУПНЫЕ ЗАКАЗЧИКИ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ВЫБИРАЮТ НА СВОИ ОБЪЕКТЫ ПОДРЯДЧИКОВ С СЕРТИФИКАТОМ МАСТЕРСТВА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5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1461" y="415317"/>
            <a:ext cx="11796491" cy="893163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  <a:sym typeface="Arial"/>
              </a:rPr>
              <a:t>войдите в команду </a:t>
            </a:r>
            <a:r>
              <a:rPr lang="ru-RU" sz="3200" dirty="0">
                <a:solidFill>
                  <a:srgbClr val="C00000"/>
                </a:solidFill>
                <a:sym typeface="Arial"/>
              </a:rPr>
              <a:t>внештатных технических </a:t>
            </a:r>
            <a:r>
              <a:rPr lang="ru-RU" sz="3200" dirty="0" smtClean="0">
                <a:solidFill>
                  <a:srgbClr val="C00000"/>
                </a:solidFill>
                <a:sym typeface="Arial"/>
              </a:rPr>
              <a:t>экспертов</a:t>
            </a:r>
            <a:r>
              <a:rPr lang="ru-RU" sz="3200" dirty="0">
                <a:solidFill>
                  <a:srgbClr val="C00000"/>
                </a:solidFill>
                <a:sym typeface="Arial"/>
              </a:rPr>
              <a:t/>
            </a:r>
            <a:br>
              <a:rPr lang="ru-RU" sz="3200" dirty="0">
                <a:solidFill>
                  <a:srgbClr val="C00000"/>
                </a:solidFill>
                <a:sym typeface="Arial"/>
              </a:rPr>
            </a:br>
            <a:r>
              <a:rPr lang="ru-RU" sz="3200" dirty="0">
                <a:solidFill>
                  <a:schemeClr val="accent1"/>
                </a:solidFill>
              </a:rPr>
              <a:t/>
            </a:r>
            <a:br>
              <a:rPr lang="ru-RU" sz="3200" dirty="0">
                <a:solidFill>
                  <a:schemeClr val="accent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26B7FF02-60B7-F45A-EBBD-35302D79138B}"/>
              </a:ext>
            </a:extLst>
          </p:cNvPr>
          <p:cNvSpPr txBox="1">
            <a:spLocks/>
          </p:cNvSpPr>
          <p:nvPr/>
        </p:nvSpPr>
        <p:spPr>
          <a:xfrm>
            <a:off x="337558" y="1563744"/>
            <a:ext cx="4362033" cy="22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prstClr val="white"/>
                </a:solidFill>
                <a:sym typeface="Arial"/>
              </a:rPr>
              <a:t>С</a:t>
            </a:r>
            <a:r>
              <a:rPr lang="ru-RU" sz="1600" b="1" dirty="0" smtClean="0">
                <a:solidFill>
                  <a:prstClr val="white"/>
                </a:solidFill>
                <a:sym typeface="Arial"/>
              </a:rPr>
              <a:t>ертификат </a:t>
            </a:r>
            <a:r>
              <a:rPr lang="en-US" sz="1600" b="1" dirty="0">
                <a:solidFill>
                  <a:srgbClr val="C00000"/>
                </a:solidFill>
                <a:sym typeface="Arial"/>
              </a:rPr>
              <a:t>TN CHECK</a:t>
            </a:r>
            <a:r>
              <a:rPr lang="ru-RU" sz="1600" b="1" dirty="0">
                <a:solidFill>
                  <a:srgbClr val="C00000"/>
                </a:solidFill>
                <a:sym typeface="Arial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sym typeface="Arial"/>
              </a:rPr>
              <a:t>Эксперт: </a:t>
            </a:r>
            <a:endParaRPr lang="ru-RU" sz="1600" b="1" dirty="0">
              <a:solidFill>
                <a:schemeClr val="bg1"/>
              </a:solidFill>
              <a:cs typeface="Arial" panose="020B0604020202020204" pitchFamily="34" charset="0"/>
              <a:sym typeface="Arial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948" y="1308480"/>
            <a:ext cx="1892504" cy="1645713"/>
          </a:xfrm>
          <a:prstGeom prst="rect">
            <a:avLst/>
          </a:prstGeom>
        </p:spPr>
      </p:pic>
      <p:sp>
        <p:nvSpPr>
          <p:cNvPr id="24" name="Текст 13">
            <a:extLst>
              <a:ext uri="{FF2B5EF4-FFF2-40B4-BE49-F238E27FC236}">
                <a16:creationId xmlns:a16="http://schemas.microsoft.com/office/drawing/2014/main" id="{8EC774E5-0B13-2BED-B720-1D2466B3227A}"/>
              </a:ext>
            </a:extLst>
          </p:cNvPr>
          <p:cNvSpPr txBox="1">
            <a:spLocks/>
          </p:cNvSpPr>
          <p:nvPr/>
        </p:nvSpPr>
        <p:spPr>
          <a:xfrm>
            <a:off x="9322119" y="1802612"/>
            <a:ext cx="1026161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  <a:buClr>
                <a:srgbClr val="E30613"/>
              </a:buClr>
            </a:pPr>
            <a:r>
              <a:rPr lang="ru-RU" sz="2300" b="1" dirty="0" smtClean="0">
                <a:latin typeface="Arial" panose="020B0604020202020204"/>
              </a:rPr>
              <a:t>+25 </a:t>
            </a:r>
            <a:r>
              <a:rPr lang="ru-RU" dirty="0" smtClean="0">
                <a:latin typeface="Arial" panose="020B0604020202020204"/>
              </a:rPr>
              <a:t>баллов на </a:t>
            </a:r>
            <a:r>
              <a:rPr lang="en-US" dirty="0" smtClean="0">
                <a:latin typeface="Arial" panose="020B0604020202020204"/>
              </a:rPr>
              <a:t>ROOF.ru</a:t>
            </a:r>
            <a:endParaRPr lang="ru-RU" dirty="0"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242" y="2040607"/>
            <a:ext cx="5832009" cy="1364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Возможность показать </a:t>
            </a:r>
            <a:r>
              <a:rPr lang="ru-RU" sz="1600" dirty="0">
                <a:solidFill>
                  <a:schemeClr val="bg1"/>
                </a:solidFill>
              </a:rPr>
              <a:t>свой </a:t>
            </a:r>
            <a:r>
              <a:rPr lang="ru-RU" sz="1600" dirty="0" smtClean="0">
                <a:solidFill>
                  <a:schemeClr val="bg1"/>
                </a:solidFill>
              </a:rPr>
              <a:t>опыт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Возможность  проводить </a:t>
            </a:r>
            <a:r>
              <a:rPr lang="ru-RU" sz="1600" dirty="0">
                <a:solidFill>
                  <a:schemeClr val="bg1"/>
                </a:solidFill>
              </a:rPr>
              <a:t>обследования </a:t>
            </a:r>
            <a:r>
              <a:rPr lang="ru-RU" sz="1600" dirty="0" smtClean="0">
                <a:solidFill>
                  <a:schemeClr val="bg1"/>
                </a:solidFill>
              </a:rPr>
              <a:t>строительных конструкций от имени </a:t>
            </a:r>
            <a:r>
              <a:rPr lang="ru-RU" sz="1600" dirty="0" smtClean="0">
                <a:solidFill>
                  <a:srgbClr val="C00000"/>
                </a:solidFill>
              </a:rPr>
              <a:t>ТЕХНОНИКОЛЬ</a:t>
            </a:r>
            <a:endParaRPr lang="ru-RU" sz="16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70122" y="3405148"/>
            <a:ext cx="5130157" cy="3088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Порядок получения сертификата </a:t>
            </a:r>
            <a:r>
              <a:rPr lang="en-US" sz="1600" dirty="0">
                <a:solidFill>
                  <a:schemeClr val="bg1"/>
                </a:solidFill>
                <a:sym typeface="Arial"/>
              </a:rPr>
              <a:t>TN CHECK</a:t>
            </a:r>
            <a:r>
              <a:rPr lang="ru-RU" sz="1600" dirty="0">
                <a:solidFill>
                  <a:schemeClr val="bg1"/>
                </a:solidFill>
                <a:sym typeface="Arial"/>
              </a:rPr>
              <a:t> Эксперт 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</a:p>
          <a:p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Пройдите обучение в Академии ТЕХНОНИКОЛЬ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Совершите обучающие выезды на объекты совместно с инженером Службы качества ТЕХНОНИКОЛЬ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Сдайте аттестацию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337" y="3170325"/>
            <a:ext cx="4000706" cy="360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2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8344" y="415317"/>
            <a:ext cx="11589742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Следите за </a:t>
            </a:r>
            <a:r>
              <a:rPr lang="ru-RU" sz="3200" dirty="0" smtClean="0">
                <a:solidFill>
                  <a:srgbClr val="C00000"/>
                </a:solidFill>
              </a:rPr>
              <a:t>динамикой рейтинга </a:t>
            </a:r>
            <a:r>
              <a:rPr lang="ru-RU" sz="3200" dirty="0" smtClean="0">
                <a:solidFill>
                  <a:schemeClr val="bg1"/>
                </a:solidFill>
              </a:rPr>
              <a:t>в личном кабинете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131" y="851830"/>
            <a:ext cx="7256955" cy="19349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90495" y="1922977"/>
            <a:ext cx="533399" cy="1817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9470571" y="1912091"/>
            <a:ext cx="576943" cy="9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707" y="1190913"/>
            <a:ext cx="3267987" cy="553645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8103" y="1957531"/>
            <a:ext cx="3130711" cy="224801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8245086" y="1277929"/>
            <a:ext cx="626030" cy="2288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7280323" y="1391627"/>
            <a:ext cx="783772" cy="230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4036" y="1621971"/>
            <a:ext cx="43920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В разделе «Мой рейтинг» вы можете просмотреть: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Историю начисления баллов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Ваш рейтинг по каждой  специализаций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Место в общем рейтинге подрядчиков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Количество звезд рейтинга и баллов по каждой специализации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Критерии рейтинга, по которым вы еще не набрали баллы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990495" y="1073888"/>
            <a:ext cx="684054" cy="1170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36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0243" y="415317"/>
            <a:ext cx="11699357" cy="1246495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</a:rPr>
              <a:t>ваш рейтинг — витрина вашего </a:t>
            </a:r>
            <a:r>
              <a:rPr lang="ru-RU" sz="3200" dirty="0">
                <a:solidFill>
                  <a:srgbClr val="C00000"/>
                </a:solidFill>
              </a:rPr>
              <a:t>мастерства 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154" y="914400"/>
            <a:ext cx="4548446" cy="58692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05" y="1103063"/>
            <a:ext cx="6255071" cy="8636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438399" y="1224642"/>
            <a:ext cx="783772" cy="424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1825063" y="1563935"/>
            <a:ext cx="522514" cy="304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6505" y="2171193"/>
            <a:ext cx="5692845" cy="337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</a:rPr>
              <a:t>С</a:t>
            </a:r>
            <a:r>
              <a:rPr lang="ru-RU" sz="1600" b="1" dirty="0" smtClean="0">
                <a:solidFill>
                  <a:schemeClr val="bg1"/>
                </a:solidFill>
              </a:rPr>
              <a:t>нижение </a:t>
            </a:r>
            <a:r>
              <a:rPr lang="ru-RU" sz="1600" b="1" dirty="0">
                <a:solidFill>
                  <a:schemeClr val="bg1"/>
                </a:solidFill>
              </a:rPr>
              <a:t>затрат на продвижения вашей </a:t>
            </a:r>
            <a:r>
              <a:rPr lang="ru-RU" sz="1600" b="1" dirty="0" smtClean="0">
                <a:solidFill>
                  <a:schemeClr val="bg1"/>
                </a:solidFill>
              </a:rPr>
              <a:t>компании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Экономия </a:t>
            </a:r>
            <a:r>
              <a:rPr lang="ru-RU" sz="1600" b="1" dirty="0" smtClean="0">
                <a:solidFill>
                  <a:schemeClr val="bg1"/>
                </a:solidFill>
              </a:rPr>
              <a:t>денег на </a:t>
            </a:r>
            <a:r>
              <a:rPr lang="ru-RU" sz="1600" b="1" dirty="0" smtClean="0">
                <a:solidFill>
                  <a:schemeClr val="bg1"/>
                </a:solidFill>
              </a:rPr>
              <a:t>рекламе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</a:rPr>
              <a:t>Р</a:t>
            </a:r>
            <a:r>
              <a:rPr lang="ru-RU" sz="1600" b="1" dirty="0" smtClean="0">
                <a:solidFill>
                  <a:schemeClr val="bg1"/>
                </a:solidFill>
              </a:rPr>
              <a:t>ейтинг </a:t>
            </a:r>
            <a:r>
              <a:rPr lang="ru-RU" sz="1600" b="1" dirty="0">
                <a:solidFill>
                  <a:schemeClr val="bg1"/>
                </a:solidFill>
              </a:rPr>
              <a:t>на независимой площадке от лидера </a:t>
            </a:r>
            <a:r>
              <a:rPr lang="ru-RU" sz="1600" b="1" dirty="0" smtClean="0">
                <a:solidFill>
                  <a:schemeClr val="bg1"/>
                </a:solidFill>
              </a:rPr>
              <a:t>рынка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Повышение репутации 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</a:rPr>
              <a:t>Доверие заказчиков</a:t>
            </a:r>
            <a:endParaRPr lang="ru-RU" sz="1600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94568" y="5358809"/>
            <a:ext cx="7096586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БОЛЕЕ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200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МЛН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ЗАРАБОТАЛИ ТОП 5 ПОДРЯДЧИКОВ В 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2025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ГОДУ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58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73" y="1713644"/>
            <a:ext cx="100583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Для развития крепких </a:t>
            </a:r>
            <a:r>
              <a:rPr lang="ru-RU" sz="1600" dirty="0" smtClean="0">
                <a:solidFill>
                  <a:srgbClr val="C00000"/>
                </a:solidFill>
              </a:rPr>
              <a:t>партнерских отношений </a:t>
            </a:r>
            <a:r>
              <a:rPr lang="ru-RU" sz="1600" dirty="0" smtClean="0">
                <a:solidFill>
                  <a:schemeClr val="bg1"/>
                </a:solidFill>
              </a:rPr>
              <a:t>мы предоставляем ряд привилегий для подрядчиков: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Специальные цены и скидки</a:t>
            </a:r>
            <a:r>
              <a:rPr lang="ru-RU" sz="1600" dirty="0">
                <a:solidFill>
                  <a:schemeClr val="bg1"/>
                </a:solidFill>
              </a:rPr>
              <a:t>,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П</a:t>
            </a:r>
            <a:r>
              <a:rPr lang="ru-RU" sz="1600" dirty="0" smtClean="0">
                <a:solidFill>
                  <a:schemeClr val="bg1"/>
                </a:solidFill>
              </a:rPr>
              <a:t>риоритетный доступ к сервисам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Эксклюзивные мероприятия </a:t>
            </a:r>
            <a:r>
              <a:rPr lang="ru-RU" sz="1600" dirty="0">
                <a:solidFill>
                  <a:schemeClr val="bg1"/>
                </a:solidFill>
              </a:rPr>
              <a:t>и </a:t>
            </a:r>
            <a:r>
              <a:rPr lang="ru-RU" sz="1600" dirty="0" smtClean="0">
                <a:solidFill>
                  <a:schemeClr val="bg1"/>
                </a:solidFill>
              </a:rPr>
              <a:t>продукты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Участие в партнерских программах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bg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С</a:t>
            </a:r>
            <a:r>
              <a:rPr lang="ru-RU" sz="1600" dirty="0" smtClean="0">
                <a:solidFill>
                  <a:schemeClr val="bg1"/>
                </a:solidFill>
              </a:rPr>
              <a:t>овместных маркетинговые мероприятия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6499" y="5576164"/>
            <a:ext cx="9765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ПОЛУЧАЙТЕ ДОПОЛНИТЕЛЬНЫЕ ЗАКАЗЫ И ОСОБЫЕ УСЛОВИЯ СОТРУДНИЧЕСТВА!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54609" y="415317"/>
            <a:ext cx="11653854" cy="8863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Повышайте свой уровень и </a:t>
            </a:r>
            <a:r>
              <a:rPr lang="ru-RU" sz="3200" dirty="0" smtClean="0">
                <a:solidFill>
                  <a:srgbClr val="C00000"/>
                </a:solidFill>
              </a:rPr>
              <a:t>получайте преимущества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741057" y="2774092"/>
            <a:ext cx="3291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ROOF.RU</a:t>
            </a:r>
            <a:endParaRPr lang="ru-RU" sz="60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flipV="1">
            <a:off x="466661" y="5011345"/>
            <a:ext cx="875850" cy="3400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6028" y="5451135"/>
            <a:ext cx="875851" cy="2123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66661" y="5747260"/>
            <a:ext cx="875850" cy="1263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6029" y="5957363"/>
            <a:ext cx="87585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0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0874" y="415317"/>
            <a:ext cx="11414406" cy="1246495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КПЛ гранат - </a:t>
            </a:r>
            <a:r>
              <a:rPr lang="ru-RU" sz="3200" dirty="0">
                <a:solidFill>
                  <a:schemeClr val="bg1">
                    <a:alpha val="87000"/>
                  </a:schemeClr>
                </a:solidFill>
                <a:effectLst>
                  <a:glow rad="177800">
                    <a:schemeClr val="bg1">
                      <a:alpha val="7000"/>
                    </a:schemeClr>
                  </a:glow>
                </a:effectLst>
                <a:latin typeface="Arial Black" panose="020B0A04020102020204" pitchFamily="34" charset="0"/>
              </a:rPr>
              <a:t>ВАШ ДОСТУП К </a:t>
            </a:r>
            <a:r>
              <a:rPr lang="ru-RU" sz="3200" dirty="0">
                <a:solidFill>
                  <a:srgbClr val="C00000">
                    <a:alpha val="87000"/>
                  </a:srgbClr>
                </a:solidFill>
                <a:effectLst>
                  <a:glow rad="177800">
                    <a:schemeClr val="bg1">
                      <a:alpha val="7000"/>
                    </a:schemeClr>
                  </a:glow>
                </a:effectLst>
                <a:latin typeface="Arial Black" panose="020B0A04020102020204" pitchFamily="34" charset="0"/>
              </a:rPr>
              <a:t>ЭКСКЛЮЗИВНЫМ ВОЗМОЖНОСТЯМ</a:t>
            </a:r>
            <a:r>
              <a:rPr lang="ru-RU" sz="2800" dirty="0">
                <a:solidFill>
                  <a:schemeClr val="bg1">
                    <a:alpha val="87000"/>
                  </a:schemeClr>
                </a:solidFill>
                <a:effectLst>
                  <a:glow rad="177800">
                    <a:schemeClr val="bg1">
                      <a:alpha val="7000"/>
                    </a:schemeClr>
                  </a:glow>
                </a:effectLst>
                <a:latin typeface="Bahnschrift" panose="020B0502040204020203" pitchFamily="34" charset="0"/>
              </a:rPr>
              <a:t/>
            </a:r>
            <a:br>
              <a:rPr lang="ru-RU" sz="2800" dirty="0">
                <a:solidFill>
                  <a:schemeClr val="bg1">
                    <a:alpha val="87000"/>
                  </a:schemeClr>
                </a:solidFill>
                <a:effectLst>
                  <a:glow rad="177800">
                    <a:schemeClr val="bg1">
                      <a:alpha val="7000"/>
                    </a:schemeClr>
                  </a:glow>
                </a:effectLst>
                <a:latin typeface="Bahnschrift" panose="020B0502040204020203" pitchFamily="34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077" y="733092"/>
            <a:ext cx="3278593" cy="1010648"/>
          </a:xfrm>
          <a:prstGeom prst="rect">
            <a:avLst/>
          </a:prstGeom>
          <a:effectLst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43492"/>
              </p:ext>
            </p:extLst>
          </p:nvPr>
        </p:nvGraphicFramePr>
        <p:xfrm>
          <a:off x="683706" y="2243470"/>
          <a:ext cx="4734050" cy="2523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922">
                  <a:extLst>
                    <a:ext uri="{9D8B030D-6E8A-4147-A177-3AD203B41FA5}">
                      <a16:colId xmlns:a16="http://schemas.microsoft.com/office/drawing/2014/main" val="533185787"/>
                    </a:ext>
                  </a:extLst>
                </a:gridCol>
                <a:gridCol w="3990128">
                  <a:extLst>
                    <a:ext uri="{9D8B030D-6E8A-4147-A177-3AD203B41FA5}">
                      <a16:colId xmlns:a16="http://schemas.microsoft.com/office/drawing/2014/main" val="2662873005"/>
                    </a:ext>
                  </a:extLst>
                </a:gridCol>
              </a:tblGrid>
              <a:tr h="841299">
                <a:tc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Рейтинг 5 на 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ROOF.ru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Регистрация</a:t>
                      </a:r>
                      <a:r>
                        <a:rPr lang="ru-RU" sz="1600" b="0" baseline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 на 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cs typeface="Arial" panose="020B0604020202020204" pitchFamily="34" charset="0"/>
                        </a:rPr>
                        <a:t>SHOP.TN</a:t>
                      </a:r>
                      <a:endParaRPr lang="ru-RU" sz="1600" b="0" dirty="0" smtClean="0">
                        <a:solidFill>
                          <a:schemeClr val="bg1"/>
                        </a:solidFill>
                        <a:latin typeface="Bahnschrif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515284"/>
                  </a:ext>
                </a:extLst>
              </a:tr>
              <a:tr h="841299">
                <a:tc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Сертификат Мастерства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579324"/>
                  </a:ext>
                </a:extLst>
              </a:tr>
              <a:tr h="841299">
                <a:tc>
                  <a:txBody>
                    <a:bodyPr/>
                    <a:lstStyle/>
                    <a:p>
                      <a:pPr algn="l"/>
                      <a:endParaRPr lang="ru-RU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Активное продвижение современных решений ТЕХНОНИКОЛЬ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03610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1" y="4136776"/>
            <a:ext cx="448733" cy="4487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2483239"/>
            <a:ext cx="448733" cy="4487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3301015"/>
            <a:ext cx="448733" cy="44873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887157"/>
              </p:ext>
            </p:extLst>
          </p:nvPr>
        </p:nvGraphicFramePr>
        <p:xfrm>
          <a:off x="7640320" y="1858199"/>
          <a:ext cx="4124960" cy="4893977"/>
        </p:xfrm>
        <a:graphic>
          <a:graphicData uri="http://schemas.openxmlformats.org/drawingml/2006/table">
            <a:tbl>
              <a:tblPr/>
              <a:tblGrid>
                <a:gridCol w="4124960">
                  <a:extLst>
                    <a:ext uri="{9D8B030D-6E8A-4147-A177-3AD203B41FA5}">
                      <a16:colId xmlns:a16="http://schemas.microsoft.com/office/drawing/2014/main" val="3912274007"/>
                    </a:ext>
                  </a:extLst>
                </a:gridCol>
              </a:tblGrid>
              <a:tr h="2597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 ПРОДАЖИ и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ПОДДЕРЖКА</a:t>
                      </a:r>
                    </a:p>
                  </a:txBody>
                  <a:tcPr marL="294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070A07"/>
                        </a:gs>
                        <a:gs pos="100000">
                          <a:srgbClr val="860003"/>
                        </a:gs>
                      </a:gsLst>
                      <a:path path="circle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72862228"/>
                  </a:ext>
                </a:extLst>
              </a:tr>
              <a:tr h="259761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Приоритетный доступ к новым заказам на 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roof.ru</a:t>
                      </a:r>
                      <a:endParaRPr lang="ru-RU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292609"/>
                  </a:ext>
                </a:extLst>
              </a:tr>
              <a:tr h="560455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Приоритетный доступ TN Check Эксперт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833211"/>
                  </a:ext>
                </a:extLst>
              </a:tr>
              <a:tr h="23022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Персональный менеджер на </a:t>
                      </a:r>
                      <a:r>
                        <a:rPr lang="en-US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ROOF.RU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038198"/>
                  </a:ext>
                </a:extLst>
              </a:tr>
              <a:tr h="20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</a:rPr>
                        <a:t>СЕРВИСЫ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070A07"/>
                        </a:gs>
                        <a:gs pos="100000">
                          <a:srgbClr val="860003"/>
                        </a:gs>
                      </a:gsLst>
                      <a:path path="circle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7889662"/>
                  </a:ext>
                </a:extLst>
              </a:tr>
              <a:tr h="23022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Сопровождение монтажа (-30%)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288386"/>
                  </a:ext>
                </a:extLst>
              </a:tr>
              <a:tr h="262500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Обследование при эксплуатации (-30%)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984002"/>
                  </a:ext>
                </a:extLst>
              </a:tr>
              <a:tr h="708963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Разработка 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спецпроектов </a:t>
                      </a:r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фундаментов и 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стилобатов </a:t>
                      </a:r>
                    </a:p>
                    <a:p>
                      <a:pPr lvl="1" algn="l" fontAlgn="ctr"/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(план секционирования, узлы, расчет объемов материалов)</a:t>
                      </a:r>
                      <a:endParaRPr lang="ru-RU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589274"/>
                  </a:ext>
                </a:extLst>
              </a:tr>
              <a:tr h="20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</a:rPr>
                        <a:t>ОБУЧЕНИЕ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070A07"/>
                        </a:gs>
                        <a:gs pos="100000">
                          <a:srgbClr val="860003"/>
                        </a:gs>
                      </a:gsLst>
                      <a:path path="circle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02132563"/>
                  </a:ext>
                </a:extLst>
              </a:tr>
              <a:tr h="356031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Обучение ПРАКТИК с возможностью персонализации под клиента (-30%)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584869"/>
                  </a:ext>
                </a:extLst>
              </a:tr>
              <a:tr h="23022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Экскурсии и обучение в УЦ LOGICROOF 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451784"/>
                  </a:ext>
                </a:extLst>
              </a:tr>
              <a:tr h="207768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</a:rPr>
                        <a:t>РЕКЛАМА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070A07"/>
                        </a:gs>
                        <a:gs pos="100000">
                          <a:srgbClr val="860003"/>
                        </a:gs>
                      </a:gsLst>
                      <a:path path="circle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52774539"/>
                  </a:ext>
                </a:extLst>
              </a:tr>
              <a:tr h="23022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Мерч для бригады (10 чел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)</a:t>
                      </a:r>
                      <a:endParaRPr lang="ru-RU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033263"/>
                  </a:ext>
                </a:extLst>
              </a:tr>
              <a:tr h="23022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Совместное видео для 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соцсетей</a:t>
                      </a:r>
                      <a:endParaRPr lang="ru-RU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80356"/>
                  </a:ext>
                </a:extLst>
              </a:tr>
              <a:tr h="356031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Статья об объекте: публикация в региональных СМИ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554850"/>
                  </a:ext>
                </a:extLst>
              </a:tr>
              <a:tr h="356031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Интервью с руководителем компании: публикация на ресурсах </a:t>
                      </a:r>
                      <a:r>
                        <a:rPr lang="ru-R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Bahnschrift" panose="020B0502040204020203" pitchFamily="34" charset="0"/>
                        </a:rPr>
                        <a:t>ТН</a:t>
                      </a:r>
                    </a:p>
                  </a:txBody>
                  <a:tcPr marL="35313" marR="2943" marT="29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78934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57116" y="1448703"/>
            <a:ext cx="58956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 </a:t>
            </a:r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шага до привилегий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7883" y="5078840"/>
            <a:ext cx="7067478" cy="1055128"/>
          </a:xfrm>
          <a:prstGeom prst="roundRect">
            <a:avLst/>
          </a:prstGeom>
          <a:gradFill>
            <a:gsLst>
              <a:gs pos="0">
                <a:srgbClr val="070A07"/>
              </a:gs>
              <a:gs pos="100000">
                <a:srgbClr val="860003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8" descr="https://roof.ru/local/templates/.default/images/granat/grnt-bann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100" y="4490720"/>
            <a:ext cx="3744661" cy="163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5412805" y="5324132"/>
            <a:ext cx="1780350" cy="579120"/>
          </a:xfrm>
          <a:prstGeom prst="roundRect">
            <a:avLst/>
          </a:prstGeom>
          <a:gradFill flip="none" rotWithShape="1">
            <a:gsLst>
              <a:gs pos="0">
                <a:srgbClr val="AC0004"/>
              </a:gs>
              <a:gs pos="99000">
                <a:srgbClr val="FE4046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Стать участником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6507" y="5256921"/>
            <a:ext cx="265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Присоединяйтесь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к Клубу ГРАНАТ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6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9609" y="415317"/>
            <a:ext cx="11141031" cy="886397"/>
          </a:xfrm>
        </p:spPr>
        <p:txBody>
          <a:bodyPr/>
          <a:lstStyle/>
          <a:p>
            <a:r>
              <a:rPr lang="ru-RU" sz="3200" b="0" dirty="0" smtClean="0">
                <a:solidFill>
                  <a:schemeClr val="bg1"/>
                </a:solidFill>
              </a:rPr>
              <a:t>Зарабатывайте бонусы и </a:t>
            </a:r>
            <a:r>
              <a:rPr lang="ru-RU" sz="3200" b="0" dirty="0" smtClean="0">
                <a:solidFill>
                  <a:srgbClr val="C00000"/>
                </a:solidFill>
              </a:rPr>
              <a:t>экономьте </a:t>
            </a:r>
            <a:r>
              <a:rPr lang="ru-RU" sz="3200" b="0" dirty="0">
                <a:solidFill>
                  <a:srgbClr val="C00000"/>
                </a:solidFill>
              </a:rPr>
              <a:t>на материалах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813" y="2744448"/>
            <a:ext cx="468828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Продвижение </a:t>
            </a:r>
            <a:r>
              <a:rPr lang="en-US" sz="1600" dirty="0" smtClean="0">
                <a:solidFill>
                  <a:schemeClr val="bg1"/>
                </a:solidFill>
              </a:rPr>
              <a:t>ROOF.ru</a:t>
            </a:r>
            <a:r>
              <a:rPr lang="ru-RU" sz="1600" dirty="0" smtClean="0">
                <a:solidFill>
                  <a:schemeClr val="bg1"/>
                </a:solidFill>
              </a:rPr>
              <a:t> – </a:t>
            </a:r>
            <a:r>
              <a:rPr lang="ru-RU" sz="1600" dirty="0" smtClean="0">
                <a:solidFill>
                  <a:srgbClr val="C00000"/>
                </a:solidFill>
              </a:rPr>
              <a:t>1500</a:t>
            </a:r>
            <a:r>
              <a:rPr lang="ru-RU" sz="1600" dirty="0" smtClean="0">
                <a:solidFill>
                  <a:schemeClr val="bg1"/>
                </a:solidFill>
              </a:rPr>
              <a:t> ТК</a:t>
            </a:r>
            <a:endParaRPr lang="en-US" sz="1600" dirty="0" smtClean="0">
              <a:solidFill>
                <a:schemeClr val="bg1"/>
              </a:solidFill>
            </a:endParaRP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Покупка дополнительной </a:t>
            </a:r>
            <a:r>
              <a:rPr lang="ru-RU" sz="1600" dirty="0" smtClean="0">
                <a:solidFill>
                  <a:schemeClr val="bg1"/>
                </a:solidFill>
              </a:rPr>
              <a:t>услуги – </a:t>
            </a:r>
            <a:r>
              <a:rPr lang="ru-RU" sz="1600" dirty="0" smtClean="0">
                <a:solidFill>
                  <a:srgbClr val="C00000"/>
                </a:solidFill>
              </a:rPr>
              <a:t>1000</a:t>
            </a:r>
            <a:r>
              <a:rPr lang="ru-RU" sz="1600" dirty="0" smtClean="0">
                <a:solidFill>
                  <a:schemeClr val="bg1"/>
                </a:solidFill>
              </a:rPr>
              <a:t> ТК</a:t>
            </a:r>
            <a:endParaRPr lang="en-US" sz="1600" dirty="0" smtClean="0">
              <a:solidFill>
                <a:schemeClr val="bg1"/>
              </a:solidFill>
            </a:endParaRP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Статьи в </a:t>
            </a:r>
            <a:r>
              <a:rPr lang="ru-RU" sz="1600" dirty="0" smtClean="0">
                <a:solidFill>
                  <a:schemeClr val="bg1"/>
                </a:solidFill>
              </a:rPr>
              <a:t>блоге – </a:t>
            </a:r>
            <a:r>
              <a:rPr lang="ru-RU" sz="1600" dirty="0" smtClean="0">
                <a:solidFill>
                  <a:srgbClr val="C00000"/>
                </a:solidFill>
              </a:rPr>
              <a:t>3000</a:t>
            </a:r>
            <a:r>
              <a:rPr lang="ru-RU" sz="1600" dirty="0" smtClean="0">
                <a:solidFill>
                  <a:schemeClr val="bg1"/>
                </a:solidFill>
              </a:rPr>
              <a:t> ТК</a:t>
            </a:r>
            <a:endParaRPr lang="en-US" sz="1600" dirty="0" smtClean="0">
              <a:solidFill>
                <a:schemeClr val="bg1"/>
              </a:solidFill>
            </a:endParaRP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Размещение заказа по вашей </a:t>
            </a:r>
            <a:r>
              <a:rPr lang="ru-RU" sz="1600" dirty="0" smtClean="0">
                <a:solidFill>
                  <a:schemeClr val="bg1"/>
                </a:solidFill>
              </a:rPr>
              <a:t>рекомендации – </a:t>
            </a:r>
            <a:r>
              <a:rPr lang="ru-RU" sz="1600" dirty="0" smtClean="0">
                <a:solidFill>
                  <a:srgbClr val="C00000"/>
                </a:solidFill>
              </a:rPr>
              <a:t>1500 </a:t>
            </a:r>
            <a:r>
              <a:rPr lang="ru-RU" sz="1600" dirty="0" smtClean="0">
                <a:solidFill>
                  <a:schemeClr val="bg1"/>
                </a:solidFill>
              </a:rPr>
              <a:t>ТК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</a:p>
          <a:p>
            <a:pPr>
              <a:buClr>
                <a:srgbClr val="C00000"/>
              </a:buClr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Покупка материалов для </a:t>
            </a:r>
            <a:r>
              <a:rPr lang="ru-RU" sz="1600" dirty="0" smtClean="0">
                <a:solidFill>
                  <a:schemeClr val="bg1"/>
                </a:solidFill>
              </a:rPr>
              <a:t>заказа – </a:t>
            </a:r>
            <a:r>
              <a:rPr lang="ru-RU" sz="1600" dirty="0" smtClean="0">
                <a:solidFill>
                  <a:srgbClr val="C00000"/>
                </a:solidFill>
              </a:rPr>
              <a:t>1%</a:t>
            </a:r>
            <a:r>
              <a:rPr lang="ru-RU" sz="1600" dirty="0" smtClean="0">
                <a:solidFill>
                  <a:schemeClr val="bg1"/>
                </a:solidFill>
              </a:rPr>
              <a:t> от покупки ТК</a:t>
            </a:r>
          </a:p>
          <a:p>
            <a:pPr>
              <a:buClr>
                <a:srgbClr val="C00000"/>
              </a:buClr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с одним усеченным углом 25">
            <a:extLst>
              <a:ext uri="{FF2B5EF4-FFF2-40B4-BE49-F238E27FC236}">
                <a16:creationId xmlns:a16="http://schemas.microsoft.com/office/drawing/2014/main" id="{773775EC-2FE3-8683-9E6F-6710E24F2176}"/>
              </a:ext>
            </a:extLst>
          </p:cNvPr>
          <p:cNvSpPr/>
          <p:nvPr/>
        </p:nvSpPr>
        <p:spPr>
          <a:xfrm rot="10800000" flipH="1" flipV="1">
            <a:off x="5044937" y="2695680"/>
            <a:ext cx="2660810" cy="1697387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с одним усеченным углом 25">
            <a:extLst>
              <a:ext uri="{FF2B5EF4-FFF2-40B4-BE49-F238E27FC236}">
                <a16:creationId xmlns:a16="http://schemas.microsoft.com/office/drawing/2014/main" id="{773775EC-2FE3-8683-9E6F-6710E24F2176}"/>
              </a:ext>
            </a:extLst>
          </p:cNvPr>
          <p:cNvSpPr/>
          <p:nvPr/>
        </p:nvSpPr>
        <p:spPr>
          <a:xfrm rot="10800000" flipH="1" flipV="1">
            <a:off x="5061098" y="4624309"/>
            <a:ext cx="2660810" cy="1768506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26B7FF02-60B7-F45A-EBBD-35302D79138B}"/>
              </a:ext>
            </a:extLst>
          </p:cNvPr>
          <p:cNvSpPr txBox="1">
            <a:spLocks/>
          </p:cNvSpPr>
          <p:nvPr/>
        </p:nvSpPr>
        <p:spPr>
          <a:xfrm>
            <a:off x="5169950" y="5023814"/>
            <a:ext cx="2410781" cy="96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ОПЛАЧИВАЙТЕ ДО </a:t>
            </a:r>
            <a:r>
              <a:rPr lang="ru-RU" sz="1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99,9% </a:t>
            </a:r>
            <a:r>
              <a:rPr lang="ru-RU" sz="1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ПОКУПКИ ТЕХНОКОИНАМИ В ИНТЕРНЕТ-МАГАЗИНЕ ТЕХНОНИКОЛЬ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6B7FF02-60B7-F45A-EBBD-35302D79138B}"/>
              </a:ext>
            </a:extLst>
          </p:cNvPr>
          <p:cNvSpPr txBox="1">
            <a:spLocks/>
          </p:cNvSpPr>
          <p:nvPr/>
        </p:nvSpPr>
        <p:spPr>
          <a:xfrm>
            <a:off x="5124032" y="2999045"/>
            <a:ext cx="2464781" cy="812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ПОЛУЧАЙТЕ ТЕХНОКОИНЫ ЗА АКТИВНОСТИ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 ТЕХНОКОИН = 1 РУБЛЮ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19" y="1361719"/>
            <a:ext cx="11504429" cy="112702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361615" y="1807276"/>
            <a:ext cx="834470" cy="3086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9119909" y="1975348"/>
            <a:ext cx="965200" cy="309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287257" y="3022140"/>
            <a:ext cx="3359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Рейтинг на </a:t>
            </a:r>
            <a:r>
              <a:rPr lang="en-US" sz="1600" dirty="0" smtClean="0">
                <a:solidFill>
                  <a:srgbClr val="C00000"/>
                </a:solidFill>
              </a:rPr>
              <a:t>ROOF.ru</a:t>
            </a:r>
            <a:r>
              <a:rPr lang="en-US" sz="1600" dirty="0" smtClean="0">
                <a:solidFill>
                  <a:schemeClr val="bg1"/>
                </a:solidFill>
              </a:rPr>
              <a:t> =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Уровень на </a:t>
            </a:r>
            <a:r>
              <a:rPr lang="en-US" sz="1600" b="1" dirty="0" smtClean="0">
                <a:solidFill>
                  <a:schemeClr val="bg1"/>
                </a:solidFill>
              </a:rPr>
              <a:t>shop.tn.ru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5-конечная звезда 12"/>
          <p:cNvSpPr/>
          <p:nvPr/>
        </p:nvSpPr>
        <p:spPr bwMode="auto">
          <a:xfrm>
            <a:off x="8320769" y="3728843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 bwMode="auto">
          <a:xfrm>
            <a:off x="8608183" y="3728843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 bwMode="auto">
          <a:xfrm>
            <a:off x="8895597" y="3728843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 bwMode="auto">
          <a:xfrm>
            <a:off x="8320769" y="4402047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 bwMode="auto">
          <a:xfrm>
            <a:off x="8608099" y="4402047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 bwMode="auto">
          <a:xfrm>
            <a:off x="8895429" y="4402047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 bwMode="auto">
          <a:xfrm>
            <a:off x="9163637" y="4402047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5-конечная звезда 22"/>
          <p:cNvSpPr/>
          <p:nvPr/>
        </p:nvSpPr>
        <p:spPr bwMode="auto">
          <a:xfrm>
            <a:off x="8320769" y="5075251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5-конечная звезда 23"/>
          <p:cNvSpPr/>
          <p:nvPr/>
        </p:nvSpPr>
        <p:spPr bwMode="auto">
          <a:xfrm>
            <a:off x="8608099" y="5075251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5-конечная звезда 24"/>
          <p:cNvSpPr/>
          <p:nvPr/>
        </p:nvSpPr>
        <p:spPr bwMode="auto">
          <a:xfrm>
            <a:off x="8895429" y="5075251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5-конечная звезда 25"/>
          <p:cNvSpPr/>
          <p:nvPr/>
        </p:nvSpPr>
        <p:spPr bwMode="auto">
          <a:xfrm>
            <a:off x="9182759" y="5075251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5-конечная звезда 26"/>
          <p:cNvSpPr/>
          <p:nvPr/>
        </p:nvSpPr>
        <p:spPr bwMode="auto">
          <a:xfrm>
            <a:off x="9470089" y="5075251"/>
            <a:ext cx="224480" cy="222262"/>
          </a:xfrm>
          <a:prstGeom prst="star5">
            <a:avLst/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648744" y="3666920"/>
            <a:ext cx="2214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Серебряный партнер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45652" y="4343901"/>
            <a:ext cx="1798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Золотой партнер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4569" y="5015042"/>
            <a:ext cx="21986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Платиновый партнер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61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2140" y="415318"/>
            <a:ext cx="11463358" cy="443198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Проектные цены </a:t>
            </a:r>
            <a:r>
              <a:rPr lang="ru-RU" sz="3200" dirty="0" smtClean="0">
                <a:solidFill>
                  <a:schemeClr val="bg1"/>
                </a:solidFill>
              </a:rPr>
              <a:t>для ваших объектов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0656" y="1354419"/>
            <a:ext cx="4708395" cy="31291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>
              <a:buClr>
                <a:schemeClr val="accent1"/>
              </a:buClr>
              <a:defRPr/>
            </a:pP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озможность </a:t>
            </a:r>
            <a:r>
              <a:rPr lang="ru-RU" dirty="0">
                <a:solidFill>
                  <a:schemeClr val="bg1"/>
                </a:solidFill>
              </a:rPr>
              <a:t>получить </a:t>
            </a:r>
            <a:r>
              <a:rPr lang="ru-RU" dirty="0">
                <a:solidFill>
                  <a:srgbClr val="C00000"/>
                </a:solidFill>
              </a:rPr>
              <a:t>выгодные предложения на покупку </a:t>
            </a:r>
            <a:r>
              <a:rPr lang="ru-RU" dirty="0" smtClean="0">
                <a:solidFill>
                  <a:schemeClr val="bg1"/>
                </a:solidFill>
              </a:rPr>
              <a:t>материалов!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ru-RU" sz="1600" dirty="0">
              <a:solidFill>
                <a:schemeClr val="bg1"/>
              </a:solidFill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После </a:t>
            </a:r>
            <a:r>
              <a:rPr lang="ru-RU" sz="1600" dirty="0">
                <a:solidFill>
                  <a:schemeClr val="bg1"/>
                </a:solidFill>
              </a:rPr>
              <a:t>заполнения заявки менеджер оперативно предоставит информацию по цене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ru-RU" sz="1600" dirty="0">
              <a:solidFill>
                <a:schemeClr val="bg1"/>
              </a:solidFill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chemeClr val="bg1"/>
                </a:solidFill>
                <a:cs typeface="Calibri" panose="020F0502020204030204" pitchFamily="34" charset="0"/>
              </a:rPr>
              <a:t>Повышенный </a:t>
            </a:r>
            <a:r>
              <a:rPr lang="ru-RU" sz="1600" dirty="0" err="1">
                <a:solidFill>
                  <a:schemeClr val="bg1"/>
                </a:solidFill>
                <a:cs typeface="Calibri" panose="020F0502020204030204" pitchFamily="34" charset="0"/>
              </a:rPr>
              <a:t>кэшбэк</a:t>
            </a:r>
            <a:r>
              <a:rPr lang="ru-RU" sz="1600" dirty="0">
                <a:solidFill>
                  <a:schemeClr val="bg1"/>
                </a:solidFill>
                <a:cs typeface="Calibri" panose="020F0502020204030204" pitchFamily="34" charset="0"/>
              </a:rPr>
              <a:t> при отгрузках на строительный объект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marL="285750" lvl="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50656" y="4221542"/>
            <a:ext cx="4511054" cy="1737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294469" y="4474669"/>
            <a:ext cx="38207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dirty="0" smtClean="0">
                <a:solidFill>
                  <a:srgbClr val="000000"/>
                </a:solidFill>
                <a:cs typeface="Calibri" panose="020F0502020204030204" pitchFamily="34" charset="0"/>
              </a:rPr>
              <a:t>Мы гарантируем конфиденциальность!</a:t>
            </a:r>
          </a:p>
          <a:p>
            <a:pPr lvl="0">
              <a:defRPr/>
            </a:pPr>
            <a:endParaRPr lang="ru-RU" sz="1200" b="1" dirty="0" smtClean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ru-RU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Все указанные в заявке</a:t>
            </a:r>
            <a:r>
              <a:rPr lang="ru-RU" sz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данные по объекту останутся конфиденциальными</a:t>
            </a:r>
            <a:r>
              <a:rPr lang="en-US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. </a:t>
            </a:r>
            <a:r>
              <a:rPr lang="ru-RU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Их увидят только сотрудники нашего Отдела Объектного Сервиса</a:t>
            </a:r>
            <a:r>
              <a:rPr lang="en-US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для обработки Вашей скидки</a:t>
            </a:r>
            <a:r>
              <a:rPr lang="en-US" sz="1400" dirty="0" smtClean="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  <a:endParaRPr lang="ru-RU" sz="1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40" y="1628833"/>
            <a:ext cx="5664252" cy="174284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39672" y="2725974"/>
            <a:ext cx="518160" cy="193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72140" y="1044058"/>
            <a:ext cx="5541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</a:rPr>
              <a:t>О</a:t>
            </a:r>
            <a:r>
              <a:rPr lang="ru-RU" sz="1600" dirty="0" smtClean="0">
                <a:solidFill>
                  <a:schemeClr val="bg1"/>
                </a:solidFill>
              </a:rPr>
              <a:t>ткройте меню и выберите раздел «Регистрация объектов»</a:t>
            </a:r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96521" y="2822494"/>
            <a:ext cx="599440" cy="96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2140" y="3411424"/>
            <a:ext cx="609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Нажмите Зарегистрировать объект и заполните все предложенные поля. Или заполните Быструю заявку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40" y="4204947"/>
            <a:ext cx="5664252" cy="1770551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3579521" y="4994426"/>
            <a:ext cx="711200" cy="335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58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91" y="381833"/>
            <a:ext cx="10786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ОСТАЛИСЬ ВОПРОСЫ?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СВЯЖИТЕСЬ С НАМИ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7752573" y="4862448"/>
            <a:ext cx="45211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Proxima Nova"/>
              </a:rPr>
              <a:t>ИВОЛГИНА ЛЮБОВЬ</a:t>
            </a:r>
            <a:endParaRPr lang="en-US" sz="2000" b="1" dirty="0" smtClean="0">
              <a:solidFill>
                <a:schemeClr val="bg1"/>
              </a:solidFill>
              <a:latin typeface="Proxima Nova"/>
            </a:endParaRPr>
          </a:p>
          <a:p>
            <a:endParaRPr lang="en-US" sz="1600" b="1" dirty="0">
              <a:solidFill>
                <a:schemeClr val="bg1"/>
              </a:solidFill>
              <a:latin typeface="Proxima Nova"/>
            </a:endParaRPr>
          </a:p>
          <a:p>
            <a:r>
              <a:rPr lang="ru-RU" sz="1600" b="1" dirty="0" smtClean="0">
                <a:solidFill>
                  <a:schemeClr val="bg1"/>
                </a:solidFill>
                <a:latin typeface="Proxima Nova"/>
              </a:rPr>
              <a:t> +79150083684  </a:t>
            </a:r>
            <a:endParaRPr lang="en-US" sz="1600" b="1" dirty="0" smtClean="0">
              <a:solidFill>
                <a:schemeClr val="bg1"/>
              </a:solidFill>
              <a:latin typeface="Proxima Nova"/>
            </a:endParaRPr>
          </a:p>
          <a:p>
            <a:endParaRPr lang="en-US" sz="1600" b="1" dirty="0" smtClean="0">
              <a:solidFill>
                <a:schemeClr val="bg1"/>
              </a:solidFill>
              <a:latin typeface="Proxima Nova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Proxima Nova"/>
              </a:rPr>
              <a:t>ivolgina@tn.ru</a:t>
            </a:r>
            <a:endParaRPr lang="ru-RU" sz="1600" b="1" dirty="0">
              <a:latin typeface="Proxima Nov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69" y="4960691"/>
            <a:ext cx="1368104" cy="13681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7630490" y="2849880"/>
            <a:ext cx="41960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Proxima Nova"/>
              </a:rPr>
              <a:t>КЛИМОВА ИРИНА</a:t>
            </a:r>
            <a:endParaRPr lang="en-US" sz="2000" b="1" dirty="0" smtClean="0">
              <a:solidFill>
                <a:schemeClr val="bg1"/>
              </a:solidFill>
              <a:latin typeface="Proxima Nova"/>
            </a:endParaRPr>
          </a:p>
          <a:p>
            <a:endParaRPr lang="en-US" sz="1600" b="1" dirty="0">
              <a:solidFill>
                <a:schemeClr val="bg1"/>
              </a:solidFill>
              <a:latin typeface="Proxima Nova"/>
            </a:endParaRPr>
          </a:p>
          <a:p>
            <a:r>
              <a:rPr lang="ru-RU" sz="1600" b="1" dirty="0" smtClean="0">
                <a:solidFill>
                  <a:schemeClr val="bg1"/>
                </a:solidFill>
                <a:latin typeface="Proxima Nova"/>
              </a:rPr>
              <a:t> +79534312011  </a:t>
            </a:r>
            <a:endParaRPr lang="en-US" sz="1600" b="1" dirty="0" smtClean="0">
              <a:solidFill>
                <a:schemeClr val="bg1"/>
              </a:solidFill>
              <a:latin typeface="Proxima Nova"/>
            </a:endParaRPr>
          </a:p>
          <a:p>
            <a:endParaRPr lang="en-US" sz="1600" b="1" dirty="0" smtClean="0">
              <a:solidFill>
                <a:schemeClr val="bg1"/>
              </a:solidFill>
              <a:latin typeface="Proxima Nova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Proxima Nova"/>
              </a:rPr>
              <a:t>p-klimova.i@tn.ru</a:t>
            </a:r>
            <a:r>
              <a:rPr lang="ru-RU" sz="1600" b="1" dirty="0" smtClean="0">
                <a:solidFill>
                  <a:schemeClr val="bg1"/>
                </a:solidFill>
                <a:latin typeface="Proxima Nova"/>
              </a:rPr>
              <a:t> </a:t>
            </a:r>
            <a:endParaRPr lang="ru-RU" sz="1600" b="1" dirty="0">
              <a:latin typeface="Proxima Nova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225" y="2865120"/>
            <a:ext cx="1498748" cy="14987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30490" y="1483570"/>
            <a:ext cx="3512628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Горячая линия сайта </a:t>
            </a:r>
            <a:r>
              <a:rPr lang="en-US" dirty="0" smtClean="0">
                <a:solidFill>
                  <a:schemeClr val="bg1"/>
                </a:solidFill>
              </a:rPr>
              <a:t>ROOF.ru</a:t>
            </a:r>
          </a:p>
          <a:p>
            <a:r>
              <a:rPr lang="ru-RU" dirty="0">
                <a:solidFill>
                  <a:schemeClr val="bg1"/>
                </a:solidFill>
              </a:rPr>
              <a:t>8 800 301-60-96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24" y="1420766"/>
            <a:ext cx="2872032" cy="490802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91944" y="5138613"/>
            <a:ext cx="2373277" cy="4612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565910" y="4645278"/>
            <a:ext cx="11430" cy="434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69" y="1329325"/>
            <a:ext cx="1186485" cy="11864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6795" y="2402687"/>
            <a:ext cx="2363439" cy="392610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813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D2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1991" y="2041452"/>
            <a:ext cx="6319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ВНИМАНИЕ!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1991" y="3434316"/>
            <a:ext cx="9816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ГОТОВА ОТВЕТИТЬ НА ВАШИ ВОПРОСЫ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2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ЭКО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646B78782E69448AED7A13440A5A516" ma:contentTypeVersion="16" ma:contentTypeDescription="Создание документа." ma:contentTypeScope="" ma:versionID="0393bad60b27571dc1181609c9eec1da">
  <xsd:schema xmlns:xsd="http://www.w3.org/2001/XMLSchema" xmlns:xs="http://www.w3.org/2001/XMLSchema" xmlns:p="http://schemas.microsoft.com/office/2006/metadata/properties" xmlns:ns2="e6e4f22b-e7b9-42ac-848d-afa04f1c620e" xmlns:ns3="2df9863d-fc1f-4ecd-849f-95bc469680da" targetNamespace="http://schemas.microsoft.com/office/2006/metadata/properties" ma:root="true" ma:fieldsID="1ab0b8aeb53e3270536680b9ed576e90" ns2:_="" ns3:_="">
    <xsd:import namespace="e6e4f22b-e7b9-42ac-848d-afa04f1c620e"/>
    <xsd:import namespace="2df9863d-fc1f-4ecd-849f-95bc469680d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4f22b-e7b9-42ac-848d-afa04f1c620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7c07a14-412a-4a17-aa2a-6d8855eaccf6}" ma:internalName="TaxCatchAll" ma:showField="CatchAllData" ma:web="e6e4f22b-e7b9-42ac-848d-afa04f1c62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9863d-fc1f-4ecd-849f-95bc469680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619bb76-8fc3-48b7-a87f-4f1be7dd54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C05671-5C77-4F3C-AC13-708E735BC3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D78CAA-0C29-48FA-8A03-CFB6AFCBB7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e4f22b-e7b9-42ac-848d-afa04f1c620e"/>
    <ds:schemaRef ds:uri="2df9863d-fc1f-4ecd-849f-95bc469680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45678</TotalTime>
  <Words>1637</Words>
  <Application>Microsoft Office PowerPoint</Application>
  <PresentationFormat>Широкоэкранный</PresentationFormat>
  <Paragraphs>338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28</vt:i4>
      </vt:variant>
    </vt:vector>
  </HeadingPairs>
  <TitlesOfParts>
    <vt:vector size="52" baseType="lpstr">
      <vt:lpstr>.HelveticaNeueDeskInterface-Regular</vt:lpstr>
      <vt:lpstr>Proxima Nova Bl</vt:lpstr>
      <vt:lpstr>Wingdings</vt:lpstr>
      <vt:lpstr>Proxima Nova Rg</vt:lpstr>
      <vt:lpstr>Arial Black</vt:lpstr>
      <vt:lpstr>Arial Narrow</vt:lpstr>
      <vt:lpstr>Roboto</vt:lpstr>
      <vt:lpstr>Proxima Nova</vt:lpstr>
      <vt:lpstr>Proxima Nova Regular</vt:lpstr>
      <vt:lpstr>Proxima Nova Extrabold</vt:lpstr>
      <vt:lpstr>Bahnschrift</vt:lpstr>
      <vt:lpstr>Arial</vt:lpstr>
      <vt:lpstr>Proxima Nova Semibold</vt:lpstr>
      <vt:lpstr>Calibri</vt:lpstr>
      <vt:lpstr>1_Тема ТИТУЛЫ </vt:lpstr>
      <vt:lpstr>02_Тема ПЛАШКИ</vt:lpstr>
      <vt:lpstr>3_Тема Графики и таблицы</vt:lpstr>
      <vt:lpstr>3_Тема ЭКО</vt:lpstr>
      <vt:lpstr>2_Тема ТИТУЛЫ </vt:lpstr>
      <vt:lpstr>4_Тема Графики и таблицы</vt:lpstr>
      <vt:lpstr>5_Тема Графики и таблицы</vt:lpstr>
      <vt:lpstr>2_Office Theme</vt:lpstr>
      <vt:lpstr>3_Office Theme</vt:lpstr>
      <vt:lpstr>1_Office Theme</vt:lpstr>
      <vt:lpstr>Презентация PowerPoint</vt:lpstr>
      <vt:lpstr>Презентация PowerPoint</vt:lpstr>
      <vt:lpstr>Программа ВЕБИНАРА</vt:lpstr>
      <vt:lpstr>РАБОТА С ЗАКАЗАМИ</vt:lpstr>
      <vt:lpstr>Пройдите регистрацию – начните зарабатывать уже сегодня</vt:lpstr>
      <vt:lpstr>Подрядчики с заполненным профилем вызывают больше доверия у заказчиков </vt:lpstr>
      <vt:lpstr>не пропускайте важное - настройте уведомления</vt:lpstr>
      <vt:lpstr>Ваши клиенты уже разместили объекты на Roof.ru</vt:lpstr>
      <vt:lpstr>Откликайтесь чаще - увеличивайте количество ваших побед!</vt:lpstr>
      <vt:lpstr>Предлагайте цену и условия</vt:lpstr>
      <vt:lpstr>Будьте на связи с заказчиком, покажите свою заинтересованность </vt:lpstr>
      <vt:lpstr>ИСПОЛЬЗУЙТЕ ВОЗМОЖНОСТЬ ПОЛУЧИТЬ КРУПНЫЙ ПРОЕКТ! </vt:lpstr>
      <vt:lpstr>Ваш рейтинг — ваш пропуск к эксклюзивным заказам</vt:lpstr>
      <vt:lpstr>Рейтинг – это важно!</vt:lpstr>
      <vt:lpstr>ВЫСОКИЙ рейтинг – ключ к доверию заказчиков</vt:lpstr>
      <vt:lpstr>Портфолио делает ваш профиль более привлекательным для заказчика</vt:lpstr>
      <vt:lpstr>Вся история объекта хранится в одном месте</vt:lpstr>
      <vt:lpstr>Проходите обучение и повышайте ваш рейтинг на roof.ru</vt:lpstr>
      <vt:lpstr>Повышайте свою ценность с помощью сертификата мастерства </vt:lpstr>
      <vt:lpstr>войдите в команду внештатных технических экспертов  </vt:lpstr>
      <vt:lpstr>Следите за динамикой рейтинга в личном кабинете</vt:lpstr>
      <vt:lpstr>ваш рейтинг — витрина вашего мастерства  </vt:lpstr>
      <vt:lpstr>Повышайте свой уровень и получайте преимущества</vt:lpstr>
      <vt:lpstr>КПЛ гранат - ВАШ ДОСТУП К ЭКСКЛЮЗИВНЫМ ВОЗМОЖНОСТЯМ </vt:lpstr>
      <vt:lpstr>Зарабатывайте бонусы и экономьте на материалах </vt:lpstr>
      <vt:lpstr>Проектные цены для ваших объектов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Fritur</dc:creator>
  <cp:lastModifiedBy>Климова Ирина</cp:lastModifiedBy>
  <cp:revision>3928</cp:revision>
  <cp:lastPrinted>2022-06-24T16:36:29Z</cp:lastPrinted>
  <dcterms:created xsi:type="dcterms:W3CDTF">2020-10-19T20:36:23Z</dcterms:created>
  <dcterms:modified xsi:type="dcterms:W3CDTF">2025-12-16T16:23:14Z</dcterms:modified>
</cp:coreProperties>
</file>