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397" r:id="rId3"/>
    <p:sldId id="412" r:id="rId4"/>
    <p:sldId id="402" r:id="rId5"/>
    <p:sldId id="404" r:id="rId6"/>
    <p:sldId id="405" r:id="rId7"/>
    <p:sldId id="406" r:id="rId8"/>
    <p:sldId id="407" r:id="rId9"/>
    <p:sldId id="408" r:id="rId10"/>
    <p:sldId id="410" r:id="rId11"/>
    <p:sldId id="411" r:id="rId12"/>
    <p:sldId id="415" r:id="rId13"/>
    <p:sldId id="413" r:id="rId14"/>
    <p:sldId id="414" r:id="rId15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осквинова Елена Анатольевна - СКБ" initials="МЕА-С" lastIdx="0" clrIdx="0">
    <p:extLst>
      <p:ext uri="{19B8F6BF-5375-455C-9EA6-DF929625EA0E}">
        <p15:presenceInfo xmlns:p15="http://schemas.microsoft.com/office/powerpoint/2012/main" userId="Москвинова Елена Анатольевна - СКБ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52" autoAdjust="0"/>
    <p:restoredTop sz="94660"/>
  </p:normalViewPr>
  <p:slideViewPr>
    <p:cSldViewPr>
      <p:cViewPr varScale="1">
        <p:scale>
          <a:sx n="75" d="100"/>
          <a:sy n="75" d="100"/>
        </p:scale>
        <p:origin x="184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75B64-0030-40CF-BABE-3F701FE7D24E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040CE1-03A0-4182-923B-DF19A46C69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120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1316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75356" y="450595"/>
            <a:ext cx="10841287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0200" b="1" i="0">
                <a:solidFill>
                  <a:srgbClr val="00BA3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0730" cy="6858000"/>
          </a:xfrm>
          <a:custGeom>
            <a:avLst/>
            <a:gdLst/>
            <a:ahLst/>
            <a:cxnLst/>
            <a:rect l="l" t="t" r="r" b="b"/>
            <a:pathLst>
              <a:path w="12190730" h="6858000">
                <a:moveTo>
                  <a:pt x="12190430" y="0"/>
                </a:moveTo>
                <a:lnTo>
                  <a:pt x="0" y="0"/>
                </a:lnTo>
                <a:lnTo>
                  <a:pt x="0" y="6857999"/>
                </a:lnTo>
                <a:lnTo>
                  <a:pt x="12190430" y="6857999"/>
                </a:lnTo>
                <a:lnTo>
                  <a:pt x="12190430" y="0"/>
                </a:lnTo>
                <a:close/>
              </a:path>
            </a:pathLst>
          </a:custGeom>
          <a:solidFill>
            <a:srgbClr val="171C1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175"/>
            <a:ext cx="4953000" cy="621182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5952" y="0"/>
            <a:ext cx="4953000" cy="2953512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181855"/>
            <a:ext cx="6537959" cy="267614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42960" y="2563367"/>
            <a:ext cx="3745992" cy="429463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328601" y="1907540"/>
            <a:ext cx="4010660" cy="40919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0730" cy="6858000"/>
          </a:xfrm>
          <a:custGeom>
            <a:avLst/>
            <a:gdLst/>
            <a:ahLst/>
            <a:cxnLst/>
            <a:rect l="l" t="t" r="r" b="b"/>
            <a:pathLst>
              <a:path w="12190730" h="6858000">
                <a:moveTo>
                  <a:pt x="12190430" y="0"/>
                </a:moveTo>
                <a:lnTo>
                  <a:pt x="0" y="0"/>
                </a:lnTo>
                <a:lnTo>
                  <a:pt x="0" y="6857999"/>
                </a:lnTo>
                <a:lnTo>
                  <a:pt x="12190430" y="6857999"/>
                </a:lnTo>
                <a:lnTo>
                  <a:pt x="12190430" y="0"/>
                </a:lnTo>
                <a:close/>
              </a:path>
            </a:pathLst>
          </a:custGeom>
          <a:solidFill>
            <a:srgbClr val="171C1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809488" cy="431596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2952" y="4075175"/>
            <a:ext cx="6096000" cy="27828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0730" cy="6858000"/>
          </a:xfrm>
          <a:custGeom>
            <a:avLst/>
            <a:gdLst/>
            <a:ahLst/>
            <a:cxnLst/>
            <a:rect l="l" t="t" r="r" b="b"/>
            <a:pathLst>
              <a:path w="12190730" h="6858000">
                <a:moveTo>
                  <a:pt x="12190430" y="0"/>
                </a:moveTo>
                <a:lnTo>
                  <a:pt x="0" y="0"/>
                </a:lnTo>
                <a:lnTo>
                  <a:pt x="0" y="6857999"/>
                </a:lnTo>
                <a:lnTo>
                  <a:pt x="12190430" y="6857999"/>
                </a:lnTo>
                <a:lnTo>
                  <a:pt x="12190430" y="0"/>
                </a:lnTo>
                <a:close/>
              </a:path>
            </a:pathLst>
          </a:custGeom>
          <a:solidFill>
            <a:srgbClr val="171C1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175"/>
            <a:ext cx="4953000" cy="621182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5952" y="0"/>
            <a:ext cx="4953000" cy="2953512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181855"/>
            <a:ext cx="6537959" cy="267614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42959" y="2563367"/>
            <a:ext cx="3745992" cy="429463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0730" cy="6858000"/>
          </a:xfrm>
          <a:custGeom>
            <a:avLst/>
            <a:gdLst/>
            <a:ahLst/>
            <a:cxnLst/>
            <a:rect l="l" t="t" r="r" b="b"/>
            <a:pathLst>
              <a:path w="12190730" h="6858000">
                <a:moveTo>
                  <a:pt x="12190430" y="0"/>
                </a:moveTo>
                <a:lnTo>
                  <a:pt x="0" y="0"/>
                </a:lnTo>
                <a:lnTo>
                  <a:pt x="0" y="6857999"/>
                </a:lnTo>
                <a:lnTo>
                  <a:pt x="12190430" y="6857999"/>
                </a:lnTo>
                <a:lnTo>
                  <a:pt x="12190430" y="0"/>
                </a:lnTo>
                <a:close/>
              </a:path>
            </a:pathLst>
          </a:custGeom>
          <a:solidFill>
            <a:srgbClr val="171C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33562" y="2845308"/>
            <a:ext cx="8524875" cy="955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43490" y="2322067"/>
            <a:ext cx="4912360" cy="15798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200" b="1" i="0">
                <a:solidFill>
                  <a:srgbClr val="00BA3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oleObject" Target="file:///C:\Users\Moskvinova-EA\Desktop\&#1048;&#1046;&#1057;%20&#1058;&#1077;&#1093;&#1085;&#1086;&#1085;&#1080;&#1082;&#1086;&#1083;&#1100;\&#1040;&#1053;&#1050;&#1045;&#1058;&#1040;_&#1050;&#1040;&#1056;&#1058;&#1054;&#1063;&#1050;&#1040;%20&#1055;&#1056;&#1054;&#1045;&#1050;&#1058;&#1040;_new.xlsx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emf"/><Relationship Id="rId5" Type="http://schemas.openxmlformats.org/officeDocument/2006/relationships/image" Target="../media/image9.png"/><Relationship Id="rId4" Type="http://schemas.openxmlformats.org/officeDocument/2006/relationships/hyperlink" Target="https://homeland-projects.domclick.ru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23671" y="831273"/>
            <a:ext cx="5768328" cy="529755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28600" y="2133600"/>
            <a:ext cx="7086600" cy="1807546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 marR="5080" algn="ctr">
              <a:lnSpc>
                <a:spcPts val="6700"/>
              </a:lnSpc>
              <a:spcBef>
                <a:spcPts val="695"/>
              </a:spcBef>
            </a:pPr>
            <a:r>
              <a:rPr lang="ru-RU" sz="6000" b="1" spc="535" dirty="0" smtClean="0">
                <a:solidFill>
                  <a:srgbClr val="FFFFFF"/>
                </a:solidFill>
                <a:cs typeface="Trebuchet MS"/>
              </a:rPr>
              <a:t>Витрина «Построить дом»</a:t>
            </a:r>
            <a:endParaRPr sz="6000" dirty="0"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82200" y="156717"/>
            <a:ext cx="2048256" cy="670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90800" y="533400"/>
            <a:ext cx="8915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rgbClr val="92D050"/>
                </a:solidFill>
                <a:latin typeface="SBSans"/>
              </a:rPr>
              <a:t>На вебинаре разберем:</a:t>
            </a:r>
            <a:endParaRPr lang="ru-RU" sz="4400" b="1" u="none" strike="noStrike" dirty="0">
              <a:solidFill>
                <a:srgbClr val="92D050"/>
              </a:solidFill>
              <a:effectLst/>
              <a:latin typeface="SBSans"/>
            </a:endParaRPr>
          </a:p>
        </p:txBody>
      </p:sp>
      <p:pic>
        <p:nvPicPr>
          <p:cNvPr id="26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3199" y="69562"/>
            <a:ext cx="1845592" cy="60264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19200" y="2133600"/>
            <a:ext cx="8229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800" b="1" dirty="0" smtClean="0">
                <a:solidFill>
                  <a:srgbClr val="FFFFFF"/>
                </a:solidFill>
                <a:latin typeface="SBSans"/>
              </a:rPr>
              <a:t>Витрина </a:t>
            </a:r>
            <a:r>
              <a:rPr lang="ru-RU" sz="2800" b="1" dirty="0">
                <a:solidFill>
                  <a:srgbClr val="FFFFFF"/>
                </a:solidFill>
                <a:latin typeface="SBSans"/>
              </a:rPr>
              <a:t>Построить Дом - раздел аккредитованных подрядчиков </a:t>
            </a:r>
            <a:endParaRPr lang="ru-RU" sz="2800" b="1" dirty="0" smtClean="0">
              <a:solidFill>
                <a:srgbClr val="FFFFFF"/>
              </a:solidFill>
              <a:latin typeface="SBSans"/>
            </a:endParaRPr>
          </a:p>
          <a:p>
            <a:pPr marL="342900" indent="-342900">
              <a:buAutoNum type="arabicPeriod"/>
            </a:pPr>
            <a:endParaRPr lang="ru-RU" sz="2800" b="1" dirty="0">
              <a:solidFill>
                <a:srgbClr val="FFFFFF"/>
              </a:solidFill>
              <a:latin typeface="SBSans"/>
            </a:endParaRPr>
          </a:p>
          <a:p>
            <a:r>
              <a:rPr lang="ru-RU" sz="2800" b="1" dirty="0" smtClean="0">
                <a:solidFill>
                  <a:srgbClr val="FFFFFF"/>
                </a:solidFill>
                <a:latin typeface="SBSans"/>
              </a:rPr>
              <a:t>2. </a:t>
            </a:r>
            <a:r>
              <a:rPr lang="ru-RU" sz="2800" b="1" dirty="0">
                <a:solidFill>
                  <a:srgbClr val="FFFFFF"/>
                </a:solidFill>
                <a:latin typeface="SBSans"/>
              </a:rPr>
              <a:t>Раздел </a:t>
            </a:r>
            <a:r>
              <a:rPr lang="ru-RU" sz="2800" b="1" dirty="0" smtClean="0">
                <a:solidFill>
                  <a:srgbClr val="FFFFFF"/>
                </a:solidFill>
                <a:latin typeface="SBSans"/>
              </a:rPr>
              <a:t>«Каталог проектов</a:t>
            </a:r>
            <a:r>
              <a:rPr lang="ru-RU" sz="2800" b="1" dirty="0">
                <a:solidFill>
                  <a:srgbClr val="FFFFFF"/>
                </a:solidFill>
                <a:latin typeface="SBSans"/>
              </a:rPr>
              <a:t>" </a:t>
            </a:r>
            <a:endParaRPr lang="ru-RU" sz="2800" b="1" dirty="0" smtClean="0">
              <a:solidFill>
                <a:srgbClr val="FFFFFF"/>
              </a:solidFill>
              <a:latin typeface="SBSans"/>
            </a:endParaRPr>
          </a:p>
          <a:p>
            <a:endParaRPr lang="ru-RU" sz="2800" b="1" dirty="0">
              <a:solidFill>
                <a:srgbClr val="FFFFFF"/>
              </a:solidFill>
              <a:latin typeface="SBSans"/>
            </a:endParaRPr>
          </a:p>
          <a:p>
            <a:r>
              <a:rPr lang="ru-RU" sz="2800" b="1" dirty="0" smtClean="0">
                <a:solidFill>
                  <a:srgbClr val="FFFFFF"/>
                </a:solidFill>
                <a:latin typeface="SBSans"/>
              </a:rPr>
              <a:t>3</a:t>
            </a:r>
            <a:r>
              <a:rPr lang="ru-RU" sz="2800" b="1" dirty="0">
                <a:solidFill>
                  <a:srgbClr val="FFFFFF"/>
                </a:solidFill>
                <a:latin typeface="SBSans"/>
              </a:rPr>
              <a:t>. Дополнительные возможности площадки</a:t>
            </a:r>
            <a:endParaRPr lang="ru-RU" sz="2800" b="1" dirty="0">
              <a:latin typeface="SBSan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01F1FFD-6E93-E54C-B383-033F48094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200" y="4800600"/>
            <a:ext cx="2007704" cy="200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66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0218" y="762000"/>
            <a:ext cx="104394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92D050"/>
                </a:solidFill>
                <a:latin typeface="SBSans"/>
              </a:rPr>
              <a:t>Как подрядчику разместить проект в каталоге?</a:t>
            </a:r>
            <a:endParaRPr lang="ru-RU" sz="4400" b="1" u="none" strike="noStrike" dirty="0">
              <a:solidFill>
                <a:srgbClr val="92D050"/>
              </a:solidFill>
              <a:effectLst/>
              <a:latin typeface="SBSan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07831" y="2743200"/>
            <a:ext cx="9220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800" b="1" dirty="0" smtClean="0">
                <a:solidFill>
                  <a:srgbClr val="FFFFFF"/>
                </a:solidFill>
                <a:latin typeface="SBSans"/>
                <a:cs typeface="SB Sans Cond Mono" panose="020B0509040504020204" pitchFamily="49" charset="-52"/>
              </a:rPr>
              <a:t>Зарегистрироваться на Домклик </a:t>
            </a:r>
            <a:r>
              <a:rPr lang="en-US" sz="2800" b="1" dirty="0" smtClean="0">
                <a:solidFill>
                  <a:srgbClr val="FFFFFF"/>
                </a:solidFill>
                <a:latin typeface="SBSans"/>
                <a:cs typeface="SB Sans Cond Mono" panose="020B0509040504020204" pitchFamily="49" charset="-52"/>
              </a:rPr>
              <a:t>PRO </a:t>
            </a:r>
            <a:r>
              <a:rPr lang="ru-RU" sz="2800" b="1" dirty="0" smtClean="0">
                <a:solidFill>
                  <a:srgbClr val="FFFFFF"/>
                </a:solidFill>
                <a:latin typeface="SBSans"/>
                <a:cs typeface="SB Sans Cond Mono" panose="020B0509040504020204" pitchFamily="49" charset="-52"/>
              </a:rPr>
              <a:t> в качестве партнера</a:t>
            </a:r>
            <a:endParaRPr lang="ru-RU" sz="2800" b="1" dirty="0">
              <a:solidFill>
                <a:srgbClr val="FFFFFF"/>
              </a:solidFill>
              <a:latin typeface="SBSans"/>
              <a:cs typeface="SB Sans Cond Mono" panose="020B0509040504020204" pitchFamily="49" charset="-52"/>
            </a:endParaRPr>
          </a:p>
          <a:p>
            <a:r>
              <a:rPr lang="ru-RU" sz="2800" b="1" dirty="0" smtClean="0">
                <a:solidFill>
                  <a:srgbClr val="FFFFFF"/>
                </a:solidFill>
                <a:latin typeface="SBSans"/>
                <a:cs typeface="SB Sans Cond Mono" panose="020B0509040504020204" pitchFamily="49" charset="-52"/>
              </a:rPr>
              <a:t>2. Пройти аккредитацию</a:t>
            </a:r>
            <a:endParaRPr lang="ru-RU" sz="2800" b="1" dirty="0">
              <a:solidFill>
                <a:srgbClr val="FFFFFF"/>
              </a:solidFill>
              <a:latin typeface="SBSans"/>
              <a:cs typeface="SB Sans Cond Mono" panose="020B0509040504020204" pitchFamily="49" charset="-52"/>
            </a:endParaRPr>
          </a:p>
          <a:p>
            <a:r>
              <a:rPr lang="ru-RU" sz="2800" b="1" dirty="0" smtClean="0">
                <a:solidFill>
                  <a:srgbClr val="FFFFFF"/>
                </a:solidFill>
                <a:latin typeface="SBSans"/>
                <a:cs typeface="SB Sans Cond Mono" panose="020B0509040504020204" pitchFamily="49" charset="-52"/>
              </a:rPr>
              <a:t>3</a:t>
            </a:r>
            <a:r>
              <a:rPr lang="ru-RU" sz="2800" b="1" dirty="0">
                <a:solidFill>
                  <a:srgbClr val="FFFFFF"/>
                </a:solidFill>
                <a:latin typeface="SBSans"/>
                <a:cs typeface="SB Sans Cond Mono" panose="020B0509040504020204" pitchFamily="49" charset="-52"/>
              </a:rPr>
              <a:t>. </a:t>
            </a:r>
            <a:r>
              <a:rPr lang="ru-RU" sz="2800" b="1" dirty="0" smtClean="0">
                <a:solidFill>
                  <a:srgbClr val="FFFFFF"/>
                </a:solidFill>
                <a:latin typeface="SBSans"/>
                <a:cs typeface="SB Sans Cond Mono" panose="020B0509040504020204" pitchFamily="49" charset="-52"/>
              </a:rPr>
              <a:t>Регулярно проводить ипотечные сделки по строительству домов через Домклик</a:t>
            </a:r>
          </a:p>
          <a:p>
            <a:r>
              <a:rPr lang="ru-RU" sz="2800" b="1" dirty="0" smtClean="0">
                <a:solidFill>
                  <a:srgbClr val="FFFFFF"/>
                </a:solidFill>
                <a:latin typeface="SBSans"/>
                <a:cs typeface="SB Sans Cond Mono" panose="020B0509040504020204" pitchFamily="49" charset="-52"/>
              </a:rPr>
              <a:t>4. Получать положительные отзывы от клиентов. </a:t>
            </a:r>
            <a:endParaRPr lang="ru-RU" sz="2800" b="1" dirty="0">
              <a:latin typeface="SBSans"/>
              <a:cs typeface="SB Sans Cond Mono" panose="020B0509040504020204" pitchFamily="49" charset="-52"/>
            </a:endParaRPr>
          </a:p>
        </p:txBody>
      </p:sp>
      <p:pic>
        <p:nvPicPr>
          <p:cNvPr id="4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3199" y="69562"/>
            <a:ext cx="1845592" cy="60264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1F1FFD-6E93-E54C-B383-033F48094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200" y="4800600"/>
            <a:ext cx="2007704" cy="200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8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3199" y="69562"/>
            <a:ext cx="1845592" cy="602642"/>
          </a:xfrm>
          <a:prstGeom prst="rect">
            <a:avLst/>
          </a:prstGeom>
        </p:spPr>
      </p:pic>
      <p:sp>
        <p:nvSpPr>
          <p:cNvPr id="68" name="Прямоугольник 67"/>
          <p:cNvSpPr/>
          <p:nvPr/>
        </p:nvSpPr>
        <p:spPr>
          <a:xfrm>
            <a:off x="838200" y="648758"/>
            <a:ext cx="1036931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92D050"/>
                </a:solidFill>
                <a:latin typeface="SBSans"/>
              </a:rPr>
              <a:t>Размещение отзывов о подрядчике на  Домклик</a:t>
            </a:r>
            <a:endParaRPr lang="ru-RU" sz="4400" b="1" u="none" strike="noStrike" dirty="0">
              <a:solidFill>
                <a:srgbClr val="92D050"/>
              </a:solidFill>
              <a:effectLst/>
              <a:latin typeface="SBSan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7239000" cy="4020183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8382000" y="2659850"/>
            <a:ext cx="320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SBSans"/>
              </a:rPr>
              <a:t>По сделкам должны быть получены минимум 2 положительных отзыва со средним рейтингом не ниже 4</a:t>
            </a:r>
            <a:endParaRPr lang="ru-RU" sz="2000" b="1" dirty="0">
              <a:solidFill>
                <a:schemeClr val="bg1"/>
              </a:solidFill>
              <a:latin typeface="SBSans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B01F1FFD-6E93-E54C-B383-033F48094E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3200" y="4800600"/>
            <a:ext cx="2007704" cy="200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3199" y="69562"/>
            <a:ext cx="1845592" cy="60264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33844" y="599273"/>
            <a:ext cx="103693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92D050"/>
                </a:solidFill>
                <a:latin typeface="SBSans"/>
              </a:rPr>
              <a:t>Зайдите на сайт Домклик</a:t>
            </a:r>
            <a:endParaRPr lang="ru-RU" sz="4000" b="1" u="none" strike="noStrike" dirty="0">
              <a:solidFill>
                <a:srgbClr val="92D050"/>
              </a:solidFill>
              <a:effectLst/>
              <a:latin typeface="SBSans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752600"/>
            <a:ext cx="9739407" cy="465074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01F1FFD-6E93-E54C-B383-033F48094E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9310" y="4800600"/>
            <a:ext cx="2007704" cy="200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49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859984"/>
            <a:ext cx="9457399" cy="3915160"/>
          </a:xfrm>
          <a:prstGeom prst="rect">
            <a:avLst/>
          </a:prstGeom>
        </p:spPr>
      </p:pic>
      <p:pic>
        <p:nvPicPr>
          <p:cNvPr id="3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3199" y="69562"/>
            <a:ext cx="1845592" cy="60264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33844" y="599273"/>
            <a:ext cx="103693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92D050"/>
                </a:solidFill>
                <a:latin typeface="SBSans"/>
              </a:rPr>
              <a:t>Нажмите «Выбрать Подрядчика»</a:t>
            </a:r>
            <a:endParaRPr lang="ru-RU" sz="4000" b="1" u="none" strike="noStrike" dirty="0">
              <a:solidFill>
                <a:srgbClr val="92D050"/>
              </a:solidFill>
              <a:effectLst/>
              <a:latin typeface="SBSan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01F1FFD-6E93-E54C-B383-033F48094E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3200" y="4800600"/>
            <a:ext cx="2007704" cy="200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35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3199" y="69562"/>
            <a:ext cx="1845592" cy="60264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01F1FFD-6E93-E54C-B383-033F48094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200" y="4800600"/>
            <a:ext cx="2007704" cy="200770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8600" y="370883"/>
            <a:ext cx="11506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92D050"/>
                </a:solidFill>
                <a:latin typeface="SBSans"/>
              </a:rPr>
              <a:t>Введите ИНН Подрядчика, </a:t>
            </a:r>
          </a:p>
          <a:p>
            <a:pPr algn="ctr"/>
            <a:r>
              <a:rPr lang="ru-RU" sz="4000" b="1" dirty="0" smtClean="0">
                <a:solidFill>
                  <a:srgbClr val="92D050"/>
                </a:solidFill>
                <a:latin typeface="SBSans"/>
              </a:rPr>
              <a:t>нажмите отзывы</a:t>
            </a:r>
            <a:endParaRPr lang="ru-RU" sz="4000" b="1" u="none" strike="noStrike" dirty="0">
              <a:solidFill>
                <a:srgbClr val="92D050"/>
              </a:solidFill>
              <a:effectLst/>
              <a:latin typeface="SBSan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1828800"/>
            <a:ext cx="8229600" cy="4767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48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3199" y="69562"/>
            <a:ext cx="1845592" cy="60264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197" y="1066800"/>
            <a:ext cx="10296798" cy="542379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01F1FFD-6E93-E54C-B383-033F48094E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3200" y="4800600"/>
            <a:ext cx="2007704" cy="200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61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3199" y="69562"/>
            <a:ext cx="1845592" cy="6026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6960" y="1981200"/>
            <a:ext cx="8768023" cy="3810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" y="370883"/>
            <a:ext cx="11506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92D050"/>
                </a:solidFill>
                <a:latin typeface="SBSans"/>
              </a:rPr>
              <a:t>Пройдите опрос</a:t>
            </a:r>
            <a:endParaRPr lang="ru-RU" sz="4000" b="1" u="none" strike="noStrike" dirty="0">
              <a:solidFill>
                <a:srgbClr val="92D050"/>
              </a:solidFill>
              <a:effectLst/>
              <a:latin typeface="SBSan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01F1FFD-6E93-E54C-B383-033F48094E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3200" y="4800600"/>
            <a:ext cx="2007704" cy="200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14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3199" y="69562"/>
            <a:ext cx="1845592" cy="60264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2400" y="370883"/>
            <a:ext cx="11049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92D050"/>
                </a:solidFill>
                <a:latin typeface="SBSans"/>
              </a:rPr>
              <a:t>Ответьте на вопросы, нажмите «Отправить ответы»</a:t>
            </a:r>
            <a:endParaRPr lang="ru-RU" sz="4000" b="1" u="none" strike="noStrike" dirty="0">
              <a:solidFill>
                <a:srgbClr val="92D050"/>
              </a:solidFill>
              <a:effectLst/>
              <a:latin typeface="SBSan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1995643"/>
            <a:ext cx="7103515" cy="390525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01F1FFD-6E93-E54C-B383-033F48094E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3200" y="4800600"/>
            <a:ext cx="2007704" cy="200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24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298" y="1761956"/>
            <a:ext cx="4114800" cy="5009059"/>
          </a:xfrm>
          <a:prstGeom prst="rect">
            <a:avLst/>
          </a:prstGeom>
        </p:spPr>
      </p:pic>
      <p:pic>
        <p:nvPicPr>
          <p:cNvPr id="3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3199" y="69562"/>
            <a:ext cx="1845592" cy="60264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09600" y="349038"/>
            <a:ext cx="9982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92D050"/>
                </a:solidFill>
                <a:latin typeface="SBSans"/>
              </a:rPr>
              <a:t>Размещение проектов в каталоге Домклик</a:t>
            </a:r>
            <a:endParaRPr lang="ru-RU" sz="4000" b="1" u="none" strike="noStrike" dirty="0">
              <a:solidFill>
                <a:srgbClr val="92D050"/>
              </a:solidFill>
              <a:effectLst/>
              <a:latin typeface="SBSan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9200" y="2353138"/>
            <a:ext cx="6172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bg1"/>
                </a:solidFill>
                <a:latin typeface="SBSans"/>
              </a:rPr>
              <a:t>Заполняется файл «анкета карточка проекта» - запросить можно у закрепленного за подрядчиком менеджера развития отношений с партнерами</a:t>
            </a:r>
          </a:p>
          <a:p>
            <a:endParaRPr lang="ru-RU" b="1" dirty="0" smtClean="0">
              <a:solidFill>
                <a:schemeClr val="bg1"/>
              </a:solidFill>
              <a:latin typeface="SBSans"/>
            </a:endParaRPr>
          </a:p>
          <a:p>
            <a:endParaRPr lang="ru-RU" b="1" dirty="0" smtClean="0">
              <a:solidFill>
                <a:schemeClr val="bg1"/>
              </a:solidFill>
              <a:latin typeface="SBSans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SBSans"/>
              </a:rPr>
              <a:t>2. Можно разместить до 10 проектов</a:t>
            </a:r>
          </a:p>
          <a:p>
            <a:endParaRPr lang="ru-RU" b="1" dirty="0" smtClean="0">
              <a:solidFill>
                <a:schemeClr val="bg1"/>
              </a:solidFill>
              <a:latin typeface="SBSans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SBSans"/>
              </a:rPr>
              <a:t>3. Если компания соответствует критериям (хорошее качество строительства и положительные отзывы клиентов по сделкам Домклик), проекты будут размещены в каталоге</a:t>
            </a:r>
            <a:endParaRPr lang="ru-RU" b="1" dirty="0">
              <a:solidFill>
                <a:schemeClr val="bg1"/>
              </a:solidFill>
              <a:latin typeface="SBSan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01F1FFD-6E93-E54C-B383-033F48094E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63200" y="4800600"/>
            <a:ext cx="2007704" cy="2007704"/>
          </a:xfrm>
          <a:prstGeom prst="rect">
            <a:avLst/>
          </a:prstGeom>
        </p:spPr>
      </p:pic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6572237"/>
              </p:ext>
            </p:extLst>
          </p:nvPr>
        </p:nvGraphicFramePr>
        <p:xfrm>
          <a:off x="11074391" y="246537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Лист" showAsIcon="1" r:id="rId6" imgW="914400" imgH="771480" progId="Excel.Sheet.12">
                  <p:link updateAutomatic="1"/>
                </p:oleObj>
              </mc:Choice>
              <mc:Fallback>
                <p:oleObj name="Лист" showAsIcon="1" r:id="rId6" imgW="914400" imgH="77148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074391" y="2465370"/>
                        <a:ext cx="914400" cy="771525"/>
                      </a:xfrm>
                      <a:prstGeom prst="rect">
                        <a:avLst/>
                      </a:prstGeom>
                      <a:solidFill>
                        <a:schemeClr val="bg1">
                          <a:alpha val="5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424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36400"/>
            <a:ext cx="4632501" cy="495138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50" y="1219200"/>
            <a:ext cx="5238750" cy="549592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09600" y="349038"/>
            <a:ext cx="9982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92D050"/>
                </a:solidFill>
                <a:latin typeface="SBSans"/>
              </a:rPr>
              <a:t>Заполнение таблицы</a:t>
            </a:r>
            <a:endParaRPr lang="ru-RU" sz="4000" b="1" u="none" strike="noStrike" dirty="0">
              <a:solidFill>
                <a:srgbClr val="92D050"/>
              </a:solidFill>
              <a:effectLst/>
              <a:latin typeface="SBSans"/>
            </a:endParaRPr>
          </a:p>
        </p:txBody>
      </p:sp>
      <p:pic>
        <p:nvPicPr>
          <p:cNvPr id="5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3199" y="69562"/>
            <a:ext cx="1845592" cy="60264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01F1FFD-6E93-E54C-B383-033F48094E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63200" y="4800600"/>
            <a:ext cx="2007704" cy="200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497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4700" y="3782493"/>
            <a:ext cx="3742834" cy="298179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01F1FFD-6E93-E54C-B383-033F48094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200" y="4800600"/>
            <a:ext cx="2007704" cy="200770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09600" y="349038"/>
            <a:ext cx="9982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92D050"/>
                </a:solidFill>
                <a:latin typeface="SBSans"/>
              </a:rPr>
              <a:t>Управление, редактирование и удаление проектов</a:t>
            </a:r>
            <a:endParaRPr lang="ru-RU" sz="4000" b="1" u="none" strike="noStrike" dirty="0">
              <a:solidFill>
                <a:srgbClr val="92D050"/>
              </a:solidFill>
              <a:effectLst/>
              <a:latin typeface="SB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2362200"/>
            <a:ext cx="457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bg1"/>
                </a:solidFill>
                <a:latin typeface="SBSans"/>
              </a:rPr>
              <a:t>Вход </a:t>
            </a:r>
            <a:r>
              <a:rPr lang="ru-RU" b="1" dirty="0">
                <a:solidFill>
                  <a:schemeClr val="bg1"/>
                </a:solidFill>
                <a:latin typeface="SBSans"/>
              </a:rPr>
              <a:t>по ссылке </a:t>
            </a:r>
            <a:r>
              <a:rPr lang="ru-RU" u="sng" dirty="0">
                <a:hlinkClick r:id="rId4"/>
              </a:rPr>
              <a:t>https://homeland-projects.domclick.ru</a:t>
            </a:r>
            <a:r>
              <a:rPr lang="ru-RU" dirty="0" smtClean="0"/>
              <a:t> 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r>
              <a:rPr lang="ru-RU" b="1" dirty="0" smtClean="0">
                <a:solidFill>
                  <a:schemeClr val="bg1"/>
                </a:solidFill>
                <a:latin typeface="SBSans"/>
              </a:rPr>
              <a:t>2. Раздел Мои проекты/Выбрать Компанию</a:t>
            </a:r>
          </a:p>
          <a:p>
            <a:endParaRPr lang="ru-RU" b="1" dirty="0" smtClean="0">
              <a:solidFill>
                <a:schemeClr val="bg1"/>
              </a:solidFill>
              <a:latin typeface="SBSans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SBSans"/>
              </a:rPr>
              <a:t>3. Внести изменения в размещенный проект</a:t>
            </a:r>
          </a:p>
          <a:p>
            <a:endParaRPr lang="ru-RU" b="1" dirty="0">
              <a:solidFill>
                <a:schemeClr val="bg1"/>
              </a:solidFill>
              <a:latin typeface="SBSans"/>
            </a:endParaRPr>
          </a:p>
          <a:p>
            <a:r>
              <a:rPr lang="ru-RU" b="1" dirty="0">
                <a:solidFill>
                  <a:schemeClr val="bg1"/>
                </a:solidFill>
                <a:latin typeface="SBSans"/>
              </a:rPr>
              <a:t>4</a:t>
            </a:r>
            <a:r>
              <a:rPr lang="ru-RU" b="1" dirty="0" smtClean="0">
                <a:solidFill>
                  <a:schemeClr val="bg1"/>
                </a:solidFill>
                <a:latin typeface="SBSans"/>
              </a:rPr>
              <a:t>. Также </a:t>
            </a:r>
            <a:r>
              <a:rPr lang="ru-RU" b="1" dirty="0">
                <a:solidFill>
                  <a:schemeClr val="bg1"/>
                </a:solidFill>
                <a:latin typeface="SBSans"/>
              </a:rPr>
              <a:t>проставляете✅ - если работаете с </a:t>
            </a:r>
            <a:r>
              <a:rPr lang="ru-RU" b="1" dirty="0" err="1">
                <a:solidFill>
                  <a:schemeClr val="bg1"/>
                </a:solidFill>
                <a:latin typeface="SBSans"/>
              </a:rPr>
              <a:t>эскроу</a:t>
            </a:r>
            <a:r>
              <a:rPr lang="ru-RU" b="1" dirty="0">
                <a:solidFill>
                  <a:schemeClr val="bg1"/>
                </a:solidFill>
                <a:latin typeface="SBSans"/>
              </a:rPr>
              <a:t>-счетами. </a:t>
            </a:r>
          </a:p>
        </p:txBody>
      </p:sp>
      <p:pic>
        <p:nvPicPr>
          <p:cNvPr id="6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3199" y="69562"/>
            <a:ext cx="1845592" cy="6026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5400" y="1698417"/>
            <a:ext cx="3733800" cy="219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97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851" y="-3404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1D1D1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81000" y="1371600"/>
            <a:ext cx="8458200" cy="3856569"/>
          </a:xfrm>
          <a:prstGeom prst="rect">
            <a:avLst/>
          </a:prstGeom>
        </p:spPr>
        <p:txBody>
          <a:bodyPr vert="horz" wrap="square" lIns="0" tIns="307975" rIns="0" bIns="0" rtlCol="0">
            <a:spAutoFit/>
          </a:bodyPr>
          <a:lstStyle/>
          <a:p>
            <a:pPr marL="12700" marR="5080" algn="ctr" rtl="0">
              <a:lnSpc>
                <a:spcPct val="79800"/>
              </a:lnSpc>
              <a:spcBef>
                <a:spcPts val="2425"/>
              </a:spcBef>
            </a:pPr>
            <a:r>
              <a:rPr sz="9600" spc="-1135" dirty="0">
                <a:latin typeface="SBSans"/>
              </a:rPr>
              <a:t>Мы</a:t>
            </a:r>
            <a:r>
              <a:rPr sz="9600" spc="-590" dirty="0">
                <a:latin typeface="SBSans"/>
              </a:rPr>
              <a:t> </a:t>
            </a:r>
            <a:r>
              <a:rPr sz="9600" spc="-520" dirty="0" err="1">
                <a:latin typeface="SBSans"/>
              </a:rPr>
              <a:t>всегда</a:t>
            </a:r>
            <a:r>
              <a:rPr sz="9600" spc="-520" dirty="0">
                <a:latin typeface="SBSans"/>
              </a:rPr>
              <a:t> </a:t>
            </a:r>
            <a:r>
              <a:rPr sz="9600" spc="-690" dirty="0" err="1" smtClean="0">
                <a:latin typeface="SBSans"/>
              </a:rPr>
              <a:t>рядом</a:t>
            </a:r>
            <a:r>
              <a:rPr lang="en-US" sz="9600" spc="-690" dirty="0" smtClean="0">
                <a:latin typeface="SBSans"/>
              </a:rPr>
              <a:t> </a:t>
            </a:r>
            <a:r>
              <a:rPr lang="ru-RU" sz="9600" spc="400" dirty="0">
                <a:solidFill>
                  <a:srgbClr val="FFFFFF"/>
                </a:solidFill>
                <a:latin typeface="SBSans"/>
                <a:cs typeface="Verdana"/>
              </a:rPr>
              <a:t>с</a:t>
            </a:r>
            <a:r>
              <a:rPr lang="ru-RU" sz="9600" spc="-595" dirty="0">
                <a:solidFill>
                  <a:srgbClr val="FFFFFF"/>
                </a:solidFill>
                <a:latin typeface="SBSans"/>
                <a:cs typeface="Verdana"/>
              </a:rPr>
              <a:t> </a:t>
            </a:r>
            <a:r>
              <a:rPr lang="ru-RU" sz="9600" spc="-785" dirty="0">
                <a:solidFill>
                  <a:srgbClr val="FFFFFF"/>
                </a:solidFill>
                <a:latin typeface="SBSans"/>
                <a:cs typeface="Verdana"/>
              </a:rPr>
              <a:t>вами</a:t>
            </a:r>
            <a:r>
              <a:rPr lang="ru-RU" sz="9600" dirty="0">
                <a:solidFill>
                  <a:sysClr val="windowText" lastClr="000000"/>
                </a:solidFill>
                <a:latin typeface="SBSans"/>
                <a:cs typeface="Verdana"/>
              </a:rPr>
              <a:t/>
            </a:r>
            <a:br>
              <a:rPr lang="ru-RU" sz="9600" dirty="0">
                <a:solidFill>
                  <a:sysClr val="windowText" lastClr="000000"/>
                </a:solidFill>
                <a:latin typeface="SBSans"/>
                <a:cs typeface="Verdana"/>
              </a:rPr>
            </a:br>
            <a:endParaRPr sz="9600" dirty="0">
              <a:latin typeface="SBSan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04FDA7-6F9B-834E-AD08-E81001B38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6440" y="2546050"/>
            <a:ext cx="3161881" cy="3161881"/>
          </a:xfrm>
          <a:prstGeom prst="rect">
            <a:avLst/>
          </a:prstGeom>
        </p:spPr>
      </p:pic>
      <p:pic>
        <p:nvPicPr>
          <p:cNvPr id="14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3199" y="69562"/>
            <a:ext cx="1845592" cy="60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12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1837</TotalTime>
  <Words>210</Words>
  <Application>Microsoft Office PowerPoint</Application>
  <PresentationFormat>Широкоэкранный</PresentationFormat>
  <Paragraphs>38</Paragraphs>
  <Slides>14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Связи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Calibri</vt:lpstr>
      <vt:lpstr>SB Sans Cond Mono</vt:lpstr>
      <vt:lpstr>SBSans</vt:lpstr>
      <vt:lpstr>Trebuchet MS</vt:lpstr>
      <vt:lpstr>Verdana</vt:lpstr>
      <vt:lpstr>Office Theme</vt:lpstr>
      <vt:lpstr>file:///C:\Users\Moskvinova-EA\Desktop\ИЖС%20Технониколь\АНКЕТА_КАРТОЧКА%20ПРОЕКТА_new.xlsx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Мы всегда рядом с вами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Рожкова Елена Викторовна</dc:creator>
  <cp:lastModifiedBy>Москвинова Елена Анатольевна - СКБ</cp:lastModifiedBy>
  <cp:revision>64</cp:revision>
  <dcterms:created xsi:type="dcterms:W3CDTF">2023-10-22T09:44:12Z</dcterms:created>
  <dcterms:modified xsi:type="dcterms:W3CDTF">2024-11-29T06:41:50Z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2023-10-18T00:00:00Z</vt:filetime>
  </property>
  <property fmtid="{D5CDD505-2E9C-101B-9397-08002B2CF9AE}" pid="3" name="LastSaved">
    <vt:filetime>2023-10-22T00:00:00Z</vt:filetime>
  </property>
</Properties>
</file>