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306" r:id="rId3"/>
    <p:sldId id="299" r:id="rId4"/>
    <p:sldId id="302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C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60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A2A088-F6E7-45EE-BBB5-D6DCD9883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6B25664-4ECA-4AA2-860B-31EC0312A8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2AD48B-3ABB-48D9-8498-DEDDCF48B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81CF6-43A8-4C09-BE25-E8A947D7B7C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D11100-20CB-4FE9-A7A6-98D7A4301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B65309-66EA-49A4-B2CE-E03AB5979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2355-12CA-4B80-A290-F62FE960DD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43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239CB5-0A73-46CB-B4E4-6B1F86AC1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B2A055-D49C-49FA-9568-C99B634C2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3AF5EA-4E6A-40FE-9278-75C809241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81CF6-43A8-4C09-BE25-E8A947D7B7C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59AEF5-9850-4FAF-9D76-E4E3C6CF4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F61CE2-4EAB-4CB9-9BAE-AC5E2D905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2355-12CA-4B80-A290-F62FE960DD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587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2AE495-5625-4793-9863-D2C7C8A22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FF565E-BCE8-48EA-BB4B-6D015A5C6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7C1C3A-6A75-402C-AD8C-472FD9ADB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81CF6-43A8-4C09-BE25-E8A947D7B7C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CDE1AF-C906-4B47-A09D-B0012187C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A9318-8B80-4047-B809-EA67544C4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2355-12CA-4B80-A290-F62FE960DD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216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6E2A55-6AEE-493C-9687-F16F38BA7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A1D4E2-8A36-41FD-9DC0-1BCFB25F41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99EC56-FE62-4807-A308-CCC2A2145D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10ACEE-ABE6-4E2C-8488-7272D77AE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81CF6-43A8-4C09-BE25-E8A947D7B7C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592AE6-6DBC-4D6B-AFF3-410AAAD71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164F75-1F17-4104-B340-B741A4B41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2355-12CA-4B80-A290-F62FE960DD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755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CBF1C0-C80C-4350-82A5-CD58EB6CD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3B4E23-13F2-455C-B64D-F92BE4AEC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0D0B21C-38F4-4477-ACCF-70020C49D0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D88B513-A5D7-4D58-8DF7-F12C11B546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435535D-B7FB-44A2-9D4D-9787B7697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B30D18C-1F83-4CC9-9855-D15424278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81CF6-43A8-4C09-BE25-E8A947D7B7C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643E264-8F59-4395-A12D-2B4998CBE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43B810A-623F-49B1-B2D0-32AEE1363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2355-12CA-4B80-A290-F62FE960DD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900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4AB27C-EE25-4CB7-BEEA-EEE0A41FC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801D302-892D-4360-A7E1-D5C528523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81CF6-43A8-4C09-BE25-E8A947D7B7C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E229799-3ABA-4FE6-AF8B-4BE9CB42D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74CEA09-9B0E-4D06-938F-06A1125B2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2355-12CA-4B80-A290-F62FE960DD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255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EB2AEB2-CC40-4102-AEB4-0A0B9236F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81CF6-43A8-4C09-BE25-E8A947D7B7C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8F0FA7B-0CC6-4E1D-B77F-F3788BF80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C3F9FE-090B-4CF2-ADE6-BF39D98A4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2355-12CA-4B80-A290-F62FE960DD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2CBA97-9F7C-4621-8726-88B3E92B5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171A88-6919-4FA5-AF05-CA575F149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E5652AA-AFFF-48DB-9F2D-C5800AB00D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029AD6-CCD0-43B1-8C3E-4E02B3A85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81CF6-43A8-4C09-BE25-E8A947D7B7C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2D4A6A-16FF-4794-AD66-58E1CD789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571DFE-4889-4AE4-9B87-186A17F08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2355-12CA-4B80-A290-F62FE960DD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731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9F815A-9868-4D1A-966E-F045B5508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A096D1B-8EC2-4492-9218-1519AFB818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A6458AE-62A3-4FD7-8FE2-7AE8C807E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1F0798E-FD4A-4594-87FA-06B28BC48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81CF6-43A8-4C09-BE25-E8A947D7B7C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98A381F-6A52-4E82-BB32-49BE68E41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A1F8BC-24CF-4B20-AF12-9EA795ECD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2355-12CA-4B80-A290-F62FE960DD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658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1F229B-C9BB-4BF5-9FE9-D3AC3F31F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1A96F19-4F8B-4A65-8A71-ABAA5FF21E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647EC0-E23F-4DC3-991F-AD67DDFDF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81CF6-43A8-4C09-BE25-E8A947D7B7C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FBD515-726C-4863-8AD6-2D7F91CCF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D44913-6BD1-4BA7-99C0-A86F32BC9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2355-12CA-4B80-A290-F62FE960DD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257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882E3D1-9586-4E85-AC07-54AD850480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2F0ACD3-81E0-4C0B-ADDE-1DB1E7D055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8D335E-9CEE-4CFC-BE63-AE5C8993B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81CF6-43A8-4C09-BE25-E8A947D7B7C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7D32A4-0E13-4122-B14D-FD8B06B59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3DD5AA-534C-408C-988E-BE7E4D724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2355-12CA-4B80-A290-F62FE960DD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830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DE66F8-764D-4E13-911B-527749D04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79B979-38F9-42C8-8F65-ED67C37BD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C9F03D-8637-497C-99CA-8A3C8EC6A9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81CF6-43A8-4C09-BE25-E8A947D7B7CD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35BE7D-3147-46FC-BCD7-E2539E82B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B0AE0F-AE54-4958-AE28-2F2C67BDF0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62355-12CA-4B80-A290-F62FE960DD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179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-15897" y="0"/>
            <a:ext cx="3539951" cy="6858000"/>
          </a:xfrm>
          <a:prstGeom prst="rect">
            <a:avLst/>
          </a:prstGeom>
          <a:solidFill>
            <a:srgbClr val="E63C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7" name="Google Shape;326;p177" descr="Изображение">
            <a:extLst>
              <a:ext uri="{FF2B5EF4-FFF2-40B4-BE49-F238E27FC236}">
                <a16:creationId xmlns:a16="http://schemas.microsoft.com/office/drawing/2014/main" id="{7B20AA96-627A-4663-9260-E4F47E6B640C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15546" y="486053"/>
            <a:ext cx="202440" cy="2908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0" name="Таблица 39">
            <a:extLst>
              <a:ext uri="{FF2B5EF4-FFF2-40B4-BE49-F238E27FC236}">
                <a16:creationId xmlns:a16="http://schemas.microsoft.com/office/drawing/2014/main" id="{18EDACEB-7E66-439C-92FB-13C2FE84C0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98798"/>
              </p:ext>
            </p:extLst>
          </p:nvPr>
        </p:nvGraphicFramePr>
        <p:xfrm>
          <a:off x="3874692" y="2663553"/>
          <a:ext cx="7309123" cy="1265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9402">
                  <a:extLst>
                    <a:ext uri="{9D8B030D-6E8A-4147-A177-3AD203B41FA5}">
                      <a16:colId xmlns:a16="http://schemas.microsoft.com/office/drawing/2014/main" val="2796496903"/>
                    </a:ext>
                  </a:extLst>
                </a:gridCol>
                <a:gridCol w="1940981">
                  <a:extLst>
                    <a:ext uri="{9D8B030D-6E8A-4147-A177-3AD203B41FA5}">
                      <a16:colId xmlns:a16="http://schemas.microsoft.com/office/drawing/2014/main" val="3731373211"/>
                    </a:ext>
                  </a:extLst>
                </a:gridCol>
                <a:gridCol w="1904250">
                  <a:extLst>
                    <a:ext uri="{9D8B030D-6E8A-4147-A177-3AD203B41FA5}">
                      <a16:colId xmlns:a16="http://schemas.microsoft.com/office/drawing/2014/main" val="3410521947"/>
                    </a:ext>
                  </a:extLst>
                </a:gridCol>
                <a:gridCol w="2084490">
                  <a:extLst>
                    <a:ext uri="{9D8B030D-6E8A-4147-A177-3AD203B41FA5}">
                      <a16:colId xmlns:a16="http://schemas.microsoft.com/office/drawing/2014/main" val="3529693731"/>
                    </a:ext>
                  </a:extLst>
                </a:gridCol>
              </a:tblGrid>
              <a:tr h="280806">
                <a:tc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  <a:latin typeface="Styrene A LC Light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Styrene A LC Bold" pitchFamily="50" charset="0"/>
                        </a:rPr>
                        <a:t>Возобновляемая кредитная линия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Styrene A LC Bold" pitchFamily="50" charset="0"/>
                        </a:rPr>
                        <a:t>Не возобновляемая кредитная линия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Styrene A LC Bold" pitchFamily="50" charset="0"/>
                        </a:rPr>
                        <a:t>Кредит с графиком погашения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9586839"/>
                  </a:ext>
                </a:extLst>
              </a:tr>
              <a:tr h="306613"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solidFill>
                            <a:schemeClr val="tx1"/>
                          </a:solidFill>
                          <a:latin typeface="Styrene A LC Light" pitchFamily="50" charset="0"/>
                        </a:rPr>
                        <a:t>срок договора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Styrene A LC Light" pitchFamily="50" charset="0"/>
                        </a:rPr>
                        <a:t>до 18 мес</a:t>
                      </a:r>
                      <a:endParaRPr lang="ru-RU" sz="800" dirty="0">
                        <a:solidFill>
                          <a:srgbClr val="E63C35"/>
                        </a:solidFill>
                        <a:latin typeface="Styrene A LC Light" pitchFamily="50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Styrene A LC Light" pitchFamily="50" charset="0"/>
                        </a:rPr>
                        <a:t>до 60 мес</a:t>
                      </a:r>
                      <a:endParaRPr lang="ru-RU" sz="800" dirty="0">
                        <a:solidFill>
                          <a:srgbClr val="E63C35"/>
                        </a:solidFill>
                        <a:latin typeface="Styrene A LC Light" pitchFamily="50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Styrene A LC Light" pitchFamily="50" charset="0"/>
                        </a:rPr>
                        <a:t>срок строительства + 1 мес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401957"/>
                  </a:ext>
                </a:extLst>
              </a:tr>
              <a:tr h="258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Styrene A LC Light" pitchFamily="50" charset="0"/>
                        </a:rPr>
                        <a:t>срок транша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Styrene A LC Light" pitchFamily="50" charset="0"/>
                        </a:rPr>
                        <a:t>срок строительства + 1 мес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800" dirty="0">
                        <a:latin typeface="Styrene A LC Light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262488"/>
                  </a:ext>
                </a:extLst>
              </a:tr>
              <a:tr h="293169"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solidFill>
                            <a:schemeClr val="tx1"/>
                          </a:solidFill>
                          <a:latin typeface="Styrene A LC Light" pitchFamily="50" charset="0"/>
                        </a:rPr>
                        <a:t>график погашения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Styrene A LC Light" pitchFamily="50" charset="0"/>
                        </a:rPr>
                        <a:t>ежемесячное погашение или в конце срока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tyrene A LC Light" pitchFamily="50" charset="0"/>
                          <a:ea typeface="+mn-ea"/>
                          <a:cs typeface="+mn-cs"/>
                        </a:rPr>
                        <a:t>ежемесячное погашение </a:t>
                      </a:r>
                      <a:endParaRPr lang="ru-RU" sz="800" dirty="0">
                        <a:latin typeface="Styrene A LC Light" pitchFamily="50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tyrene A LC Light" pitchFamily="50" charset="0"/>
                          <a:ea typeface="+mn-ea"/>
                          <a:cs typeface="+mn-cs"/>
                        </a:rPr>
                        <a:t>ежемесячное погашение </a:t>
                      </a:r>
                      <a:endParaRPr lang="ru-RU" sz="800" dirty="0">
                        <a:latin typeface="Styrene A LC Light" pitchFamily="50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560757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A5859B7E-4F3D-4086-B3F4-09195F5B601A}"/>
              </a:ext>
            </a:extLst>
          </p:cNvPr>
          <p:cNvSpPr txBox="1"/>
          <p:nvPr/>
        </p:nvSpPr>
        <p:spPr>
          <a:xfrm>
            <a:off x="136048" y="2255854"/>
            <a:ext cx="3388006" cy="151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00"/>
              </a:lnSpc>
            </a:pPr>
            <a:r>
              <a:rPr lang="ru-RU" sz="3600" dirty="0">
                <a:latin typeface="Styrene A LC Black" pitchFamily="50" charset="0"/>
              </a:rPr>
              <a:t>Кредитные продукты для ИЖС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A425D14-C0EE-4918-9291-36DC477EEF38}"/>
              </a:ext>
            </a:extLst>
          </p:cNvPr>
          <p:cNvSpPr txBox="1"/>
          <p:nvPr/>
        </p:nvSpPr>
        <p:spPr>
          <a:xfrm>
            <a:off x="3703499" y="4604998"/>
            <a:ext cx="29562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>
                <a:solidFill>
                  <a:srgbClr val="E63C35"/>
                </a:solidFill>
                <a:latin typeface="Styrene A LC Bold" pitchFamily="50" charset="0"/>
              </a:rPr>
              <a:t>до</a:t>
            </a:r>
            <a:r>
              <a:rPr lang="ru-RU" sz="1200" dirty="0">
                <a:solidFill>
                  <a:srgbClr val="E63C35"/>
                </a:solidFill>
                <a:latin typeface="Styrene A LC Bold" pitchFamily="50" charset="0"/>
              </a:rPr>
              <a:t> </a:t>
            </a:r>
            <a:r>
              <a:rPr lang="ru-RU" sz="2800" spc="-150" dirty="0">
                <a:solidFill>
                  <a:srgbClr val="E63C35"/>
                </a:solidFill>
                <a:latin typeface="Styrene A LC Black" pitchFamily="50" charset="0"/>
              </a:rPr>
              <a:t>300 </a:t>
            </a:r>
            <a:r>
              <a:rPr lang="ru-RU" sz="1050" dirty="0">
                <a:solidFill>
                  <a:srgbClr val="E63C35"/>
                </a:solidFill>
                <a:latin typeface="Styrene A LC Bold" pitchFamily="50" charset="0"/>
              </a:rPr>
              <a:t>млн.р</a:t>
            </a:r>
            <a:r>
              <a:rPr lang="ru-RU" sz="1050" dirty="0">
                <a:solidFill>
                  <a:srgbClr val="E63C35"/>
                </a:solidFill>
                <a:latin typeface="Styrene A LC Light" pitchFamily="50" charset="0"/>
              </a:rPr>
              <a:t>. </a:t>
            </a:r>
            <a:r>
              <a:rPr lang="ru-RU" sz="1050" dirty="0">
                <a:latin typeface="Styrene A LC Light" pitchFamily="50" charset="0"/>
              </a:rPr>
              <a:t>- лимит на сделку</a:t>
            </a:r>
          </a:p>
          <a:p>
            <a:endParaRPr lang="ru-RU" sz="2000" dirty="0">
              <a:solidFill>
                <a:srgbClr val="E63C35"/>
              </a:solidFill>
              <a:latin typeface="Styrene A LC Light" pitchFamily="50" charset="0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A0F946C0-AB6D-4E3A-9EFE-A98AF09AC658}"/>
              </a:ext>
            </a:extLst>
          </p:cNvPr>
          <p:cNvGrpSpPr/>
          <p:nvPr/>
        </p:nvGrpSpPr>
        <p:grpSpPr>
          <a:xfrm>
            <a:off x="3869398" y="5330584"/>
            <a:ext cx="2734164" cy="536044"/>
            <a:chOff x="3874692" y="3516434"/>
            <a:chExt cx="2734164" cy="536044"/>
          </a:xfrm>
        </p:grpSpPr>
        <p:grpSp>
          <p:nvGrpSpPr>
            <p:cNvPr id="52" name="Graphic 2">
              <a:extLst>
                <a:ext uri="{FF2B5EF4-FFF2-40B4-BE49-F238E27FC236}">
                  <a16:creationId xmlns:a16="http://schemas.microsoft.com/office/drawing/2014/main" id="{00D5797E-33B5-4FB3-B13C-1BD36FC5CF47}"/>
                </a:ext>
              </a:extLst>
            </p:cNvPr>
            <p:cNvGrpSpPr/>
            <p:nvPr/>
          </p:nvGrpSpPr>
          <p:grpSpPr>
            <a:xfrm>
              <a:off x="3874692" y="3516434"/>
              <a:ext cx="346434" cy="341508"/>
              <a:chOff x="6269140" y="4177522"/>
              <a:chExt cx="307041" cy="302675"/>
            </a:xfrm>
            <a:solidFill>
              <a:srgbClr val="EF3124"/>
            </a:solidFill>
          </p:grpSpPr>
          <p:sp>
            <p:nvSpPr>
              <p:cNvPr id="53" name="Freeform 3195">
                <a:extLst>
                  <a:ext uri="{FF2B5EF4-FFF2-40B4-BE49-F238E27FC236}">
                    <a16:creationId xmlns:a16="http://schemas.microsoft.com/office/drawing/2014/main" id="{8A59093B-7247-4991-A77E-C44F0DCA374D}"/>
                  </a:ext>
                </a:extLst>
              </p:cNvPr>
              <p:cNvSpPr/>
              <p:nvPr/>
            </p:nvSpPr>
            <p:spPr>
              <a:xfrm>
                <a:off x="6269140" y="4177522"/>
                <a:ext cx="307041" cy="302675"/>
              </a:xfrm>
              <a:custGeom>
                <a:avLst/>
                <a:gdLst>
                  <a:gd name="connsiteX0" fmla="*/ 111192 w 307041"/>
                  <a:gd name="connsiteY0" fmla="*/ 302428 h 302675"/>
                  <a:gd name="connsiteX1" fmla="*/ 109297 w 307041"/>
                  <a:gd name="connsiteY1" fmla="*/ 302428 h 302675"/>
                  <a:gd name="connsiteX2" fmla="*/ 104874 w 307041"/>
                  <a:gd name="connsiteY2" fmla="*/ 298638 h 302675"/>
                  <a:gd name="connsiteX3" fmla="*/ 88448 w 307041"/>
                  <a:gd name="connsiteY3" fmla="*/ 254418 h 302675"/>
                  <a:gd name="connsiteX4" fmla="*/ 41065 w 307041"/>
                  <a:gd name="connsiteY4" fmla="*/ 257577 h 302675"/>
                  <a:gd name="connsiteX5" fmla="*/ 36011 w 307041"/>
                  <a:gd name="connsiteY5" fmla="*/ 255682 h 302675"/>
                  <a:gd name="connsiteX6" fmla="*/ 34747 w 307041"/>
                  <a:gd name="connsiteY6" fmla="*/ 249996 h 302675"/>
                  <a:gd name="connsiteX7" fmla="*/ 44856 w 307041"/>
                  <a:gd name="connsiteY7" fmla="*/ 203882 h 302675"/>
                  <a:gd name="connsiteX8" fmla="*/ 3159 w 307041"/>
                  <a:gd name="connsiteY8" fmla="*/ 181141 h 302675"/>
                  <a:gd name="connsiteX9" fmla="*/ 0 w 307041"/>
                  <a:gd name="connsiteY9" fmla="*/ 176719 h 302675"/>
                  <a:gd name="connsiteX10" fmla="*/ 1895 w 307041"/>
                  <a:gd name="connsiteY10" fmla="*/ 171665 h 302675"/>
                  <a:gd name="connsiteX11" fmla="*/ 35380 w 307041"/>
                  <a:gd name="connsiteY11" fmla="*/ 138185 h 302675"/>
                  <a:gd name="connsiteX12" fmla="*/ 12635 w 307041"/>
                  <a:gd name="connsiteY12" fmla="*/ 96493 h 302675"/>
                  <a:gd name="connsiteX13" fmla="*/ 12635 w 307041"/>
                  <a:gd name="connsiteY13" fmla="*/ 90807 h 302675"/>
                  <a:gd name="connsiteX14" fmla="*/ 17058 w 307041"/>
                  <a:gd name="connsiteY14" fmla="*/ 87017 h 302675"/>
                  <a:gd name="connsiteX15" fmla="*/ 63177 w 307041"/>
                  <a:gd name="connsiteY15" fmla="*/ 76910 h 302675"/>
                  <a:gd name="connsiteX16" fmla="*/ 66968 w 307041"/>
                  <a:gd name="connsiteY16" fmla="*/ 29532 h 302675"/>
                  <a:gd name="connsiteX17" fmla="*/ 70127 w 307041"/>
                  <a:gd name="connsiteY17" fmla="*/ 24478 h 302675"/>
                  <a:gd name="connsiteX18" fmla="*/ 75813 w 307041"/>
                  <a:gd name="connsiteY18" fmla="*/ 23847 h 302675"/>
                  <a:gd name="connsiteX19" fmla="*/ 120037 w 307041"/>
                  <a:gd name="connsiteY19" fmla="*/ 40271 h 302675"/>
                  <a:gd name="connsiteX20" fmla="*/ 148467 w 307041"/>
                  <a:gd name="connsiteY20" fmla="*/ 2369 h 302675"/>
                  <a:gd name="connsiteX21" fmla="*/ 158575 w 307041"/>
                  <a:gd name="connsiteY21" fmla="*/ 2369 h 302675"/>
                  <a:gd name="connsiteX22" fmla="*/ 187005 w 307041"/>
                  <a:gd name="connsiteY22" fmla="*/ 40271 h 302675"/>
                  <a:gd name="connsiteX23" fmla="*/ 231229 w 307041"/>
                  <a:gd name="connsiteY23" fmla="*/ 23847 h 302675"/>
                  <a:gd name="connsiteX24" fmla="*/ 236915 w 307041"/>
                  <a:gd name="connsiteY24" fmla="*/ 24478 h 302675"/>
                  <a:gd name="connsiteX25" fmla="*/ 240074 w 307041"/>
                  <a:gd name="connsiteY25" fmla="*/ 29532 h 302675"/>
                  <a:gd name="connsiteX26" fmla="*/ 243864 w 307041"/>
                  <a:gd name="connsiteY26" fmla="*/ 76910 h 302675"/>
                  <a:gd name="connsiteX27" fmla="*/ 289984 w 307041"/>
                  <a:gd name="connsiteY27" fmla="*/ 87017 h 302675"/>
                  <a:gd name="connsiteX28" fmla="*/ 294406 w 307041"/>
                  <a:gd name="connsiteY28" fmla="*/ 90807 h 302675"/>
                  <a:gd name="connsiteX29" fmla="*/ 294406 w 307041"/>
                  <a:gd name="connsiteY29" fmla="*/ 96493 h 302675"/>
                  <a:gd name="connsiteX30" fmla="*/ 271662 w 307041"/>
                  <a:gd name="connsiteY30" fmla="*/ 138185 h 302675"/>
                  <a:gd name="connsiteX31" fmla="*/ 305146 w 307041"/>
                  <a:gd name="connsiteY31" fmla="*/ 171665 h 302675"/>
                  <a:gd name="connsiteX32" fmla="*/ 307042 w 307041"/>
                  <a:gd name="connsiteY32" fmla="*/ 176719 h 302675"/>
                  <a:gd name="connsiteX33" fmla="*/ 303883 w 307041"/>
                  <a:gd name="connsiteY33" fmla="*/ 181141 h 302675"/>
                  <a:gd name="connsiteX34" fmla="*/ 262186 w 307041"/>
                  <a:gd name="connsiteY34" fmla="*/ 203882 h 302675"/>
                  <a:gd name="connsiteX35" fmla="*/ 272294 w 307041"/>
                  <a:gd name="connsiteY35" fmla="*/ 249996 h 302675"/>
                  <a:gd name="connsiteX36" fmla="*/ 271031 w 307041"/>
                  <a:gd name="connsiteY36" fmla="*/ 255682 h 302675"/>
                  <a:gd name="connsiteX37" fmla="*/ 265977 w 307041"/>
                  <a:gd name="connsiteY37" fmla="*/ 257577 h 302675"/>
                  <a:gd name="connsiteX38" fmla="*/ 218594 w 307041"/>
                  <a:gd name="connsiteY38" fmla="*/ 254418 h 302675"/>
                  <a:gd name="connsiteX39" fmla="*/ 202167 w 307041"/>
                  <a:gd name="connsiteY39" fmla="*/ 298638 h 302675"/>
                  <a:gd name="connsiteX40" fmla="*/ 197745 w 307041"/>
                  <a:gd name="connsiteY40" fmla="*/ 302428 h 302675"/>
                  <a:gd name="connsiteX41" fmla="*/ 192059 w 307041"/>
                  <a:gd name="connsiteY41" fmla="*/ 301164 h 302675"/>
                  <a:gd name="connsiteX42" fmla="*/ 154153 w 307041"/>
                  <a:gd name="connsiteY42" fmla="*/ 272738 h 302675"/>
                  <a:gd name="connsiteX43" fmla="*/ 116246 w 307041"/>
                  <a:gd name="connsiteY43" fmla="*/ 301164 h 302675"/>
                  <a:gd name="connsiteX44" fmla="*/ 111192 w 307041"/>
                  <a:gd name="connsiteY44" fmla="*/ 302428 h 302675"/>
                  <a:gd name="connsiteX45" fmla="*/ 152889 w 307041"/>
                  <a:gd name="connsiteY45" fmla="*/ 258209 h 302675"/>
                  <a:gd name="connsiteX46" fmla="*/ 156680 w 307041"/>
                  <a:gd name="connsiteY46" fmla="*/ 259472 h 302675"/>
                  <a:gd name="connsiteX47" fmla="*/ 192059 w 307041"/>
                  <a:gd name="connsiteY47" fmla="*/ 285372 h 302675"/>
                  <a:gd name="connsiteX48" fmla="*/ 207221 w 307041"/>
                  <a:gd name="connsiteY48" fmla="*/ 244311 h 302675"/>
                  <a:gd name="connsiteX49" fmla="*/ 213539 w 307041"/>
                  <a:gd name="connsiteY49" fmla="*/ 240521 h 302675"/>
                  <a:gd name="connsiteX50" fmla="*/ 257132 w 307041"/>
                  <a:gd name="connsiteY50" fmla="*/ 243679 h 302675"/>
                  <a:gd name="connsiteX51" fmla="*/ 248287 w 307041"/>
                  <a:gd name="connsiteY51" fmla="*/ 200724 h 302675"/>
                  <a:gd name="connsiteX52" fmla="*/ 251445 w 307041"/>
                  <a:gd name="connsiteY52" fmla="*/ 193775 h 302675"/>
                  <a:gd name="connsiteX53" fmla="*/ 289984 w 307041"/>
                  <a:gd name="connsiteY53" fmla="*/ 172929 h 302675"/>
                  <a:gd name="connsiteX54" fmla="*/ 259027 w 307041"/>
                  <a:gd name="connsiteY54" fmla="*/ 141975 h 302675"/>
                  <a:gd name="connsiteX55" fmla="*/ 257763 w 307041"/>
                  <a:gd name="connsiteY55" fmla="*/ 134395 h 302675"/>
                  <a:gd name="connsiteX56" fmla="*/ 278612 w 307041"/>
                  <a:gd name="connsiteY56" fmla="*/ 95861 h 302675"/>
                  <a:gd name="connsiteX57" fmla="*/ 235651 w 307041"/>
                  <a:gd name="connsiteY57" fmla="*/ 86385 h 302675"/>
                  <a:gd name="connsiteX58" fmla="*/ 230597 w 307041"/>
                  <a:gd name="connsiteY58" fmla="*/ 80700 h 302675"/>
                  <a:gd name="connsiteX59" fmla="*/ 227438 w 307041"/>
                  <a:gd name="connsiteY59" fmla="*/ 37113 h 302675"/>
                  <a:gd name="connsiteX60" fmla="*/ 186373 w 307041"/>
                  <a:gd name="connsiteY60" fmla="*/ 52274 h 302675"/>
                  <a:gd name="connsiteX61" fmla="*/ 179424 w 307041"/>
                  <a:gd name="connsiteY61" fmla="*/ 50378 h 302675"/>
                  <a:gd name="connsiteX62" fmla="*/ 152889 w 307041"/>
                  <a:gd name="connsiteY62" fmla="*/ 15635 h 302675"/>
                  <a:gd name="connsiteX63" fmla="*/ 126355 w 307041"/>
                  <a:gd name="connsiteY63" fmla="*/ 50378 h 302675"/>
                  <a:gd name="connsiteX64" fmla="*/ 119405 w 307041"/>
                  <a:gd name="connsiteY64" fmla="*/ 52274 h 302675"/>
                  <a:gd name="connsiteX65" fmla="*/ 78340 w 307041"/>
                  <a:gd name="connsiteY65" fmla="*/ 37113 h 302675"/>
                  <a:gd name="connsiteX66" fmla="*/ 75181 w 307041"/>
                  <a:gd name="connsiteY66" fmla="*/ 80700 h 302675"/>
                  <a:gd name="connsiteX67" fmla="*/ 70127 w 307041"/>
                  <a:gd name="connsiteY67" fmla="*/ 86385 h 302675"/>
                  <a:gd name="connsiteX68" fmla="*/ 27166 w 307041"/>
                  <a:gd name="connsiteY68" fmla="*/ 95861 h 302675"/>
                  <a:gd name="connsiteX69" fmla="*/ 48015 w 307041"/>
                  <a:gd name="connsiteY69" fmla="*/ 134395 h 302675"/>
                  <a:gd name="connsiteX70" fmla="*/ 46751 w 307041"/>
                  <a:gd name="connsiteY70" fmla="*/ 141975 h 302675"/>
                  <a:gd name="connsiteX71" fmla="*/ 15794 w 307041"/>
                  <a:gd name="connsiteY71" fmla="*/ 172929 h 302675"/>
                  <a:gd name="connsiteX72" fmla="*/ 54333 w 307041"/>
                  <a:gd name="connsiteY72" fmla="*/ 193775 h 302675"/>
                  <a:gd name="connsiteX73" fmla="*/ 57492 w 307041"/>
                  <a:gd name="connsiteY73" fmla="*/ 200724 h 302675"/>
                  <a:gd name="connsiteX74" fmla="*/ 48647 w 307041"/>
                  <a:gd name="connsiteY74" fmla="*/ 243679 h 302675"/>
                  <a:gd name="connsiteX75" fmla="*/ 92239 w 307041"/>
                  <a:gd name="connsiteY75" fmla="*/ 240521 h 302675"/>
                  <a:gd name="connsiteX76" fmla="*/ 98557 w 307041"/>
                  <a:gd name="connsiteY76" fmla="*/ 244311 h 302675"/>
                  <a:gd name="connsiteX77" fmla="*/ 113719 w 307041"/>
                  <a:gd name="connsiteY77" fmla="*/ 285372 h 302675"/>
                  <a:gd name="connsiteX78" fmla="*/ 149099 w 307041"/>
                  <a:gd name="connsiteY78" fmla="*/ 259472 h 302675"/>
                  <a:gd name="connsiteX79" fmla="*/ 152889 w 307041"/>
                  <a:gd name="connsiteY79" fmla="*/ 258209 h 30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07041" h="302675">
                    <a:moveTo>
                      <a:pt x="111192" y="302428"/>
                    </a:moveTo>
                    <a:cubicBezTo>
                      <a:pt x="110560" y="302428"/>
                      <a:pt x="109929" y="302428"/>
                      <a:pt x="109297" y="302428"/>
                    </a:cubicBezTo>
                    <a:cubicBezTo>
                      <a:pt x="107401" y="301796"/>
                      <a:pt x="106138" y="300533"/>
                      <a:pt x="104874" y="298638"/>
                    </a:cubicBezTo>
                    <a:lnTo>
                      <a:pt x="88448" y="254418"/>
                    </a:lnTo>
                    <a:lnTo>
                      <a:pt x="41065" y="257577"/>
                    </a:lnTo>
                    <a:cubicBezTo>
                      <a:pt x="39170" y="257577"/>
                      <a:pt x="37275" y="256945"/>
                      <a:pt x="36011" y="255682"/>
                    </a:cubicBezTo>
                    <a:cubicBezTo>
                      <a:pt x="34747" y="254418"/>
                      <a:pt x="34116" y="251891"/>
                      <a:pt x="34747" y="249996"/>
                    </a:cubicBezTo>
                    <a:lnTo>
                      <a:pt x="44856" y="203882"/>
                    </a:lnTo>
                    <a:lnTo>
                      <a:pt x="3159" y="181141"/>
                    </a:lnTo>
                    <a:cubicBezTo>
                      <a:pt x="1264" y="179878"/>
                      <a:pt x="0" y="178614"/>
                      <a:pt x="0" y="176719"/>
                    </a:cubicBezTo>
                    <a:cubicBezTo>
                      <a:pt x="0" y="174824"/>
                      <a:pt x="632" y="172929"/>
                      <a:pt x="1895" y="171665"/>
                    </a:cubicBezTo>
                    <a:lnTo>
                      <a:pt x="35380" y="138185"/>
                    </a:lnTo>
                    <a:lnTo>
                      <a:pt x="12635" y="96493"/>
                    </a:lnTo>
                    <a:cubicBezTo>
                      <a:pt x="11372" y="94598"/>
                      <a:pt x="11372" y="92702"/>
                      <a:pt x="12635" y="90807"/>
                    </a:cubicBezTo>
                    <a:cubicBezTo>
                      <a:pt x="13267" y="88912"/>
                      <a:pt x="15163" y="87649"/>
                      <a:pt x="17058" y="87017"/>
                    </a:cubicBezTo>
                    <a:lnTo>
                      <a:pt x="63177" y="76910"/>
                    </a:lnTo>
                    <a:lnTo>
                      <a:pt x="66968" y="29532"/>
                    </a:lnTo>
                    <a:cubicBezTo>
                      <a:pt x="66968" y="27637"/>
                      <a:pt x="68231" y="25742"/>
                      <a:pt x="70127" y="24478"/>
                    </a:cubicBezTo>
                    <a:cubicBezTo>
                      <a:pt x="72022" y="23215"/>
                      <a:pt x="73917" y="23215"/>
                      <a:pt x="75813" y="23847"/>
                    </a:cubicBezTo>
                    <a:lnTo>
                      <a:pt x="120037" y="40271"/>
                    </a:lnTo>
                    <a:lnTo>
                      <a:pt x="148467" y="2369"/>
                    </a:lnTo>
                    <a:cubicBezTo>
                      <a:pt x="150994" y="-790"/>
                      <a:pt x="156048" y="-790"/>
                      <a:pt x="158575" y="2369"/>
                    </a:cubicBezTo>
                    <a:lnTo>
                      <a:pt x="187005" y="40271"/>
                    </a:lnTo>
                    <a:lnTo>
                      <a:pt x="231229" y="23847"/>
                    </a:lnTo>
                    <a:cubicBezTo>
                      <a:pt x="233124" y="23215"/>
                      <a:pt x="235020" y="23215"/>
                      <a:pt x="236915" y="24478"/>
                    </a:cubicBezTo>
                    <a:cubicBezTo>
                      <a:pt x="238810" y="25742"/>
                      <a:pt x="239442" y="27637"/>
                      <a:pt x="240074" y="29532"/>
                    </a:cubicBezTo>
                    <a:lnTo>
                      <a:pt x="243864" y="76910"/>
                    </a:lnTo>
                    <a:lnTo>
                      <a:pt x="289984" y="87017"/>
                    </a:lnTo>
                    <a:cubicBezTo>
                      <a:pt x="291879" y="87649"/>
                      <a:pt x="293774" y="88912"/>
                      <a:pt x="294406" y="90807"/>
                    </a:cubicBezTo>
                    <a:cubicBezTo>
                      <a:pt x="295038" y="92702"/>
                      <a:pt x="295038" y="94598"/>
                      <a:pt x="294406" y="96493"/>
                    </a:cubicBezTo>
                    <a:lnTo>
                      <a:pt x="271662" y="138185"/>
                    </a:lnTo>
                    <a:lnTo>
                      <a:pt x="305146" y="171665"/>
                    </a:lnTo>
                    <a:cubicBezTo>
                      <a:pt x="306410" y="172929"/>
                      <a:pt x="307042" y="174824"/>
                      <a:pt x="307042" y="176719"/>
                    </a:cubicBezTo>
                    <a:cubicBezTo>
                      <a:pt x="307042" y="178614"/>
                      <a:pt x="305778" y="180509"/>
                      <a:pt x="303883" y="181141"/>
                    </a:cubicBezTo>
                    <a:lnTo>
                      <a:pt x="262186" y="203882"/>
                    </a:lnTo>
                    <a:lnTo>
                      <a:pt x="272294" y="249996"/>
                    </a:lnTo>
                    <a:cubicBezTo>
                      <a:pt x="272926" y="251891"/>
                      <a:pt x="272294" y="253787"/>
                      <a:pt x="271031" y="255682"/>
                    </a:cubicBezTo>
                    <a:cubicBezTo>
                      <a:pt x="269767" y="256945"/>
                      <a:pt x="267872" y="258209"/>
                      <a:pt x="265977" y="257577"/>
                    </a:cubicBezTo>
                    <a:lnTo>
                      <a:pt x="218594" y="254418"/>
                    </a:lnTo>
                    <a:lnTo>
                      <a:pt x="202167" y="298638"/>
                    </a:lnTo>
                    <a:cubicBezTo>
                      <a:pt x="201536" y="300533"/>
                      <a:pt x="199640" y="301796"/>
                      <a:pt x="197745" y="302428"/>
                    </a:cubicBezTo>
                    <a:cubicBezTo>
                      <a:pt x="195850" y="303060"/>
                      <a:pt x="193954" y="302428"/>
                      <a:pt x="192059" y="301164"/>
                    </a:cubicBezTo>
                    <a:lnTo>
                      <a:pt x="154153" y="272738"/>
                    </a:lnTo>
                    <a:lnTo>
                      <a:pt x="116246" y="301164"/>
                    </a:lnTo>
                    <a:cubicBezTo>
                      <a:pt x="113719" y="301796"/>
                      <a:pt x="112455" y="302428"/>
                      <a:pt x="111192" y="302428"/>
                    </a:cubicBezTo>
                    <a:close/>
                    <a:moveTo>
                      <a:pt x="152889" y="258209"/>
                    </a:moveTo>
                    <a:cubicBezTo>
                      <a:pt x="154153" y="258209"/>
                      <a:pt x="155416" y="258840"/>
                      <a:pt x="156680" y="259472"/>
                    </a:cubicBezTo>
                    <a:lnTo>
                      <a:pt x="192059" y="285372"/>
                    </a:lnTo>
                    <a:lnTo>
                      <a:pt x="207221" y="244311"/>
                    </a:lnTo>
                    <a:cubicBezTo>
                      <a:pt x="208485" y="241784"/>
                      <a:pt x="211012" y="239889"/>
                      <a:pt x="213539" y="240521"/>
                    </a:cubicBezTo>
                    <a:lnTo>
                      <a:pt x="257132" y="243679"/>
                    </a:lnTo>
                    <a:lnTo>
                      <a:pt x="248287" y="200724"/>
                    </a:lnTo>
                    <a:cubicBezTo>
                      <a:pt x="247655" y="198197"/>
                      <a:pt x="248919" y="195038"/>
                      <a:pt x="251445" y="193775"/>
                    </a:cubicBezTo>
                    <a:lnTo>
                      <a:pt x="289984" y="172929"/>
                    </a:lnTo>
                    <a:lnTo>
                      <a:pt x="259027" y="141975"/>
                    </a:lnTo>
                    <a:cubicBezTo>
                      <a:pt x="257132" y="140080"/>
                      <a:pt x="256500" y="136922"/>
                      <a:pt x="257763" y="134395"/>
                    </a:cubicBezTo>
                    <a:lnTo>
                      <a:pt x="278612" y="95861"/>
                    </a:lnTo>
                    <a:lnTo>
                      <a:pt x="235651" y="86385"/>
                    </a:lnTo>
                    <a:cubicBezTo>
                      <a:pt x="233124" y="85754"/>
                      <a:pt x="231229" y="83227"/>
                      <a:pt x="230597" y="80700"/>
                    </a:cubicBezTo>
                    <a:lnTo>
                      <a:pt x="227438" y="37113"/>
                    </a:lnTo>
                    <a:lnTo>
                      <a:pt x="186373" y="52274"/>
                    </a:lnTo>
                    <a:cubicBezTo>
                      <a:pt x="183846" y="52905"/>
                      <a:pt x="180687" y="52274"/>
                      <a:pt x="179424" y="50378"/>
                    </a:cubicBezTo>
                    <a:lnTo>
                      <a:pt x="152889" y="15635"/>
                    </a:lnTo>
                    <a:lnTo>
                      <a:pt x="126355" y="50378"/>
                    </a:lnTo>
                    <a:cubicBezTo>
                      <a:pt x="124459" y="52905"/>
                      <a:pt x="121932" y="53537"/>
                      <a:pt x="119405" y="52274"/>
                    </a:cubicBezTo>
                    <a:lnTo>
                      <a:pt x="78340" y="37113"/>
                    </a:lnTo>
                    <a:lnTo>
                      <a:pt x="75181" y="80700"/>
                    </a:lnTo>
                    <a:cubicBezTo>
                      <a:pt x="75181" y="83227"/>
                      <a:pt x="72654" y="85754"/>
                      <a:pt x="70127" y="86385"/>
                    </a:cubicBezTo>
                    <a:lnTo>
                      <a:pt x="27166" y="95861"/>
                    </a:lnTo>
                    <a:lnTo>
                      <a:pt x="48015" y="134395"/>
                    </a:lnTo>
                    <a:cubicBezTo>
                      <a:pt x="49278" y="136922"/>
                      <a:pt x="48647" y="140080"/>
                      <a:pt x="46751" y="141975"/>
                    </a:cubicBezTo>
                    <a:lnTo>
                      <a:pt x="15794" y="172929"/>
                    </a:lnTo>
                    <a:lnTo>
                      <a:pt x="54333" y="193775"/>
                    </a:lnTo>
                    <a:cubicBezTo>
                      <a:pt x="56860" y="195038"/>
                      <a:pt x="58123" y="198197"/>
                      <a:pt x="57492" y="200724"/>
                    </a:cubicBezTo>
                    <a:lnTo>
                      <a:pt x="48647" y="243679"/>
                    </a:lnTo>
                    <a:lnTo>
                      <a:pt x="92239" y="240521"/>
                    </a:lnTo>
                    <a:cubicBezTo>
                      <a:pt x="95398" y="240521"/>
                      <a:pt x="97293" y="241784"/>
                      <a:pt x="98557" y="244311"/>
                    </a:cubicBezTo>
                    <a:lnTo>
                      <a:pt x="113719" y="285372"/>
                    </a:lnTo>
                    <a:lnTo>
                      <a:pt x="149099" y="259472"/>
                    </a:lnTo>
                    <a:cubicBezTo>
                      <a:pt x="150362" y="258840"/>
                      <a:pt x="151625" y="258209"/>
                      <a:pt x="152889" y="258209"/>
                    </a:cubicBezTo>
                    <a:close/>
                  </a:path>
                </a:pathLst>
              </a:custGeom>
              <a:grpFill/>
              <a:ln w="63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4" name="Freeform 3196">
                <a:extLst>
                  <a:ext uri="{FF2B5EF4-FFF2-40B4-BE49-F238E27FC236}">
                    <a16:creationId xmlns:a16="http://schemas.microsoft.com/office/drawing/2014/main" id="{69368CDB-16F0-44BE-B28A-58B3D77EB1FD}"/>
                  </a:ext>
                </a:extLst>
              </p:cNvPr>
              <p:cNvSpPr/>
              <p:nvPr/>
            </p:nvSpPr>
            <p:spPr>
              <a:xfrm>
                <a:off x="6345585" y="4258854"/>
                <a:ext cx="148466" cy="136448"/>
              </a:xfrm>
              <a:custGeom>
                <a:avLst/>
                <a:gdLst>
                  <a:gd name="connsiteX0" fmla="*/ 62545 w 148466"/>
                  <a:gd name="connsiteY0" fmla="*/ 39166 h 136448"/>
                  <a:gd name="connsiteX1" fmla="*/ 30957 w 148466"/>
                  <a:gd name="connsiteY1" fmla="*/ 80858 h 136448"/>
                  <a:gd name="connsiteX2" fmla="*/ 0 w 148466"/>
                  <a:gd name="connsiteY2" fmla="*/ 41061 h 136448"/>
                  <a:gd name="connsiteX3" fmla="*/ 31589 w 148466"/>
                  <a:gd name="connsiteY3" fmla="*/ 0 h 136448"/>
                  <a:gd name="connsiteX4" fmla="*/ 62545 w 148466"/>
                  <a:gd name="connsiteY4" fmla="*/ 39166 h 136448"/>
                  <a:gd name="connsiteX5" fmla="*/ 13899 w 148466"/>
                  <a:gd name="connsiteY5" fmla="*/ 40429 h 136448"/>
                  <a:gd name="connsiteX6" fmla="*/ 30957 w 148466"/>
                  <a:gd name="connsiteY6" fmla="*/ 70119 h 136448"/>
                  <a:gd name="connsiteX7" fmla="*/ 48015 w 148466"/>
                  <a:gd name="connsiteY7" fmla="*/ 39797 h 136448"/>
                  <a:gd name="connsiteX8" fmla="*/ 30957 w 148466"/>
                  <a:gd name="connsiteY8" fmla="*/ 10107 h 136448"/>
                  <a:gd name="connsiteX9" fmla="*/ 13899 w 148466"/>
                  <a:gd name="connsiteY9" fmla="*/ 40429 h 136448"/>
                  <a:gd name="connsiteX10" fmla="*/ 29693 w 148466"/>
                  <a:gd name="connsiteY10" fmla="*/ 136448 h 136448"/>
                  <a:gd name="connsiteX11" fmla="*/ 107401 w 148466"/>
                  <a:gd name="connsiteY11" fmla="*/ 0 h 136448"/>
                  <a:gd name="connsiteX12" fmla="*/ 118773 w 148466"/>
                  <a:gd name="connsiteY12" fmla="*/ 0 h 136448"/>
                  <a:gd name="connsiteX13" fmla="*/ 41065 w 148466"/>
                  <a:gd name="connsiteY13" fmla="*/ 136448 h 136448"/>
                  <a:gd name="connsiteX14" fmla="*/ 29693 w 148466"/>
                  <a:gd name="connsiteY14" fmla="*/ 136448 h 136448"/>
                  <a:gd name="connsiteX15" fmla="*/ 148467 w 148466"/>
                  <a:gd name="connsiteY15" fmla="*/ 94124 h 136448"/>
                  <a:gd name="connsiteX16" fmla="*/ 116878 w 148466"/>
                  <a:gd name="connsiteY16" fmla="*/ 135816 h 136448"/>
                  <a:gd name="connsiteX17" fmla="*/ 85921 w 148466"/>
                  <a:gd name="connsiteY17" fmla="*/ 96019 h 136448"/>
                  <a:gd name="connsiteX18" fmla="*/ 118141 w 148466"/>
                  <a:gd name="connsiteY18" fmla="*/ 54326 h 136448"/>
                  <a:gd name="connsiteX19" fmla="*/ 148467 w 148466"/>
                  <a:gd name="connsiteY19" fmla="*/ 94124 h 136448"/>
                  <a:gd name="connsiteX20" fmla="*/ 99820 w 148466"/>
                  <a:gd name="connsiteY20" fmla="*/ 95387 h 136448"/>
                  <a:gd name="connsiteX21" fmla="*/ 116878 w 148466"/>
                  <a:gd name="connsiteY21" fmla="*/ 125077 h 136448"/>
                  <a:gd name="connsiteX22" fmla="*/ 133935 w 148466"/>
                  <a:gd name="connsiteY22" fmla="*/ 94755 h 136448"/>
                  <a:gd name="connsiteX23" fmla="*/ 116878 w 148466"/>
                  <a:gd name="connsiteY23" fmla="*/ 65066 h 136448"/>
                  <a:gd name="connsiteX24" fmla="*/ 99820 w 148466"/>
                  <a:gd name="connsiteY24" fmla="*/ 95387 h 136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48466" h="136448">
                    <a:moveTo>
                      <a:pt x="62545" y="39166"/>
                    </a:moveTo>
                    <a:cubicBezTo>
                      <a:pt x="62545" y="66961"/>
                      <a:pt x="48015" y="80858"/>
                      <a:pt x="30957" y="80858"/>
                    </a:cubicBezTo>
                    <a:cubicBezTo>
                      <a:pt x="14531" y="80858"/>
                      <a:pt x="0" y="67592"/>
                      <a:pt x="0" y="41061"/>
                    </a:cubicBezTo>
                    <a:cubicBezTo>
                      <a:pt x="0" y="14529"/>
                      <a:pt x="14531" y="0"/>
                      <a:pt x="31589" y="0"/>
                    </a:cubicBezTo>
                    <a:cubicBezTo>
                      <a:pt x="49910" y="0"/>
                      <a:pt x="62545" y="14529"/>
                      <a:pt x="62545" y="39166"/>
                    </a:cubicBezTo>
                    <a:close/>
                    <a:moveTo>
                      <a:pt x="13899" y="40429"/>
                    </a:moveTo>
                    <a:cubicBezTo>
                      <a:pt x="13267" y="57485"/>
                      <a:pt x="19585" y="70119"/>
                      <a:pt x="30957" y="70119"/>
                    </a:cubicBezTo>
                    <a:cubicBezTo>
                      <a:pt x="42960" y="70119"/>
                      <a:pt x="48015" y="57485"/>
                      <a:pt x="48015" y="39797"/>
                    </a:cubicBezTo>
                    <a:cubicBezTo>
                      <a:pt x="48015" y="24005"/>
                      <a:pt x="43592" y="10107"/>
                      <a:pt x="30957" y="10107"/>
                    </a:cubicBezTo>
                    <a:cubicBezTo>
                      <a:pt x="19585" y="10739"/>
                      <a:pt x="13899" y="24005"/>
                      <a:pt x="13899" y="40429"/>
                    </a:cubicBezTo>
                    <a:close/>
                    <a:moveTo>
                      <a:pt x="29693" y="136448"/>
                    </a:moveTo>
                    <a:lnTo>
                      <a:pt x="107401" y="0"/>
                    </a:lnTo>
                    <a:lnTo>
                      <a:pt x="118773" y="0"/>
                    </a:lnTo>
                    <a:lnTo>
                      <a:pt x="41065" y="136448"/>
                    </a:lnTo>
                    <a:lnTo>
                      <a:pt x="29693" y="136448"/>
                    </a:lnTo>
                    <a:close/>
                    <a:moveTo>
                      <a:pt x="148467" y="94124"/>
                    </a:moveTo>
                    <a:cubicBezTo>
                      <a:pt x="148467" y="121919"/>
                      <a:pt x="133935" y="135816"/>
                      <a:pt x="116878" y="135816"/>
                    </a:cubicBezTo>
                    <a:cubicBezTo>
                      <a:pt x="100452" y="135816"/>
                      <a:pt x="85921" y="122550"/>
                      <a:pt x="85921" y="96019"/>
                    </a:cubicBezTo>
                    <a:cubicBezTo>
                      <a:pt x="85921" y="69487"/>
                      <a:pt x="100452" y="54326"/>
                      <a:pt x="118141" y="54326"/>
                    </a:cubicBezTo>
                    <a:cubicBezTo>
                      <a:pt x="136463" y="54958"/>
                      <a:pt x="148467" y="68856"/>
                      <a:pt x="148467" y="94124"/>
                    </a:cubicBezTo>
                    <a:close/>
                    <a:moveTo>
                      <a:pt x="99820" y="95387"/>
                    </a:moveTo>
                    <a:cubicBezTo>
                      <a:pt x="99820" y="112443"/>
                      <a:pt x="106138" y="125077"/>
                      <a:pt x="116878" y="125077"/>
                    </a:cubicBezTo>
                    <a:cubicBezTo>
                      <a:pt x="128881" y="125077"/>
                      <a:pt x="133935" y="112443"/>
                      <a:pt x="133935" y="94755"/>
                    </a:cubicBezTo>
                    <a:cubicBezTo>
                      <a:pt x="133935" y="78963"/>
                      <a:pt x="129513" y="65066"/>
                      <a:pt x="116878" y="65066"/>
                    </a:cubicBezTo>
                    <a:cubicBezTo>
                      <a:pt x="106138" y="65697"/>
                      <a:pt x="99820" y="78331"/>
                      <a:pt x="99820" y="95387"/>
                    </a:cubicBezTo>
                    <a:close/>
                  </a:path>
                </a:pathLst>
              </a:custGeom>
              <a:grpFill/>
              <a:ln w="63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453C92AE-B071-423E-B4C7-F2F05F66166F}"/>
                </a:ext>
              </a:extLst>
            </p:cNvPr>
            <p:cNvSpPr/>
            <p:nvPr/>
          </p:nvSpPr>
          <p:spPr>
            <a:xfrm>
              <a:off x="4281368" y="3516434"/>
              <a:ext cx="2327488" cy="5360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ru-RU" sz="1050" dirty="0">
                  <a:latin typeface="Styrene A LC Light" pitchFamily="50" charset="0"/>
                </a:rPr>
                <a:t>от 5% годовых, по индивидуальному расчету</a:t>
              </a:r>
            </a:p>
            <a:p>
              <a:endParaRPr lang="ru-RU" sz="1050" dirty="0">
                <a:latin typeface="Styrene A LC Light" pitchFamily="50" charset="0"/>
              </a:endParaRP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14EE1EFB-E691-4759-A554-5125C22B38FA}"/>
              </a:ext>
            </a:extLst>
          </p:cNvPr>
          <p:cNvGrpSpPr/>
          <p:nvPr/>
        </p:nvGrpSpPr>
        <p:grpSpPr>
          <a:xfrm>
            <a:off x="7839111" y="4770380"/>
            <a:ext cx="2296547" cy="536044"/>
            <a:chOff x="3942328" y="4205252"/>
            <a:chExt cx="2296547" cy="536044"/>
          </a:xfrm>
        </p:grpSpPr>
        <p:grpSp>
          <p:nvGrpSpPr>
            <p:cNvPr id="57" name="Рисунок 712">
              <a:extLst>
                <a:ext uri="{FF2B5EF4-FFF2-40B4-BE49-F238E27FC236}">
                  <a16:creationId xmlns:a16="http://schemas.microsoft.com/office/drawing/2014/main" id="{663772FD-98BB-41E8-9373-76C899360801}"/>
                </a:ext>
              </a:extLst>
            </p:cNvPr>
            <p:cNvGrpSpPr/>
            <p:nvPr/>
          </p:nvGrpSpPr>
          <p:grpSpPr>
            <a:xfrm>
              <a:off x="3942328" y="4245512"/>
              <a:ext cx="265608" cy="284400"/>
              <a:chOff x="5619783" y="1851625"/>
              <a:chExt cx="265608" cy="284400"/>
            </a:xfrm>
            <a:solidFill>
              <a:srgbClr val="EF3124"/>
            </a:solidFill>
          </p:grpSpPr>
          <p:sp>
            <p:nvSpPr>
              <p:cNvPr id="58" name="Полилиния 1544">
                <a:extLst>
                  <a:ext uri="{FF2B5EF4-FFF2-40B4-BE49-F238E27FC236}">
                    <a16:creationId xmlns:a16="http://schemas.microsoft.com/office/drawing/2014/main" id="{2A0F7AEC-8AA0-4E60-8F42-098E062EE083}"/>
                  </a:ext>
                </a:extLst>
              </p:cNvPr>
              <p:cNvSpPr/>
              <p:nvPr/>
            </p:nvSpPr>
            <p:spPr>
              <a:xfrm>
                <a:off x="5665586" y="1851625"/>
                <a:ext cx="219805" cy="284400"/>
              </a:xfrm>
              <a:custGeom>
                <a:avLst/>
                <a:gdLst>
                  <a:gd name="connsiteX0" fmla="*/ 213881 w 219805"/>
                  <a:gd name="connsiteY0" fmla="*/ 284400 h 284400"/>
                  <a:gd name="connsiteX1" fmla="*/ 5925 w 219805"/>
                  <a:gd name="connsiteY1" fmla="*/ 284400 h 284400"/>
                  <a:gd name="connsiteX2" fmla="*/ 0 w 219805"/>
                  <a:gd name="connsiteY2" fmla="*/ 278475 h 284400"/>
                  <a:gd name="connsiteX3" fmla="*/ 0 w 219805"/>
                  <a:gd name="connsiteY3" fmla="*/ 5925 h 284400"/>
                  <a:gd name="connsiteX4" fmla="*/ 5925 w 219805"/>
                  <a:gd name="connsiteY4" fmla="*/ 0 h 284400"/>
                  <a:gd name="connsiteX5" fmla="*/ 213881 w 219805"/>
                  <a:gd name="connsiteY5" fmla="*/ 0 h 284400"/>
                  <a:gd name="connsiteX6" fmla="*/ 219806 w 219805"/>
                  <a:gd name="connsiteY6" fmla="*/ 5925 h 284400"/>
                  <a:gd name="connsiteX7" fmla="*/ 219806 w 219805"/>
                  <a:gd name="connsiteY7" fmla="*/ 142324 h 284400"/>
                  <a:gd name="connsiteX8" fmla="*/ 213881 w 219805"/>
                  <a:gd name="connsiteY8" fmla="*/ 148249 h 284400"/>
                  <a:gd name="connsiteX9" fmla="*/ 207956 w 219805"/>
                  <a:gd name="connsiteY9" fmla="*/ 142324 h 284400"/>
                  <a:gd name="connsiteX10" fmla="*/ 207956 w 219805"/>
                  <a:gd name="connsiteY10" fmla="*/ 11850 h 284400"/>
                  <a:gd name="connsiteX11" fmla="*/ 11850 w 219805"/>
                  <a:gd name="connsiteY11" fmla="*/ 11850 h 284400"/>
                  <a:gd name="connsiteX12" fmla="*/ 11850 w 219805"/>
                  <a:gd name="connsiteY12" fmla="*/ 272550 h 284400"/>
                  <a:gd name="connsiteX13" fmla="*/ 207956 w 219805"/>
                  <a:gd name="connsiteY13" fmla="*/ 272550 h 284400"/>
                  <a:gd name="connsiteX14" fmla="*/ 207956 w 219805"/>
                  <a:gd name="connsiteY14" fmla="*/ 263135 h 284400"/>
                  <a:gd name="connsiteX15" fmla="*/ 213881 w 219805"/>
                  <a:gd name="connsiteY15" fmla="*/ 257210 h 284400"/>
                  <a:gd name="connsiteX16" fmla="*/ 219806 w 219805"/>
                  <a:gd name="connsiteY16" fmla="*/ 263135 h 284400"/>
                  <a:gd name="connsiteX17" fmla="*/ 219806 w 219805"/>
                  <a:gd name="connsiteY17" fmla="*/ 278475 h 284400"/>
                  <a:gd name="connsiteX18" fmla="*/ 213881 w 219805"/>
                  <a:gd name="connsiteY18" fmla="*/ 284400 h 28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19805" h="284400">
                    <a:moveTo>
                      <a:pt x="213881" y="284400"/>
                    </a:moveTo>
                    <a:lnTo>
                      <a:pt x="5925" y="284400"/>
                    </a:lnTo>
                    <a:cubicBezTo>
                      <a:pt x="2654" y="284400"/>
                      <a:pt x="0" y="281752"/>
                      <a:pt x="0" y="278475"/>
                    </a:cubicBezTo>
                    <a:lnTo>
                      <a:pt x="0" y="5925"/>
                    </a:lnTo>
                    <a:cubicBezTo>
                      <a:pt x="0" y="2654"/>
                      <a:pt x="2654" y="0"/>
                      <a:pt x="5925" y="0"/>
                    </a:cubicBezTo>
                    <a:lnTo>
                      <a:pt x="213881" y="0"/>
                    </a:lnTo>
                    <a:cubicBezTo>
                      <a:pt x="217157" y="0"/>
                      <a:pt x="219806" y="2654"/>
                      <a:pt x="219806" y="5925"/>
                    </a:cubicBezTo>
                    <a:lnTo>
                      <a:pt x="219806" y="142324"/>
                    </a:lnTo>
                    <a:cubicBezTo>
                      <a:pt x="219806" y="145595"/>
                      <a:pt x="217157" y="148249"/>
                      <a:pt x="213881" y="148249"/>
                    </a:cubicBezTo>
                    <a:cubicBezTo>
                      <a:pt x="210604" y="148249"/>
                      <a:pt x="207956" y="145595"/>
                      <a:pt x="207956" y="142324"/>
                    </a:cubicBezTo>
                    <a:lnTo>
                      <a:pt x="207956" y="11850"/>
                    </a:lnTo>
                    <a:lnTo>
                      <a:pt x="11850" y="11850"/>
                    </a:lnTo>
                    <a:lnTo>
                      <a:pt x="11850" y="272550"/>
                    </a:lnTo>
                    <a:lnTo>
                      <a:pt x="207956" y="272550"/>
                    </a:lnTo>
                    <a:lnTo>
                      <a:pt x="207956" y="263135"/>
                    </a:lnTo>
                    <a:cubicBezTo>
                      <a:pt x="207956" y="259859"/>
                      <a:pt x="210604" y="257210"/>
                      <a:pt x="213881" y="257210"/>
                    </a:cubicBezTo>
                    <a:cubicBezTo>
                      <a:pt x="217157" y="257210"/>
                      <a:pt x="219806" y="259859"/>
                      <a:pt x="219806" y="263135"/>
                    </a:cubicBezTo>
                    <a:lnTo>
                      <a:pt x="219806" y="278475"/>
                    </a:lnTo>
                    <a:cubicBezTo>
                      <a:pt x="219806" y="281752"/>
                      <a:pt x="217151" y="284400"/>
                      <a:pt x="213881" y="284400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9" name="Полилиния 1545">
                <a:extLst>
                  <a:ext uri="{FF2B5EF4-FFF2-40B4-BE49-F238E27FC236}">
                    <a16:creationId xmlns:a16="http://schemas.microsoft.com/office/drawing/2014/main" id="{E0B1495E-41BA-48D8-B5B7-C29FC1A818D2}"/>
                  </a:ext>
                </a:extLst>
              </p:cNvPr>
              <p:cNvSpPr/>
              <p:nvPr/>
            </p:nvSpPr>
            <p:spPr>
              <a:xfrm>
                <a:off x="5619783" y="1896423"/>
                <a:ext cx="66834" cy="85023"/>
              </a:xfrm>
              <a:custGeom>
                <a:avLst/>
                <a:gdLst>
                  <a:gd name="connsiteX0" fmla="*/ 60909 w 66834"/>
                  <a:gd name="connsiteY0" fmla="*/ 85024 h 85023"/>
                  <a:gd name="connsiteX1" fmla="*/ 5925 w 66834"/>
                  <a:gd name="connsiteY1" fmla="*/ 85024 h 85023"/>
                  <a:gd name="connsiteX2" fmla="*/ 0 w 66834"/>
                  <a:gd name="connsiteY2" fmla="*/ 79099 h 85023"/>
                  <a:gd name="connsiteX3" fmla="*/ 0 w 66834"/>
                  <a:gd name="connsiteY3" fmla="*/ 5925 h 85023"/>
                  <a:gd name="connsiteX4" fmla="*/ 5925 w 66834"/>
                  <a:gd name="connsiteY4" fmla="*/ 0 h 85023"/>
                  <a:gd name="connsiteX5" fmla="*/ 60909 w 66834"/>
                  <a:gd name="connsiteY5" fmla="*/ 0 h 85023"/>
                  <a:gd name="connsiteX6" fmla="*/ 66834 w 66834"/>
                  <a:gd name="connsiteY6" fmla="*/ 5925 h 85023"/>
                  <a:gd name="connsiteX7" fmla="*/ 66834 w 66834"/>
                  <a:gd name="connsiteY7" fmla="*/ 79099 h 85023"/>
                  <a:gd name="connsiteX8" fmla="*/ 60909 w 66834"/>
                  <a:gd name="connsiteY8" fmla="*/ 85024 h 85023"/>
                  <a:gd name="connsiteX9" fmla="*/ 11850 w 66834"/>
                  <a:gd name="connsiteY9" fmla="*/ 73174 h 85023"/>
                  <a:gd name="connsiteX10" fmla="*/ 54984 w 66834"/>
                  <a:gd name="connsiteY10" fmla="*/ 73174 h 85023"/>
                  <a:gd name="connsiteX11" fmla="*/ 54984 w 66834"/>
                  <a:gd name="connsiteY11" fmla="*/ 11850 h 85023"/>
                  <a:gd name="connsiteX12" fmla="*/ 11850 w 66834"/>
                  <a:gd name="connsiteY12" fmla="*/ 11850 h 85023"/>
                  <a:gd name="connsiteX13" fmla="*/ 11850 w 66834"/>
                  <a:gd name="connsiteY13" fmla="*/ 73174 h 85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6834" h="85023">
                    <a:moveTo>
                      <a:pt x="60909" y="85024"/>
                    </a:moveTo>
                    <a:lnTo>
                      <a:pt x="5925" y="85024"/>
                    </a:lnTo>
                    <a:cubicBezTo>
                      <a:pt x="2654" y="85024"/>
                      <a:pt x="0" y="82369"/>
                      <a:pt x="0" y="79099"/>
                    </a:cubicBezTo>
                    <a:lnTo>
                      <a:pt x="0" y="5925"/>
                    </a:lnTo>
                    <a:cubicBezTo>
                      <a:pt x="0" y="2654"/>
                      <a:pt x="2654" y="0"/>
                      <a:pt x="5925" y="0"/>
                    </a:cubicBezTo>
                    <a:lnTo>
                      <a:pt x="60909" y="0"/>
                    </a:lnTo>
                    <a:cubicBezTo>
                      <a:pt x="64180" y="0"/>
                      <a:pt x="66834" y="2654"/>
                      <a:pt x="66834" y="5925"/>
                    </a:cubicBezTo>
                    <a:lnTo>
                      <a:pt x="66834" y="79099"/>
                    </a:lnTo>
                    <a:cubicBezTo>
                      <a:pt x="66834" y="82369"/>
                      <a:pt x="64180" y="85024"/>
                      <a:pt x="60909" y="85024"/>
                    </a:cubicBezTo>
                    <a:close/>
                    <a:moveTo>
                      <a:pt x="11850" y="73174"/>
                    </a:moveTo>
                    <a:lnTo>
                      <a:pt x="54984" y="73174"/>
                    </a:lnTo>
                    <a:lnTo>
                      <a:pt x="54984" y="11850"/>
                    </a:lnTo>
                    <a:lnTo>
                      <a:pt x="11850" y="11850"/>
                    </a:lnTo>
                    <a:lnTo>
                      <a:pt x="11850" y="73174"/>
                    </a:ln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0" name="Полилиния 1546">
                <a:extLst>
                  <a:ext uri="{FF2B5EF4-FFF2-40B4-BE49-F238E27FC236}">
                    <a16:creationId xmlns:a16="http://schemas.microsoft.com/office/drawing/2014/main" id="{4F526818-3538-4823-90C5-00416EB9B824}"/>
                  </a:ext>
                </a:extLst>
              </p:cNvPr>
              <p:cNvSpPr/>
              <p:nvPr/>
            </p:nvSpPr>
            <p:spPr>
              <a:xfrm>
                <a:off x="5712971" y="1896423"/>
                <a:ext cx="59949" cy="11850"/>
              </a:xfrm>
              <a:custGeom>
                <a:avLst/>
                <a:gdLst>
                  <a:gd name="connsiteX0" fmla="*/ 54024 w 59949"/>
                  <a:gd name="connsiteY0" fmla="*/ 11850 h 11850"/>
                  <a:gd name="connsiteX1" fmla="*/ 5925 w 59949"/>
                  <a:gd name="connsiteY1" fmla="*/ 11850 h 11850"/>
                  <a:gd name="connsiteX2" fmla="*/ 0 w 59949"/>
                  <a:gd name="connsiteY2" fmla="*/ 5925 h 11850"/>
                  <a:gd name="connsiteX3" fmla="*/ 5925 w 59949"/>
                  <a:gd name="connsiteY3" fmla="*/ 0 h 11850"/>
                  <a:gd name="connsiteX4" fmla="*/ 54024 w 59949"/>
                  <a:gd name="connsiteY4" fmla="*/ 0 h 11850"/>
                  <a:gd name="connsiteX5" fmla="*/ 59949 w 59949"/>
                  <a:gd name="connsiteY5" fmla="*/ 5925 h 11850"/>
                  <a:gd name="connsiteX6" fmla="*/ 54024 w 59949"/>
                  <a:gd name="connsiteY6" fmla="*/ 11850 h 1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9949" h="11850">
                    <a:moveTo>
                      <a:pt x="54024" y="11850"/>
                    </a:moveTo>
                    <a:lnTo>
                      <a:pt x="5925" y="11850"/>
                    </a:lnTo>
                    <a:cubicBezTo>
                      <a:pt x="2654" y="11850"/>
                      <a:pt x="0" y="9196"/>
                      <a:pt x="0" y="5925"/>
                    </a:cubicBezTo>
                    <a:cubicBezTo>
                      <a:pt x="0" y="2654"/>
                      <a:pt x="2654" y="0"/>
                      <a:pt x="5925" y="0"/>
                    </a:cubicBezTo>
                    <a:lnTo>
                      <a:pt x="54024" y="0"/>
                    </a:lnTo>
                    <a:cubicBezTo>
                      <a:pt x="57301" y="0"/>
                      <a:pt x="59949" y="2654"/>
                      <a:pt x="59949" y="5925"/>
                    </a:cubicBezTo>
                    <a:cubicBezTo>
                      <a:pt x="59949" y="9196"/>
                      <a:pt x="57295" y="11850"/>
                      <a:pt x="54024" y="11850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1" name="Полилиния 1547">
                <a:extLst>
                  <a:ext uri="{FF2B5EF4-FFF2-40B4-BE49-F238E27FC236}">
                    <a16:creationId xmlns:a16="http://schemas.microsoft.com/office/drawing/2014/main" id="{DB6EF450-FB75-4D89-A59C-F1487045324E}"/>
                  </a:ext>
                </a:extLst>
              </p:cNvPr>
              <p:cNvSpPr/>
              <p:nvPr/>
            </p:nvSpPr>
            <p:spPr>
              <a:xfrm>
                <a:off x="5712971" y="1933004"/>
                <a:ext cx="59949" cy="11850"/>
              </a:xfrm>
              <a:custGeom>
                <a:avLst/>
                <a:gdLst>
                  <a:gd name="connsiteX0" fmla="*/ 54024 w 59949"/>
                  <a:gd name="connsiteY0" fmla="*/ 11850 h 11850"/>
                  <a:gd name="connsiteX1" fmla="*/ 5925 w 59949"/>
                  <a:gd name="connsiteY1" fmla="*/ 11850 h 11850"/>
                  <a:gd name="connsiteX2" fmla="*/ 0 w 59949"/>
                  <a:gd name="connsiteY2" fmla="*/ 5925 h 11850"/>
                  <a:gd name="connsiteX3" fmla="*/ 5925 w 59949"/>
                  <a:gd name="connsiteY3" fmla="*/ 0 h 11850"/>
                  <a:gd name="connsiteX4" fmla="*/ 54024 w 59949"/>
                  <a:gd name="connsiteY4" fmla="*/ 0 h 11850"/>
                  <a:gd name="connsiteX5" fmla="*/ 59949 w 59949"/>
                  <a:gd name="connsiteY5" fmla="*/ 5925 h 11850"/>
                  <a:gd name="connsiteX6" fmla="*/ 54024 w 59949"/>
                  <a:gd name="connsiteY6" fmla="*/ 11850 h 1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9949" h="11850">
                    <a:moveTo>
                      <a:pt x="54024" y="11850"/>
                    </a:moveTo>
                    <a:lnTo>
                      <a:pt x="5925" y="11850"/>
                    </a:lnTo>
                    <a:cubicBezTo>
                      <a:pt x="2654" y="11850"/>
                      <a:pt x="0" y="9196"/>
                      <a:pt x="0" y="5925"/>
                    </a:cubicBezTo>
                    <a:cubicBezTo>
                      <a:pt x="0" y="2654"/>
                      <a:pt x="2654" y="0"/>
                      <a:pt x="5925" y="0"/>
                    </a:cubicBezTo>
                    <a:lnTo>
                      <a:pt x="54024" y="0"/>
                    </a:lnTo>
                    <a:cubicBezTo>
                      <a:pt x="57301" y="0"/>
                      <a:pt x="59949" y="2654"/>
                      <a:pt x="59949" y="5925"/>
                    </a:cubicBezTo>
                    <a:cubicBezTo>
                      <a:pt x="59949" y="9196"/>
                      <a:pt x="57295" y="11850"/>
                      <a:pt x="54024" y="11850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2" name="Полилиния 1548">
                <a:extLst>
                  <a:ext uri="{FF2B5EF4-FFF2-40B4-BE49-F238E27FC236}">
                    <a16:creationId xmlns:a16="http://schemas.microsoft.com/office/drawing/2014/main" id="{27C5C838-F0FF-4355-9B4A-511CBC7B171E}"/>
                  </a:ext>
                </a:extLst>
              </p:cNvPr>
              <p:cNvSpPr/>
              <p:nvPr/>
            </p:nvSpPr>
            <p:spPr>
              <a:xfrm>
                <a:off x="5712971" y="1969609"/>
                <a:ext cx="59949" cy="11850"/>
              </a:xfrm>
              <a:custGeom>
                <a:avLst/>
                <a:gdLst>
                  <a:gd name="connsiteX0" fmla="*/ 54024 w 59949"/>
                  <a:gd name="connsiteY0" fmla="*/ 11850 h 11850"/>
                  <a:gd name="connsiteX1" fmla="*/ 5925 w 59949"/>
                  <a:gd name="connsiteY1" fmla="*/ 11850 h 11850"/>
                  <a:gd name="connsiteX2" fmla="*/ 0 w 59949"/>
                  <a:gd name="connsiteY2" fmla="*/ 5925 h 11850"/>
                  <a:gd name="connsiteX3" fmla="*/ 5925 w 59949"/>
                  <a:gd name="connsiteY3" fmla="*/ 0 h 11850"/>
                  <a:gd name="connsiteX4" fmla="*/ 54024 w 59949"/>
                  <a:gd name="connsiteY4" fmla="*/ 0 h 11850"/>
                  <a:gd name="connsiteX5" fmla="*/ 59949 w 59949"/>
                  <a:gd name="connsiteY5" fmla="*/ 5925 h 11850"/>
                  <a:gd name="connsiteX6" fmla="*/ 54024 w 59949"/>
                  <a:gd name="connsiteY6" fmla="*/ 11850 h 1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9949" h="11850">
                    <a:moveTo>
                      <a:pt x="54024" y="11850"/>
                    </a:moveTo>
                    <a:lnTo>
                      <a:pt x="5925" y="11850"/>
                    </a:lnTo>
                    <a:cubicBezTo>
                      <a:pt x="2654" y="11850"/>
                      <a:pt x="0" y="9196"/>
                      <a:pt x="0" y="5925"/>
                    </a:cubicBezTo>
                    <a:cubicBezTo>
                      <a:pt x="0" y="2654"/>
                      <a:pt x="2654" y="0"/>
                      <a:pt x="5925" y="0"/>
                    </a:cubicBezTo>
                    <a:lnTo>
                      <a:pt x="54024" y="0"/>
                    </a:lnTo>
                    <a:cubicBezTo>
                      <a:pt x="57301" y="0"/>
                      <a:pt x="59949" y="2654"/>
                      <a:pt x="59949" y="5925"/>
                    </a:cubicBezTo>
                    <a:cubicBezTo>
                      <a:pt x="59949" y="9196"/>
                      <a:pt x="57295" y="11850"/>
                      <a:pt x="54024" y="11850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3" name="Полилиния 1549">
                <a:extLst>
                  <a:ext uri="{FF2B5EF4-FFF2-40B4-BE49-F238E27FC236}">
                    <a16:creationId xmlns:a16="http://schemas.microsoft.com/office/drawing/2014/main" id="{A0B54839-5BBA-4EDC-827E-C2403D09966C}"/>
                  </a:ext>
                </a:extLst>
              </p:cNvPr>
              <p:cNvSpPr/>
              <p:nvPr/>
            </p:nvSpPr>
            <p:spPr>
              <a:xfrm>
                <a:off x="5619783" y="2006196"/>
                <a:ext cx="101773" cy="11850"/>
              </a:xfrm>
              <a:custGeom>
                <a:avLst/>
                <a:gdLst>
                  <a:gd name="connsiteX0" fmla="*/ 95849 w 101773"/>
                  <a:gd name="connsiteY0" fmla="*/ 11850 h 11850"/>
                  <a:gd name="connsiteX1" fmla="*/ 5925 w 101773"/>
                  <a:gd name="connsiteY1" fmla="*/ 11850 h 11850"/>
                  <a:gd name="connsiteX2" fmla="*/ 0 w 101773"/>
                  <a:gd name="connsiteY2" fmla="*/ 5925 h 11850"/>
                  <a:gd name="connsiteX3" fmla="*/ 5925 w 101773"/>
                  <a:gd name="connsiteY3" fmla="*/ 0 h 11850"/>
                  <a:gd name="connsiteX4" fmla="*/ 95849 w 101773"/>
                  <a:gd name="connsiteY4" fmla="*/ 0 h 11850"/>
                  <a:gd name="connsiteX5" fmla="*/ 101774 w 101773"/>
                  <a:gd name="connsiteY5" fmla="*/ 5925 h 11850"/>
                  <a:gd name="connsiteX6" fmla="*/ 95849 w 101773"/>
                  <a:gd name="connsiteY6" fmla="*/ 11850 h 1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1773" h="11850">
                    <a:moveTo>
                      <a:pt x="95849" y="11850"/>
                    </a:moveTo>
                    <a:lnTo>
                      <a:pt x="5925" y="11850"/>
                    </a:lnTo>
                    <a:cubicBezTo>
                      <a:pt x="2654" y="11850"/>
                      <a:pt x="0" y="9202"/>
                      <a:pt x="0" y="5925"/>
                    </a:cubicBezTo>
                    <a:cubicBezTo>
                      <a:pt x="0" y="2648"/>
                      <a:pt x="2654" y="0"/>
                      <a:pt x="5925" y="0"/>
                    </a:cubicBezTo>
                    <a:lnTo>
                      <a:pt x="95849" y="0"/>
                    </a:lnTo>
                    <a:cubicBezTo>
                      <a:pt x="99119" y="0"/>
                      <a:pt x="101774" y="2648"/>
                      <a:pt x="101774" y="5925"/>
                    </a:cubicBezTo>
                    <a:cubicBezTo>
                      <a:pt x="101774" y="9202"/>
                      <a:pt x="99119" y="11850"/>
                      <a:pt x="95849" y="11850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4" name="Полилиния 1550">
                <a:extLst>
                  <a:ext uri="{FF2B5EF4-FFF2-40B4-BE49-F238E27FC236}">
                    <a16:creationId xmlns:a16="http://schemas.microsoft.com/office/drawing/2014/main" id="{B456EAFD-585E-4561-9D14-B8A570C5501B}"/>
                  </a:ext>
                </a:extLst>
              </p:cNvPr>
              <p:cNvSpPr/>
              <p:nvPr/>
            </p:nvSpPr>
            <p:spPr>
              <a:xfrm>
                <a:off x="5619783" y="2042812"/>
                <a:ext cx="101773" cy="11850"/>
              </a:xfrm>
              <a:custGeom>
                <a:avLst/>
                <a:gdLst>
                  <a:gd name="connsiteX0" fmla="*/ 95849 w 101773"/>
                  <a:gd name="connsiteY0" fmla="*/ 11850 h 11850"/>
                  <a:gd name="connsiteX1" fmla="*/ 5925 w 101773"/>
                  <a:gd name="connsiteY1" fmla="*/ 11850 h 11850"/>
                  <a:gd name="connsiteX2" fmla="*/ 0 w 101773"/>
                  <a:gd name="connsiteY2" fmla="*/ 5925 h 11850"/>
                  <a:gd name="connsiteX3" fmla="*/ 5925 w 101773"/>
                  <a:gd name="connsiteY3" fmla="*/ 0 h 11850"/>
                  <a:gd name="connsiteX4" fmla="*/ 95849 w 101773"/>
                  <a:gd name="connsiteY4" fmla="*/ 0 h 11850"/>
                  <a:gd name="connsiteX5" fmla="*/ 101774 w 101773"/>
                  <a:gd name="connsiteY5" fmla="*/ 5925 h 11850"/>
                  <a:gd name="connsiteX6" fmla="*/ 95849 w 101773"/>
                  <a:gd name="connsiteY6" fmla="*/ 11850 h 1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1773" h="11850">
                    <a:moveTo>
                      <a:pt x="95849" y="11850"/>
                    </a:moveTo>
                    <a:lnTo>
                      <a:pt x="5925" y="11850"/>
                    </a:lnTo>
                    <a:cubicBezTo>
                      <a:pt x="2654" y="11850"/>
                      <a:pt x="0" y="9202"/>
                      <a:pt x="0" y="5925"/>
                    </a:cubicBezTo>
                    <a:cubicBezTo>
                      <a:pt x="0" y="2648"/>
                      <a:pt x="2654" y="0"/>
                      <a:pt x="5925" y="0"/>
                    </a:cubicBezTo>
                    <a:lnTo>
                      <a:pt x="95849" y="0"/>
                    </a:lnTo>
                    <a:cubicBezTo>
                      <a:pt x="99119" y="0"/>
                      <a:pt x="101774" y="2648"/>
                      <a:pt x="101774" y="5925"/>
                    </a:cubicBezTo>
                    <a:cubicBezTo>
                      <a:pt x="101774" y="9202"/>
                      <a:pt x="99119" y="11850"/>
                      <a:pt x="95849" y="11850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5" name="Полилиния 1551">
                <a:extLst>
                  <a:ext uri="{FF2B5EF4-FFF2-40B4-BE49-F238E27FC236}">
                    <a16:creationId xmlns:a16="http://schemas.microsoft.com/office/drawing/2014/main" id="{AD392873-7C56-4A7C-8B78-EF03F555EF10}"/>
                  </a:ext>
                </a:extLst>
              </p:cNvPr>
              <p:cNvSpPr/>
              <p:nvPr/>
            </p:nvSpPr>
            <p:spPr>
              <a:xfrm>
                <a:off x="5619783" y="2079387"/>
                <a:ext cx="101773" cy="11850"/>
              </a:xfrm>
              <a:custGeom>
                <a:avLst/>
                <a:gdLst>
                  <a:gd name="connsiteX0" fmla="*/ 95849 w 101773"/>
                  <a:gd name="connsiteY0" fmla="*/ 11850 h 11850"/>
                  <a:gd name="connsiteX1" fmla="*/ 5925 w 101773"/>
                  <a:gd name="connsiteY1" fmla="*/ 11850 h 11850"/>
                  <a:gd name="connsiteX2" fmla="*/ 0 w 101773"/>
                  <a:gd name="connsiteY2" fmla="*/ 5925 h 11850"/>
                  <a:gd name="connsiteX3" fmla="*/ 5925 w 101773"/>
                  <a:gd name="connsiteY3" fmla="*/ 0 h 11850"/>
                  <a:gd name="connsiteX4" fmla="*/ 95849 w 101773"/>
                  <a:gd name="connsiteY4" fmla="*/ 0 h 11850"/>
                  <a:gd name="connsiteX5" fmla="*/ 101774 w 101773"/>
                  <a:gd name="connsiteY5" fmla="*/ 5925 h 11850"/>
                  <a:gd name="connsiteX6" fmla="*/ 95849 w 101773"/>
                  <a:gd name="connsiteY6" fmla="*/ 11850 h 1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1773" h="11850">
                    <a:moveTo>
                      <a:pt x="95849" y="11850"/>
                    </a:moveTo>
                    <a:lnTo>
                      <a:pt x="5925" y="11850"/>
                    </a:lnTo>
                    <a:cubicBezTo>
                      <a:pt x="2654" y="11850"/>
                      <a:pt x="0" y="9202"/>
                      <a:pt x="0" y="5925"/>
                    </a:cubicBezTo>
                    <a:cubicBezTo>
                      <a:pt x="0" y="2648"/>
                      <a:pt x="2654" y="0"/>
                      <a:pt x="5925" y="0"/>
                    </a:cubicBezTo>
                    <a:lnTo>
                      <a:pt x="95849" y="0"/>
                    </a:lnTo>
                    <a:cubicBezTo>
                      <a:pt x="99119" y="0"/>
                      <a:pt x="101774" y="2648"/>
                      <a:pt x="101774" y="5925"/>
                    </a:cubicBezTo>
                    <a:cubicBezTo>
                      <a:pt x="101774" y="9202"/>
                      <a:pt x="99119" y="11850"/>
                      <a:pt x="95849" y="11850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6" name="Полилиния 1552">
                <a:extLst>
                  <a:ext uri="{FF2B5EF4-FFF2-40B4-BE49-F238E27FC236}">
                    <a16:creationId xmlns:a16="http://schemas.microsoft.com/office/drawing/2014/main" id="{8F380C44-CEFC-457B-BFA4-EC4B88AC674C}"/>
                  </a:ext>
                </a:extLst>
              </p:cNvPr>
              <p:cNvSpPr/>
              <p:nvPr/>
            </p:nvSpPr>
            <p:spPr>
              <a:xfrm>
                <a:off x="5737021" y="1987888"/>
                <a:ext cx="133833" cy="132933"/>
              </a:xfrm>
              <a:custGeom>
                <a:avLst/>
                <a:gdLst>
                  <a:gd name="connsiteX0" fmla="*/ 66917 w 133833"/>
                  <a:gd name="connsiteY0" fmla="*/ 132933 h 132933"/>
                  <a:gd name="connsiteX1" fmla="*/ 0 w 133833"/>
                  <a:gd name="connsiteY1" fmla="*/ 66467 h 132933"/>
                  <a:gd name="connsiteX2" fmla="*/ 66917 w 133833"/>
                  <a:gd name="connsiteY2" fmla="*/ 0 h 132933"/>
                  <a:gd name="connsiteX3" fmla="*/ 133834 w 133833"/>
                  <a:gd name="connsiteY3" fmla="*/ 66467 h 132933"/>
                  <a:gd name="connsiteX4" fmla="*/ 66917 w 133833"/>
                  <a:gd name="connsiteY4" fmla="*/ 132933 h 132933"/>
                  <a:gd name="connsiteX5" fmla="*/ 66917 w 133833"/>
                  <a:gd name="connsiteY5" fmla="*/ 11850 h 132933"/>
                  <a:gd name="connsiteX6" fmla="*/ 11850 w 133833"/>
                  <a:gd name="connsiteY6" fmla="*/ 66467 h 132933"/>
                  <a:gd name="connsiteX7" fmla="*/ 66917 w 133833"/>
                  <a:gd name="connsiteY7" fmla="*/ 121083 h 132933"/>
                  <a:gd name="connsiteX8" fmla="*/ 121984 w 133833"/>
                  <a:gd name="connsiteY8" fmla="*/ 66467 h 132933"/>
                  <a:gd name="connsiteX9" fmla="*/ 66917 w 133833"/>
                  <a:gd name="connsiteY9" fmla="*/ 11850 h 132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3833" h="132933">
                    <a:moveTo>
                      <a:pt x="66917" y="132933"/>
                    </a:moveTo>
                    <a:cubicBezTo>
                      <a:pt x="30016" y="132933"/>
                      <a:pt x="0" y="103119"/>
                      <a:pt x="0" y="66467"/>
                    </a:cubicBezTo>
                    <a:cubicBezTo>
                      <a:pt x="0" y="29815"/>
                      <a:pt x="30016" y="0"/>
                      <a:pt x="66917" y="0"/>
                    </a:cubicBezTo>
                    <a:cubicBezTo>
                      <a:pt x="103818" y="0"/>
                      <a:pt x="133834" y="29815"/>
                      <a:pt x="133834" y="66467"/>
                    </a:cubicBezTo>
                    <a:cubicBezTo>
                      <a:pt x="133834" y="103119"/>
                      <a:pt x="103818" y="132933"/>
                      <a:pt x="66917" y="132933"/>
                    </a:cubicBezTo>
                    <a:close/>
                    <a:moveTo>
                      <a:pt x="66917" y="11850"/>
                    </a:moveTo>
                    <a:cubicBezTo>
                      <a:pt x="36551" y="11850"/>
                      <a:pt x="11850" y="36350"/>
                      <a:pt x="11850" y="66467"/>
                    </a:cubicBezTo>
                    <a:cubicBezTo>
                      <a:pt x="11850" y="96583"/>
                      <a:pt x="36551" y="121083"/>
                      <a:pt x="66917" y="121083"/>
                    </a:cubicBezTo>
                    <a:cubicBezTo>
                      <a:pt x="97283" y="121083"/>
                      <a:pt x="121984" y="96583"/>
                      <a:pt x="121984" y="66467"/>
                    </a:cubicBezTo>
                    <a:cubicBezTo>
                      <a:pt x="121984" y="36350"/>
                      <a:pt x="97283" y="11850"/>
                      <a:pt x="66917" y="11850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7" name="Полилиния 1553">
                <a:extLst>
                  <a:ext uri="{FF2B5EF4-FFF2-40B4-BE49-F238E27FC236}">
                    <a16:creationId xmlns:a16="http://schemas.microsoft.com/office/drawing/2014/main" id="{19CA9FD6-4030-4D28-9D95-F5608D1FC9F5}"/>
                  </a:ext>
                </a:extLst>
              </p:cNvPr>
              <p:cNvSpPr/>
              <p:nvPr/>
            </p:nvSpPr>
            <p:spPr>
              <a:xfrm>
                <a:off x="5760301" y="2025798"/>
                <a:ext cx="87261" cy="57108"/>
              </a:xfrm>
              <a:custGeom>
                <a:avLst/>
                <a:gdLst>
                  <a:gd name="connsiteX0" fmla="*/ 30240 w 87261"/>
                  <a:gd name="connsiteY0" fmla="*/ 57109 h 57108"/>
                  <a:gd name="connsiteX1" fmla="*/ 29730 w 87261"/>
                  <a:gd name="connsiteY1" fmla="*/ 57085 h 57108"/>
                  <a:gd name="connsiteX2" fmla="*/ 25612 w 87261"/>
                  <a:gd name="connsiteY2" fmla="*/ 54881 h 57108"/>
                  <a:gd name="connsiteX3" fmla="*/ 1296 w 87261"/>
                  <a:gd name="connsiteY3" fmla="*/ 24409 h 57108"/>
                  <a:gd name="connsiteX4" fmla="*/ 2226 w 87261"/>
                  <a:gd name="connsiteY4" fmla="*/ 16084 h 57108"/>
                  <a:gd name="connsiteX5" fmla="*/ 10551 w 87261"/>
                  <a:gd name="connsiteY5" fmla="*/ 17014 h 57108"/>
                  <a:gd name="connsiteX6" fmla="*/ 30974 w 87261"/>
                  <a:gd name="connsiteY6" fmla="*/ 42610 h 57108"/>
                  <a:gd name="connsiteX7" fmla="*/ 77409 w 87261"/>
                  <a:gd name="connsiteY7" fmla="*/ 1485 h 57108"/>
                  <a:gd name="connsiteX8" fmla="*/ 85775 w 87261"/>
                  <a:gd name="connsiteY8" fmla="*/ 1994 h 57108"/>
                  <a:gd name="connsiteX9" fmla="*/ 85265 w 87261"/>
                  <a:gd name="connsiteY9" fmla="*/ 10360 h 57108"/>
                  <a:gd name="connsiteX10" fmla="*/ 34162 w 87261"/>
                  <a:gd name="connsiteY10" fmla="*/ 55622 h 57108"/>
                  <a:gd name="connsiteX11" fmla="*/ 30240 w 87261"/>
                  <a:gd name="connsiteY11" fmla="*/ 57109 h 57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7261" h="57108">
                    <a:moveTo>
                      <a:pt x="30240" y="57109"/>
                    </a:moveTo>
                    <a:cubicBezTo>
                      <a:pt x="30074" y="57109"/>
                      <a:pt x="29896" y="57103"/>
                      <a:pt x="29730" y="57085"/>
                    </a:cubicBezTo>
                    <a:cubicBezTo>
                      <a:pt x="28113" y="56949"/>
                      <a:pt x="26626" y="56149"/>
                      <a:pt x="25612" y="54881"/>
                    </a:cubicBezTo>
                    <a:lnTo>
                      <a:pt x="1296" y="24409"/>
                    </a:lnTo>
                    <a:cubicBezTo>
                      <a:pt x="-748" y="21849"/>
                      <a:pt x="-327" y="18116"/>
                      <a:pt x="2226" y="16084"/>
                    </a:cubicBezTo>
                    <a:cubicBezTo>
                      <a:pt x="4792" y="14034"/>
                      <a:pt x="8519" y="14461"/>
                      <a:pt x="10551" y="17014"/>
                    </a:cubicBezTo>
                    <a:lnTo>
                      <a:pt x="30974" y="42610"/>
                    </a:lnTo>
                    <a:lnTo>
                      <a:pt x="77409" y="1485"/>
                    </a:lnTo>
                    <a:cubicBezTo>
                      <a:pt x="79856" y="-678"/>
                      <a:pt x="83594" y="-453"/>
                      <a:pt x="85775" y="1994"/>
                    </a:cubicBezTo>
                    <a:cubicBezTo>
                      <a:pt x="87943" y="4441"/>
                      <a:pt x="87712" y="8192"/>
                      <a:pt x="85265" y="10360"/>
                    </a:cubicBezTo>
                    <a:lnTo>
                      <a:pt x="34162" y="55622"/>
                    </a:lnTo>
                    <a:cubicBezTo>
                      <a:pt x="33084" y="56581"/>
                      <a:pt x="31680" y="57109"/>
                      <a:pt x="30240" y="57109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68" name="Прямоугольник 67">
              <a:extLst>
                <a:ext uri="{FF2B5EF4-FFF2-40B4-BE49-F238E27FC236}">
                  <a16:creationId xmlns:a16="http://schemas.microsoft.com/office/drawing/2014/main" id="{493A834A-2CB7-49F8-B1C5-4BAD45DEC3BE}"/>
                </a:ext>
              </a:extLst>
            </p:cNvPr>
            <p:cNvSpPr/>
            <p:nvPr/>
          </p:nvSpPr>
          <p:spPr>
            <a:xfrm>
              <a:off x="4295146" y="4205252"/>
              <a:ext cx="1943729" cy="5360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ru-RU" sz="1050" dirty="0">
                  <a:latin typeface="Styrene A LC Light" pitchFamily="50" charset="0"/>
                </a:rPr>
                <a:t>индивидуальные решения по анализу</a:t>
              </a:r>
            </a:p>
            <a:p>
              <a:endParaRPr lang="ru-RU" sz="1050" dirty="0">
                <a:latin typeface="Styrene A LC Light" pitchFamily="50" charset="0"/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BC4B274-1F58-46D0-AEDD-88C4DEC9F04D}"/>
              </a:ext>
            </a:extLst>
          </p:cNvPr>
          <p:cNvGrpSpPr/>
          <p:nvPr/>
        </p:nvGrpSpPr>
        <p:grpSpPr>
          <a:xfrm>
            <a:off x="7847173" y="5993400"/>
            <a:ext cx="3548117" cy="536044"/>
            <a:chOff x="3874692" y="4908384"/>
            <a:chExt cx="3548117" cy="536044"/>
          </a:xfrm>
        </p:grpSpPr>
        <p:grpSp>
          <p:nvGrpSpPr>
            <p:cNvPr id="69" name="Graphic 2">
              <a:extLst>
                <a:ext uri="{FF2B5EF4-FFF2-40B4-BE49-F238E27FC236}">
                  <a16:creationId xmlns:a16="http://schemas.microsoft.com/office/drawing/2014/main" id="{A9C27842-C662-4CEB-97D5-5310AD6FB971}"/>
                </a:ext>
              </a:extLst>
            </p:cNvPr>
            <p:cNvGrpSpPr/>
            <p:nvPr/>
          </p:nvGrpSpPr>
          <p:grpSpPr>
            <a:xfrm>
              <a:off x="3874692" y="5005414"/>
              <a:ext cx="308103" cy="304557"/>
              <a:chOff x="5303938" y="4182090"/>
              <a:chExt cx="308103" cy="304557"/>
            </a:xfrm>
            <a:solidFill>
              <a:srgbClr val="EF3124"/>
            </a:solidFill>
          </p:grpSpPr>
          <p:sp>
            <p:nvSpPr>
              <p:cNvPr id="70" name="Freeform 2983">
                <a:extLst>
                  <a:ext uri="{FF2B5EF4-FFF2-40B4-BE49-F238E27FC236}">
                    <a16:creationId xmlns:a16="http://schemas.microsoft.com/office/drawing/2014/main" id="{0407F6DE-36D9-4710-BBD2-4911C2161404}"/>
                  </a:ext>
                </a:extLst>
              </p:cNvPr>
              <p:cNvSpPr/>
              <p:nvPr/>
            </p:nvSpPr>
            <p:spPr>
              <a:xfrm>
                <a:off x="5303938" y="4182345"/>
                <a:ext cx="308103" cy="304301"/>
              </a:xfrm>
              <a:custGeom>
                <a:avLst/>
                <a:gdLst>
                  <a:gd name="connsiteX0" fmla="*/ 154052 w 308103"/>
                  <a:gd name="connsiteY0" fmla="*/ 304302 h 304301"/>
                  <a:gd name="connsiteX1" fmla="*/ 0 w 308103"/>
                  <a:gd name="connsiteY1" fmla="*/ 86676 h 304301"/>
                  <a:gd name="connsiteX2" fmla="*/ 61745 w 308103"/>
                  <a:gd name="connsiteY2" fmla="*/ 0 h 304301"/>
                  <a:gd name="connsiteX3" fmla="*/ 246982 w 308103"/>
                  <a:gd name="connsiteY3" fmla="*/ 624 h 304301"/>
                  <a:gd name="connsiteX4" fmla="*/ 308103 w 308103"/>
                  <a:gd name="connsiteY4" fmla="*/ 87300 h 304301"/>
                  <a:gd name="connsiteX5" fmla="*/ 154052 w 308103"/>
                  <a:gd name="connsiteY5" fmla="*/ 304302 h 304301"/>
                  <a:gd name="connsiteX6" fmla="*/ 14969 w 308103"/>
                  <a:gd name="connsiteY6" fmla="*/ 86676 h 304301"/>
                  <a:gd name="connsiteX7" fmla="*/ 154052 w 308103"/>
                  <a:gd name="connsiteY7" fmla="*/ 282477 h 304301"/>
                  <a:gd name="connsiteX8" fmla="*/ 293134 w 308103"/>
                  <a:gd name="connsiteY8" fmla="*/ 86676 h 304301"/>
                  <a:gd name="connsiteX9" fmla="*/ 240745 w 308103"/>
                  <a:gd name="connsiteY9" fmla="*/ 12471 h 304301"/>
                  <a:gd name="connsiteX10" fmla="*/ 67982 w 308103"/>
                  <a:gd name="connsiteY10" fmla="*/ 11848 h 304301"/>
                  <a:gd name="connsiteX11" fmla="*/ 14969 w 308103"/>
                  <a:gd name="connsiteY11" fmla="*/ 86676 h 30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8103" h="304301">
                    <a:moveTo>
                      <a:pt x="154052" y="304302"/>
                    </a:moveTo>
                    <a:lnTo>
                      <a:pt x="0" y="86676"/>
                    </a:lnTo>
                    <a:lnTo>
                      <a:pt x="61745" y="0"/>
                    </a:lnTo>
                    <a:lnTo>
                      <a:pt x="246982" y="624"/>
                    </a:lnTo>
                    <a:lnTo>
                      <a:pt x="308103" y="87300"/>
                    </a:lnTo>
                    <a:lnTo>
                      <a:pt x="154052" y="304302"/>
                    </a:lnTo>
                    <a:close/>
                    <a:moveTo>
                      <a:pt x="14969" y="86676"/>
                    </a:moveTo>
                    <a:lnTo>
                      <a:pt x="154052" y="282477"/>
                    </a:lnTo>
                    <a:lnTo>
                      <a:pt x="293134" y="86676"/>
                    </a:lnTo>
                    <a:lnTo>
                      <a:pt x="240745" y="12471"/>
                    </a:lnTo>
                    <a:lnTo>
                      <a:pt x="67982" y="11848"/>
                    </a:lnTo>
                    <a:lnTo>
                      <a:pt x="14969" y="86676"/>
                    </a:lnTo>
                    <a:close/>
                  </a:path>
                </a:pathLst>
              </a:custGeom>
              <a:grpFill/>
              <a:ln w="6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1" name="Freeform 2984">
                <a:extLst>
                  <a:ext uri="{FF2B5EF4-FFF2-40B4-BE49-F238E27FC236}">
                    <a16:creationId xmlns:a16="http://schemas.microsoft.com/office/drawing/2014/main" id="{283773AB-FD07-4E79-9B81-FF513579FBAD}"/>
                  </a:ext>
                </a:extLst>
              </p:cNvPr>
              <p:cNvSpPr/>
              <p:nvPr/>
            </p:nvSpPr>
            <p:spPr>
              <a:xfrm>
                <a:off x="5406729" y="4262667"/>
                <a:ext cx="102499" cy="218990"/>
              </a:xfrm>
              <a:custGeom>
                <a:avLst/>
                <a:gdLst>
                  <a:gd name="connsiteX0" fmla="*/ 51261 w 102499"/>
                  <a:gd name="connsiteY0" fmla="*/ 218991 h 218990"/>
                  <a:gd name="connsiteX1" fmla="*/ 45024 w 102499"/>
                  <a:gd name="connsiteY1" fmla="*/ 214002 h 218990"/>
                  <a:gd name="connsiteX2" fmla="*/ 118 w 102499"/>
                  <a:gd name="connsiteY2" fmla="*/ 7601 h 218990"/>
                  <a:gd name="connsiteX3" fmla="*/ 5108 w 102499"/>
                  <a:gd name="connsiteY3" fmla="*/ 118 h 218990"/>
                  <a:gd name="connsiteX4" fmla="*/ 12592 w 102499"/>
                  <a:gd name="connsiteY4" fmla="*/ 5107 h 218990"/>
                  <a:gd name="connsiteX5" fmla="*/ 51261 w 102499"/>
                  <a:gd name="connsiteY5" fmla="*/ 183447 h 218990"/>
                  <a:gd name="connsiteX6" fmla="*/ 89930 w 102499"/>
                  <a:gd name="connsiteY6" fmla="*/ 5107 h 218990"/>
                  <a:gd name="connsiteX7" fmla="*/ 97414 w 102499"/>
                  <a:gd name="connsiteY7" fmla="*/ 118 h 218990"/>
                  <a:gd name="connsiteX8" fmla="*/ 102404 w 102499"/>
                  <a:gd name="connsiteY8" fmla="*/ 7601 h 218990"/>
                  <a:gd name="connsiteX9" fmla="*/ 57498 w 102499"/>
                  <a:gd name="connsiteY9" fmla="*/ 214002 h 218990"/>
                  <a:gd name="connsiteX10" fmla="*/ 51261 w 102499"/>
                  <a:gd name="connsiteY10" fmla="*/ 218991 h 21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499" h="218990">
                    <a:moveTo>
                      <a:pt x="51261" y="218991"/>
                    </a:moveTo>
                    <a:cubicBezTo>
                      <a:pt x="48142" y="218991"/>
                      <a:pt x="45647" y="217120"/>
                      <a:pt x="45024" y="214002"/>
                    </a:cubicBezTo>
                    <a:lnTo>
                      <a:pt x="118" y="7601"/>
                    </a:lnTo>
                    <a:cubicBezTo>
                      <a:pt x="-505" y="4483"/>
                      <a:pt x="1366" y="742"/>
                      <a:pt x="5108" y="118"/>
                    </a:cubicBezTo>
                    <a:cubicBezTo>
                      <a:pt x="8226" y="-505"/>
                      <a:pt x="11968" y="1365"/>
                      <a:pt x="12592" y="5107"/>
                    </a:cubicBezTo>
                    <a:lnTo>
                      <a:pt x="51261" y="183447"/>
                    </a:lnTo>
                    <a:lnTo>
                      <a:pt x="89930" y="5107"/>
                    </a:lnTo>
                    <a:cubicBezTo>
                      <a:pt x="90553" y="1989"/>
                      <a:pt x="94296" y="-505"/>
                      <a:pt x="97414" y="118"/>
                    </a:cubicBezTo>
                    <a:cubicBezTo>
                      <a:pt x="100533" y="742"/>
                      <a:pt x="103027" y="3859"/>
                      <a:pt x="102404" y="7601"/>
                    </a:cubicBezTo>
                    <a:lnTo>
                      <a:pt x="57498" y="214002"/>
                    </a:lnTo>
                    <a:cubicBezTo>
                      <a:pt x="56874" y="217120"/>
                      <a:pt x="54379" y="218991"/>
                      <a:pt x="51261" y="218991"/>
                    </a:cubicBezTo>
                    <a:close/>
                  </a:path>
                </a:pathLst>
              </a:custGeom>
              <a:grpFill/>
              <a:ln w="6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grpSp>
            <p:nvGrpSpPr>
              <p:cNvPr id="72" name="Graphic 2">
                <a:extLst>
                  <a:ext uri="{FF2B5EF4-FFF2-40B4-BE49-F238E27FC236}">
                    <a16:creationId xmlns:a16="http://schemas.microsoft.com/office/drawing/2014/main" id="{BAFE52A3-5FA9-4F48-847A-A45AA213D63E}"/>
                  </a:ext>
                </a:extLst>
              </p:cNvPr>
              <p:cNvGrpSpPr/>
              <p:nvPr/>
            </p:nvGrpSpPr>
            <p:grpSpPr>
              <a:xfrm>
                <a:off x="5360439" y="4182090"/>
                <a:ext cx="194825" cy="93167"/>
                <a:chOff x="5360439" y="4182090"/>
                <a:chExt cx="194825" cy="93167"/>
              </a:xfrm>
              <a:grpFill/>
            </p:grpSpPr>
            <p:sp>
              <p:nvSpPr>
                <p:cNvPr id="74" name="Freeform 2986">
                  <a:extLst>
                    <a:ext uri="{FF2B5EF4-FFF2-40B4-BE49-F238E27FC236}">
                      <a16:creationId xmlns:a16="http://schemas.microsoft.com/office/drawing/2014/main" id="{BDA26474-C2BB-49D1-8AC9-406AB707DDA5}"/>
                    </a:ext>
                  </a:extLst>
                </p:cNvPr>
                <p:cNvSpPr/>
                <p:nvPr/>
              </p:nvSpPr>
              <p:spPr>
                <a:xfrm>
                  <a:off x="5360439" y="4182090"/>
                  <a:ext cx="106261" cy="93167"/>
                </a:xfrm>
                <a:custGeom>
                  <a:avLst/>
                  <a:gdLst>
                    <a:gd name="connsiteX0" fmla="*/ 53269 w 106261"/>
                    <a:gd name="connsiteY0" fmla="*/ 93167 h 93167"/>
                    <a:gd name="connsiteX1" fmla="*/ 47656 w 106261"/>
                    <a:gd name="connsiteY1" fmla="*/ 90049 h 93167"/>
                    <a:gd name="connsiteX2" fmla="*/ 879 w 106261"/>
                    <a:gd name="connsiteY2" fmla="*/ 9609 h 93167"/>
                    <a:gd name="connsiteX3" fmla="*/ 3374 w 106261"/>
                    <a:gd name="connsiteY3" fmla="*/ 879 h 93167"/>
                    <a:gd name="connsiteX4" fmla="*/ 12105 w 106261"/>
                    <a:gd name="connsiteY4" fmla="*/ 3373 h 93167"/>
                    <a:gd name="connsiteX5" fmla="*/ 53269 w 106261"/>
                    <a:gd name="connsiteY5" fmla="*/ 74460 h 93167"/>
                    <a:gd name="connsiteX6" fmla="*/ 94433 w 106261"/>
                    <a:gd name="connsiteY6" fmla="*/ 3373 h 93167"/>
                    <a:gd name="connsiteX7" fmla="*/ 103164 w 106261"/>
                    <a:gd name="connsiteY7" fmla="*/ 879 h 93167"/>
                    <a:gd name="connsiteX8" fmla="*/ 105659 w 106261"/>
                    <a:gd name="connsiteY8" fmla="*/ 9609 h 93167"/>
                    <a:gd name="connsiteX9" fmla="*/ 58882 w 106261"/>
                    <a:gd name="connsiteY9" fmla="*/ 90049 h 93167"/>
                    <a:gd name="connsiteX10" fmla="*/ 53269 w 106261"/>
                    <a:gd name="connsiteY10" fmla="*/ 93167 h 93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261" h="93167">
                      <a:moveTo>
                        <a:pt x="53269" y="93167"/>
                      </a:moveTo>
                      <a:cubicBezTo>
                        <a:pt x="50774" y="93167"/>
                        <a:pt x="48903" y="91920"/>
                        <a:pt x="47656" y="90049"/>
                      </a:cubicBezTo>
                      <a:lnTo>
                        <a:pt x="879" y="9609"/>
                      </a:lnTo>
                      <a:cubicBezTo>
                        <a:pt x="-992" y="6491"/>
                        <a:pt x="256" y="2750"/>
                        <a:pt x="3374" y="879"/>
                      </a:cubicBezTo>
                      <a:cubicBezTo>
                        <a:pt x="6492" y="-992"/>
                        <a:pt x="10234" y="255"/>
                        <a:pt x="12105" y="3373"/>
                      </a:cubicBezTo>
                      <a:lnTo>
                        <a:pt x="53269" y="74460"/>
                      </a:lnTo>
                      <a:lnTo>
                        <a:pt x="94433" y="3373"/>
                      </a:lnTo>
                      <a:cubicBezTo>
                        <a:pt x="96304" y="255"/>
                        <a:pt x="100046" y="-368"/>
                        <a:pt x="103164" y="879"/>
                      </a:cubicBezTo>
                      <a:cubicBezTo>
                        <a:pt x="106283" y="2750"/>
                        <a:pt x="106906" y="6491"/>
                        <a:pt x="105659" y="9609"/>
                      </a:cubicBezTo>
                      <a:lnTo>
                        <a:pt x="58882" y="90049"/>
                      </a:lnTo>
                      <a:cubicBezTo>
                        <a:pt x="57635" y="91920"/>
                        <a:pt x="55140" y="93167"/>
                        <a:pt x="53269" y="93167"/>
                      </a:cubicBezTo>
                      <a:close/>
                    </a:path>
                  </a:pathLst>
                </a:custGeom>
                <a:grpFill/>
                <a:ln w="62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75" name="Freeform 2987">
                  <a:extLst>
                    <a:ext uri="{FF2B5EF4-FFF2-40B4-BE49-F238E27FC236}">
                      <a16:creationId xmlns:a16="http://schemas.microsoft.com/office/drawing/2014/main" id="{AC9D4583-A984-4465-AEFC-A788A48BFA25}"/>
                    </a:ext>
                  </a:extLst>
                </p:cNvPr>
                <p:cNvSpPr/>
                <p:nvPr/>
              </p:nvSpPr>
              <p:spPr>
                <a:xfrm>
                  <a:off x="5449003" y="4182090"/>
                  <a:ext cx="106261" cy="93167"/>
                </a:xfrm>
                <a:custGeom>
                  <a:avLst/>
                  <a:gdLst>
                    <a:gd name="connsiteX0" fmla="*/ 53269 w 106261"/>
                    <a:gd name="connsiteY0" fmla="*/ 93167 h 93167"/>
                    <a:gd name="connsiteX1" fmla="*/ 47656 w 106261"/>
                    <a:gd name="connsiteY1" fmla="*/ 90049 h 93167"/>
                    <a:gd name="connsiteX2" fmla="*/ 879 w 106261"/>
                    <a:gd name="connsiteY2" fmla="*/ 9609 h 93167"/>
                    <a:gd name="connsiteX3" fmla="*/ 3374 w 106261"/>
                    <a:gd name="connsiteY3" fmla="*/ 879 h 93167"/>
                    <a:gd name="connsiteX4" fmla="*/ 12105 w 106261"/>
                    <a:gd name="connsiteY4" fmla="*/ 3373 h 93167"/>
                    <a:gd name="connsiteX5" fmla="*/ 53269 w 106261"/>
                    <a:gd name="connsiteY5" fmla="*/ 74460 h 93167"/>
                    <a:gd name="connsiteX6" fmla="*/ 94433 w 106261"/>
                    <a:gd name="connsiteY6" fmla="*/ 3373 h 93167"/>
                    <a:gd name="connsiteX7" fmla="*/ 103164 w 106261"/>
                    <a:gd name="connsiteY7" fmla="*/ 879 h 93167"/>
                    <a:gd name="connsiteX8" fmla="*/ 105659 w 106261"/>
                    <a:gd name="connsiteY8" fmla="*/ 9609 h 93167"/>
                    <a:gd name="connsiteX9" fmla="*/ 58882 w 106261"/>
                    <a:gd name="connsiteY9" fmla="*/ 90049 h 93167"/>
                    <a:gd name="connsiteX10" fmla="*/ 53269 w 106261"/>
                    <a:gd name="connsiteY10" fmla="*/ 93167 h 93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261" h="93167">
                      <a:moveTo>
                        <a:pt x="53269" y="93167"/>
                      </a:moveTo>
                      <a:cubicBezTo>
                        <a:pt x="50774" y="93167"/>
                        <a:pt x="48903" y="91920"/>
                        <a:pt x="47656" y="90049"/>
                      </a:cubicBezTo>
                      <a:lnTo>
                        <a:pt x="879" y="9609"/>
                      </a:lnTo>
                      <a:cubicBezTo>
                        <a:pt x="-992" y="6491"/>
                        <a:pt x="255" y="2750"/>
                        <a:pt x="3374" y="879"/>
                      </a:cubicBezTo>
                      <a:cubicBezTo>
                        <a:pt x="6492" y="-992"/>
                        <a:pt x="10234" y="255"/>
                        <a:pt x="12105" y="3373"/>
                      </a:cubicBezTo>
                      <a:lnTo>
                        <a:pt x="53269" y="74460"/>
                      </a:lnTo>
                      <a:lnTo>
                        <a:pt x="94433" y="3373"/>
                      </a:lnTo>
                      <a:cubicBezTo>
                        <a:pt x="96304" y="255"/>
                        <a:pt x="100046" y="-368"/>
                        <a:pt x="103164" y="879"/>
                      </a:cubicBezTo>
                      <a:cubicBezTo>
                        <a:pt x="106283" y="2750"/>
                        <a:pt x="106906" y="6491"/>
                        <a:pt x="105659" y="9609"/>
                      </a:cubicBezTo>
                      <a:lnTo>
                        <a:pt x="58882" y="90049"/>
                      </a:lnTo>
                      <a:cubicBezTo>
                        <a:pt x="57635" y="91920"/>
                        <a:pt x="55764" y="93167"/>
                        <a:pt x="53269" y="93167"/>
                      </a:cubicBezTo>
                      <a:close/>
                    </a:path>
                  </a:pathLst>
                </a:custGeom>
                <a:grpFill/>
                <a:ln w="62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sp>
            <p:nvSpPr>
              <p:cNvPr id="73" name="Freeform 2988">
                <a:extLst>
                  <a:ext uri="{FF2B5EF4-FFF2-40B4-BE49-F238E27FC236}">
                    <a16:creationId xmlns:a16="http://schemas.microsoft.com/office/drawing/2014/main" id="{B67D0ACD-6929-44AD-A7DB-A82E1D2287C1}"/>
                  </a:ext>
                </a:extLst>
              </p:cNvPr>
              <p:cNvSpPr/>
              <p:nvPr/>
            </p:nvSpPr>
            <p:spPr>
              <a:xfrm>
                <a:off x="5305186" y="4262162"/>
                <a:ext cx="305608" cy="12471"/>
              </a:xfrm>
              <a:custGeom>
                <a:avLst/>
                <a:gdLst>
                  <a:gd name="connsiteX0" fmla="*/ 299371 w 305608"/>
                  <a:gd name="connsiteY0" fmla="*/ 12471 h 12471"/>
                  <a:gd name="connsiteX1" fmla="*/ 6237 w 305608"/>
                  <a:gd name="connsiteY1" fmla="*/ 12471 h 12471"/>
                  <a:gd name="connsiteX2" fmla="*/ 0 w 305608"/>
                  <a:gd name="connsiteY2" fmla="*/ 6236 h 12471"/>
                  <a:gd name="connsiteX3" fmla="*/ 6237 w 305608"/>
                  <a:gd name="connsiteY3" fmla="*/ 0 h 12471"/>
                  <a:gd name="connsiteX4" fmla="*/ 299371 w 305608"/>
                  <a:gd name="connsiteY4" fmla="*/ 0 h 12471"/>
                  <a:gd name="connsiteX5" fmla="*/ 305608 w 305608"/>
                  <a:gd name="connsiteY5" fmla="*/ 6236 h 12471"/>
                  <a:gd name="connsiteX6" fmla="*/ 299371 w 305608"/>
                  <a:gd name="connsiteY6" fmla="*/ 12471 h 12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5608" h="12471">
                    <a:moveTo>
                      <a:pt x="299371" y="12471"/>
                    </a:moveTo>
                    <a:lnTo>
                      <a:pt x="6237" y="12471"/>
                    </a:lnTo>
                    <a:cubicBezTo>
                      <a:pt x="2495" y="12471"/>
                      <a:pt x="0" y="9977"/>
                      <a:pt x="0" y="6236"/>
                    </a:cubicBezTo>
                    <a:cubicBezTo>
                      <a:pt x="0" y="2494"/>
                      <a:pt x="2495" y="0"/>
                      <a:pt x="6237" y="0"/>
                    </a:cubicBezTo>
                    <a:lnTo>
                      <a:pt x="299371" y="0"/>
                    </a:lnTo>
                    <a:cubicBezTo>
                      <a:pt x="303113" y="0"/>
                      <a:pt x="305608" y="2494"/>
                      <a:pt x="305608" y="6236"/>
                    </a:cubicBezTo>
                    <a:cubicBezTo>
                      <a:pt x="305608" y="9977"/>
                      <a:pt x="303113" y="12471"/>
                      <a:pt x="299371" y="12471"/>
                    </a:cubicBezTo>
                    <a:close/>
                  </a:path>
                </a:pathLst>
              </a:custGeom>
              <a:grpFill/>
              <a:ln w="6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77" name="Прямоугольник 76">
              <a:extLst>
                <a:ext uri="{FF2B5EF4-FFF2-40B4-BE49-F238E27FC236}">
                  <a16:creationId xmlns:a16="http://schemas.microsoft.com/office/drawing/2014/main" id="{658E49D0-489B-4BBE-93CB-C3F941654D94}"/>
                </a:ext>
              </a:extLst>
            </p:cNvPr>
            <p:cNvSpPr/>
            <p:nvPr/>
          </p:nvSpPr>
          <p:spPr>
            <a:xfrm>
              <a:off x="4241624" y="4908384"/>
              <a:ext cx="3181185" cy="5360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ru-RU" sz="1050" dirty="0">
                  <a:latin typeface="Styrene A LC Light" pitchFamily="50" charset="0"/>
                </a:rPr>
                <a:t>с залогом или без залога </a:t>
              </a:r>
            </a:p>
            <a:p>
              <a:pPr>
                <a:lnSpc>
                  <a:spcPts val="1100"/>
                </a:lnSpc>
              </a:pPr>
              <a:r>
                <a:rPr lang="ru-RU" sz="1050" dirty="0">
                  <a:latin typeface="Styrene A LC Light" pitchFamily="50" charset="0"/>
                </a:rPr>
                <a:t>доступно поручительство КМСП и РГО</a:t>
              </a:r>
            </a:p>
            <a:p>
              <a:endParaRPr lang="ru-RU" sz="1050" dirty="0">
                <a:latin typeface="Styrene A LC Light" pitchFamily="50" charset="0"/>
              </a:endParaRP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05C5DECB-13DF-40C4-8509-C1C8F6C23778}"/>
              </a:ext>
            </a:extLst>
          </p:cNvPr>
          <p:cNvGrpSpPr/>
          <p:nvPr/>
        </p:nvGrpSpPr>
        <p:grpSpPr>
          <a:xfrm>
            <a:off x="3892303" y="6014236"/>
            <a:ext cx="2650537" cy="432269"/>
            <a:chOff x="3907451" y="5493238"/>
            <a:chExt cx="2650537" cy="432269"/>
          </a:xfrm>
        </p:grpSpPr>
        <p:grpSp>
          <p:nvGrpSpPr>
            <p:cNvPr id="78" name="Graphic 2">
              <a:extLst>
                <a:ext uri="{FF2B5EF4-FFF2-40B4-BE49-F238E27FC236}">
                  <a16:creationId xmlns:a16="http://schemas.microsoft.com/office/drawing/2014/main" id="{AEE2FCD4-E5DE-4C79-975D-8492361808B5}"/>
                </a:ext>
              </a:extLst>
            </p:cNvPr>
            <p:cNvGrpSpPr/>
            <p:nvPr/>
          </p:nvGrpSpPr>
          <p:grpSpPr>
            <a:xfrm>
              <a:off x="3907451" y="5493238"/>
              <a:ext cx="304229" cy="304849"/>
              <a:chOff x="5535930" y="5569458"/>
              <a:chExt cx="373380" cy="374141"/>
            </a:xfrm>
            <a:solidFill>
              <a:srgbClr val="EF3124"/>
            </a:solidFill>
          </p:grpSpPr>
          <p:grpSp>
            <p:nvGrpSpPr>
              <p:cNvPr id="79" name="Graphic 2">
                <a:extLst>
                  <a:ext uri="{FF2B5EF4-FFF2-40B4-BE49-F238E27FC236}">
                    <a16:creationId xmlns:a16="http://schemas.microsoft.com/office/drawing/2014/main" id="{83360A70-9CEA-4CB1-B0DE-2700B036DA32}"/>
                  </a:ext>
                </a:extLst>
              </p:cNvPr>
              <p:cNvGrpSpPr/>
              <p:nvPr/>
            </p:nvGrpSpPr>
            <p:grpSpPr>
              <a:xfrm>
                <a:off x="5569614" y="5644134"/>
                <a:ext cx="327503" cy="299465"/>
                <a:chOff x="5569614" y="5644134"/>
                <a:chExt cx="327503" cy="299465"/>
              </a:xfrm>
              <a:grpFill/>
            </p:grpSpPr>
            <p:sp>
              <p:nvSpPr>
                <p:cNvPr id="83" name="Freeform 2589">
                  <a:extLst>
                    <a:ext uri="{FF2B5EF4-FFF2-40B4-BE49-F238E27FC236}">
                      <a16:creationId xmlns:a16="http://schemas.microsoft.com/office/drawing/2014/main" id="{1C684E82-F59F-4EA0-8CFD-9CFC31FA21E5}"/>
                    </a:ext>
                  </a:extLst>
                </p:cNvPr>
                <p:cNvSpPr/>
                <p:nvPr/>
              </p:nvSpPr>
              <p:spPr>
                <a:xfrm>
                  <a:off x="5570220" y="5655446"/>
                  <a:ext cx="290556" cy="288153"/>
                </a:xfrm>
                <a:custGeom>
                  <a:avLst/>
                  <a:gdLst>
                    <a:gd name="connsiteX0" fmla="*/ 182118 w 290556"/>
                    <a:gd name="connsiteY0" fmla="*/ 286629 h 288153"/>
                    <a:gd name="connsiteX1" fmla="*/ 166878 w 290556"/>
                    <a:gd name="connsiteY1" fmla="*/ 281295 h 288153"/>
                    <a:gd name="connsiteX2" fmla="*/ 0 w 290556"/>
                    <a:gd name="connsiteY2" fmla="*/ 142612 h 288153"/>
                    <a:gd name="connsiteX3" fmla="*/ 101346 w 290556"/>
                    <a:gd name="connsiteY3" fmla="*/ 14595 h 288153"/>
                    <a:gd name="connsiteX4" fmla="*/ 188214 w 290556"/>
                    <a:gd name="connsiteY4" fmla="*/ 118 h 288153"/>
                    <a:gd name="connsiteX5" fmla="*/ 197358 w 290556"/>
                    <a:gd name="connsiteY5" fmla="*/ 6214 h 288153"/>
                    <a:gd name="connsiteX6" fmla="*/ 191262 w 290556"/>
                    <a:gd name="connsiteY6" fmla="*/ 15358 h 288153"/>
                    <a:gd name="connsiteX7" fmla="*/ 110490 w 290556"/>
                    <a:gd name="connsiteY7" fmla="*/ 29074 h 288153"/>
                    <a:gd name="connsiteX8" fmla="*/ 22098 w 290556"/>
                    <a:gd name="connsiteY8" fmla="*/ 140325 h 288153"/>
                    <a:gd name="connsiteX9" fmla="*/ 177546 w 290556"/>
                    <a:gd name="connsiteY9" fmla="*/ 269865 h 288153"/>
                    <a:gd name="connsiteX10" fmla="*/ 183642 w 290556"/>
                    <a:gd name="connsiteY10" fmla="*/ 271389 h 288153"/>
                    <a:gd name="connsiteX11" fmla="*/ 192024 w 290556"/>
                    <a:gd name="connsiteY11" fmla="*/ 266818 h 288153"/>
                    <a:gd name="connsiteX12" fmla="*/ 192024 w 290556"/>
                    <a:gd name="connsiteY12" fmla="*/ 251578 h 288153"/>
                    <a:gd name="connsiteX13" fmla="*/ 192024 w 290556"/>
                    <a:gd name="connsiteY13" fmla="*/ 251578 h 288153"/>
                    <a:gd name="connsiteX14" fmla="*/ 201930 w 290556"/>
                    <a:gd name="connsiteY14" fmla="*/ 240148 h 288153"/>
                    <a:gd name="connsiteX15" fmla="*/ 211074 w 290556"/>
                    <a:gd name="connsiteY15" fmla="*/ 247768 h 288153"/>
                    <a:gd name="connsiteX16" fmla="*/ 217170 w 290556"/>
                    <a:gd name="connsiteY16" fmla="*/ 249292 h 288153"/>
                    <a:gd name="connsiteX17" fmla="*/ 224790 w 290556"/>
                    <a:gd name="connsiteY17" fmla="*/ 244719 h 288153"/>
                    <a:gd name="connsiteX18" fmla="*/ 224790 w 290556"/>
                    <a:gd name="connsiteY18" fmla="*/ 229479 h 288153"/>
                    <a:gd name="connsiteX19" fmla="*/ 234696 w 290556"/>
                    <a:gd name="connsiteY19" fmla="*/ 218049 h 288153"/>
                    <a:gd name="connsiteX20" fmla="*/ 239268 w 290556"/>
                    <a:gd name="connsiteY20" fmla="*/ 221859 h 288153"/>
                    <a:gd name="connsiteX21" fmla="*/ 245364 w 290556"/>
                    <a:gd name="connsiteY21" fmla="*/ 223384 h 288153"/>
                    <a:gd name="connsiteX22" fmla="*/ 252984 w 290556"/>
                    <a:gd name="connsiteY22" fmla="*/ 218812 h 288153"/>
                    <a:gd name="connsiteX23" fmla="*/ 252984 w 290556"/>
                    <a:gd name="connsiteY23" fmla="*/ 203572 h 288153"/>
                    <a:gd name="connsiteX24" fmla="*/ 248412 w 290556"/>
                    <a:gd name="connsiteY24" fmla="*/ 199762 h 288153"/>
                    <a:gd name="connsiteX25" fmla="*/ 258318 w 290556"/>
                    <a:gd name="connsiteY25" fmla="*/ 188332 h 288153"/>
                    <a:gd name="connsiteX26" fmla="*/ 258318 w 290556"/>
                    <a:gd name="connsiteY26" fmla="*/ 188332 h 288153"/>
                    <a:gd name="connsiteX27" fmla="*/ 258318 w 290556"/>
                    <a:gd name="connsiteY27" fmla="*/ 188332 h 288153"/>
                    <a:gd name="connsiteX28" fmla="*/ 264414 w 290556"/>
                    <a:gd name="connsiteY28" fmla="*/ 189855 h 288153"/>
                    <a:gd name="connsiteX29" fmla="*/ 272034 w 290556"/>
                    <a:gd name="connsiteY29" fmla="*/ 185284 h 288153"/>
                    <a:gd name="connsiteX30" fmla="*/ 272034 w 290556"/>
                    <a:gd name="connsiteY30" fmla="*/ 170044 h 288153"/>
                    <a:gd name="connsiteX31" fmla="*/ 166116 w 290556"/>
                    <a:gd name="connsiteY31" fmla="*/ 82414 h 288153"/>
                    <a:gd name="connsiteX32" fmla="*/ 165354 w 290556"/>
                    <a:gd name="connsiteY32" fmla="*/ 71745 h 288153"/>
                    <a:gd name="connsiteX33" fmla="*/ 176022 w 290556"/>
                    <a:gd name="connsiteY33" fmla="*/ 70984 h 288153"/>
                    <a:gd name="connsiteX34" fmla="*/ 281940 w 290556"/>
                    <a:gd name="connsiteY34" fmla="*/ 158614 h 288153"/>
                    <a:gd name="connsiteX35" fmla="*/ 284226 w 290556"/>
                    <a:gd name="connsiteY35" fmla="*/ 195189 h 288153"/>
                    <a:gd name="connsiteX36" fmla="*/ 270510 w 290556"/>
                    <a:gd name="connsiteY36" fmla="*/ 204334 h 288153"/>
                    <a:gd name="connsiteX37" fmla="*/ 265176 w 290556"/>
                    <a:gd name="connsiteY37" fmla="*/ 228718 h 288153"/>
                    <a:gd name="connsiteX38" fmla="*/ 246888 w 290556"/>
                    <a:gd name="connsiteY38" fmla="*/ 238624 h 288153"/>
                    <a:gd name="connsiteX39" fmla="*/ 243078 w 290556"/>
                    <a:gd name="connsiteY39" fmla="*/ 238624 h 288153"/>
                    <a:gd name="connsiteX40" fmla="*/ 236982 w 290556"/>
                    <a:gd name="connsiteY40" fmla="*/ 254625 h 288153"/>
                    <a:gd name="connsiteX41" fmla="*/ 218694 w 290556"/>
                    <a:gd name="connsiteY41" fmla="*/ 265294 h 288153"/>
                    <a:gd name="connsiteX42" fmla="*/ 210312 w 290556"/>
                    <a:gd name="connsiteY42" fmla="*/ 264532 h 288153"/>
                    <a:gd name="connsiteX43" fmla="*/ 204216 w 290556"/>
                    <a:gd name="connsiteY43" fmla="*/ 277485 h 288153"/>
                    <a:gd name="connsiteX44" fmla="*/ 185928 w 290556"/>
                    <a:gd name="connsiteY44" fmla="*/ 288154 h 288153"/>
                    <a:gd name="connsiteX45" fmla="*/ 182118 w 290556"/>
                    <a:gd name="connsiteY45" fmla="*/ 286629 h 288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290556" h="288153">
                      <a:moveTo>
                        <a:pt x="182118" y="286629"/>
                      </a:moveTo>
                      <a:cubicBezTo>
                        <a:pt x="176784" y="286629"/>
                        <a:pt x="171450" y="285105"/>
                        <a:pt x="166878" y="281295"/>
                      </a:cubicBezTo>
                      <a:lnTo>
                        <a:pt x="0" y="142612"/>
                      </a:lnTo>
                      <a:lnTo>
                        <a:pt x="101346" y="14595"/>
                      </a:lnTo>
                      <a:lnTo>
                        <a:pt x="188214" y="118"/>
                      </a:lnTo>
                      <a:cubicBezTo>
                        <a:pt x="192024" y="-645"/>
                        <a:pt x="196596" y="2404"/>
                        <a:pt x="197358" y="6214"/>
                      </a:cubicBezTo>
                      <a:cubicBezTo>
                        <a:pt x="198120" y="10024"/>
                        <a:pt x="195072" y="14595"/>
                        <a:pt x="191262" y="15358"/>
                      </a:cubicBezTo>
                      <a:lnTo>
                        <a:pt x="110490" y="29074"/>
                      </a:lnTo>
                      <a:lnTo>
                        <a:pt x="22098" y="140325"/>
                      </a:lnTo>
                      <a:lnTo>
                        <a:pt x="177546" y="269865"/>
                      </a:lnTo>
                      <a:cubicBezTo>
                        <a:pt x="179832" y="271389"/>
                        <a:pt x="182118" y="272152"/>
                        <a:pt x="183642" y="271389"/>
                      </a:cubicBezTo>
                      <a:cubicBezTo>
                        <a:pt x="186690" y="271389"/>
                        <a:pt x="189738" y="269104"/>
                        <a:pt x="192024" y="266818"/>
                      </a:cubicBezTo>
                      <a:cubicBezTo>
                        <a:pt x="195834" y="262245"/>
                        <a:pt x="195834" y="254625"/>
                        <a:pt x="192024" y="251578"/>
                      </a:cubicBezTo>
                      <a:lnTo>
                        <a:pt x="192024" y="251578"/>
                      </a:lnTo>
                      <a:lnTo>
                        <a:pt x="201930" y="240148"/>
                      </a:lnTo>
                      <a:lnTo>
                        <a:pt x="211074" y="247768"/>
                      </a:lnTo>
                      <a:cubicBezTo>
                        <a:pt x="213360" y="249292"/>
                        <a:pt x="215646" y="250054"/>
                        <a:pt x="217170" y="249292"/>
                      </a:cubicBezTo>
                      <a:cubicBezTo>
                        <a:pt x="220218" y="249292"/>
                        <a:pt x="223266" y="247005"/>
                        <a:pt x="224790" y="244719"/>
                      </a:cubicBezTo>
                      <a:cubicBezTo>
                        <a:pt x="228600" y="240148"/>
                        <a:pt x="228600" y="232528"/>
                        <a:pt x="224790" y="229479"/>
                      </a:cubicBezTo>
                      <a:lnTo>
                        <a:pt x="234696" y="218049"/>
                      </a:lnTo>
                      <a:lnTo>
                        <a:pt x="239268" y="221859"/>
                      </a:lnTo>
                      <a:cubicBezTo>
                        <a:pt x="241554" y="223384"/>
                        <a:pt x="243840" y="224145"/>
                        <a:pt x="245364" y="223384"/>
                      </a:cubicBezTo>
                      <a:cubicBezTo>
                        <a:pt x="248412" y="223384"/>
                        <a:pt x="251460" y="221098"/>
                        <a:pt x="252984" y="218812"/>
                      </a:cubicBezTo>
                      <a:cubicBezTo>
                        <a:pt x="256794" y="213478"/>
                        <a:pt x="256794" y="206619"/>
                        <a:pt x="252984" y="203572"/>
                      </a:cubicBezTo>
                      <a:lnTo>
                        <a:pt x="248412" y="199762"/>
                      </a:lnTo>
                      <a:lnTo>
                        <a:pt x="258318" y="188332"/>
                      </a:lnTo>
                      <a:lnTo>
                        <a:pt x="258318" y="188332"/>
                      </a:lnTo>
                      <a:lnTo>
                        <a:pt x="258318" y="188332"/>
                      </a:lnTo>
                      <a:cubicBezTo>
                        <a:pt x="260604" y="189855"/>
                        <a:pt x="262890" y="190618"/>
                        <a:pt x="264414" y="189855"/>
                      </a:cubicBezTo>
                      <a:cubicBezTo>
                        <a:pt x="267462" y="189855"/>
                        <a:pt x="270510" y="187569"/>
                        <a:pt x="272034" y="185284"/>
                      </a:cubicBezTo>
                      <a:cubicBezTo>
                        <a:pt x="275844" y="180712"/>
                        <a:pt x="275844" y="173092"/>
                        <a:pt x="272034" y="170044"/>
                      </a:cubicBezTo>
                      <a:lnTo>
                        <a:pt x="166116" y="82414"/>
                      </a:lnTo>
                      <a:cubicBezTo>
                        <a:pt x="163068" y="79365"/>
                        <a:pt x="162306" y="74794"/>
                        <a:pt x="165354" y="71745"/>
                      </a:cubicBezTo>
                      <a:cubicBezTo>
                        <a:pt x="168402" y="68698"/>
                        <a:pt x="172974" y="67935"/>
                        <a:pt x="176022" y="70984"/>
                      </a:cubicBezTo>
                      <a:lnTo>
                        <a:pt x="281940" y="158614"/>
                      </a:lnTo>
                      <a:cubicBezTo>
                        <a:pt x="292608" y="166995"/>
                        <a:pt x="293370" y="183759"/>
                        <a:pt x="284226" y="195189"/>
                      </a:cubicBezTo>
                      <a:cubicBezTo>
                        <a:pt x="280416" y="199762"/>
                        <a:pt x="275844" y="202809"/>
                        <a:pt x="270510" y="204334"/>
                      </a:cubicBezTo>
                      <a:cubicBezTo>
                        <a:pt x="272796" y="211954"/>
                        <a:pt x="270510" y="221098"/>
                        <a:pt x="265176" y="228718"/>
                      </a:cubicBezTo>
                      <a:cubicBezTo>
                        <a:pt x="260604" y="234814"/>
                        <a:pt x="253746" y="238624"/>
                        <a:pt x="246888" y="238624"/>
                      </a:cubicBezTo>
                      <a:cubicBezTo>
                        <a:pt x="245364" y="238624"/>
                        <a:pt x="244602" y="238624"/>
                        <a:pt x="243078" y="238624"/>
                      </a:cubicBezTo>
                      <a:cubicBezTo>
                        <a:pt x="243078" y="243958"/>
                        <a:pt x="240792" y="250054"/>
                        <a:pt x="236982" y="254625"/>
                      </a:cubicBezTo>
                      <a:cubicBezTo>
                        <a:pt x="232410" y="260722"/>
                        <a:pt x="225552" y="264532"/>
                        <a:pt x="218694" y="265294"/>
                      </a:cubicBezTo>
                      <a:cubicBezTo>
                        <a:pt x="215646" y="265294"/>
                        <a:pt x="212598" y="265294"/>
                        <a:pt x="210312" y="264532"/>
                      </a:cubicBezTo>
                      <a:cubicBezTo>
                        <a:pt x="209550" y="269104"/>
                        <a:pt x="207264" y="273675"/>
                        <a:pt x="204216" y="277485"/>
                      </a:cubicBezTo>
                      <a:cubicBezTo>
                        <a:pt x="199644" y="283582"/>
                        <a:pt x="192786" y="287392"/>
                        <a:pt x="185928" y="288154"/>
                      </a:cubicBezTo>
                      <a:cubicBezTo>
                        <a:pt x="183642" y="286629"/>
                        <a:pt x="182880" y="286629"/>
                        <a:pt x="182118" y="286629"/>
                      </a:cubicBezTo>
                      <a:close/>
                    </a:path>
                  </a:pathLst>
                </a:custGeom>
                <a:grpFill/>
                <a:ln w="76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grpSp>
              <p:nvGrpSpPr>
                <p:cNvPr id="84" name="Graphic 2">
                  <a:extLst>
                    <a:ext uri="{FF2B5EF4-FFF2-40B4-BE49-F238E27FC236}">
                      <a16:creationId xmlns:a16="http://schemas.microsoft.com/office/drawing/2014/main" id="{502DD0E6-3994-4011-9665-6AF53169B0D3}"/>
                    </a:ext>
                  </a:extLst>
                </p:cNvPr>
                <p:cNvGrpSpPr/>
                <p:nvPr/>
              </p:nvGrpSpPr>
              <p:grpSpPr>
                <a:xfrm>
                  <a:off x="5683341" y="5768685"/>
                  <a:ext cx="175910" cy="174152"/>
                  <a:chOff x="5683341" y="5768685"/>
                  <a:chExt cx="175910" cy="174152"/>
                </a:xfrm>
                <a:grpFill/>
              </p:grpSpPr>
              <p:sp>
                <p:nvSpPr>
                  <p:cNvPr id="90" name="Freeform 2591">
                    <a:extLst>
                      <a:ext uri="{FF2B5EF4-FFF2-40B4-BE49-F238E27FC236}">
                        <a16:creationId xmlns:a16="http://schemas.microsoft.com/office/drawing/2014/main" id="{4A6FA949-5951-44F8-9596-F4187DC59375}"/>
                      </a:ext>
                    </a:extLst>
                  </p:cNvPr>
                  <p:cNvSpPr/>
                  <p:nvPr/>
                </p:nvSpPr>
                <p:spPr>
                  <a:xfrm>
                    <a:off x="5763351" y="5768685"/>
                    <a:ext cx="95900" cy="91094"/>
                  </a:xfrm>
                  <a:custGeom>
                    <a:avLst/>
                    <a:gdLst>
                      <a:gd name="connsiteX0" fmla="*/ 68997 w 95900"/>
                      <a:gd name="connsiteY0" fmla="*/ 91094 h 91094"/>
                      <a:gd name="connsiteX1" fmla="*/ 53757 w 95900"/>
                      <a:gd name="connsiteY1" fmla="*/ 85760 h 91094"/>
                      <a:gd name="connsiteX2" fmla="*/ 2702 w 95900"/>
                      <a:gd name="connsiteY2" fmla="*/ 43088 h 91094"/>
                      <a:gd name="connsiteX3" fmla="*/ 1940 w 95900"/>
                      <a:gd name="connsiteY3" fmla="*/ 32420 h 91094"/>
                      <a:gd name="connsiteX4" fmla="*/ 12608 w 95900"/>
                      <a:gd name="connsiteY4" fmla="*/ 31658 h 91094"/>
                      <a:gd name="connsiteX5" fmla="*/ 63662 w 95900"/>
                      <a:gd name="connsiteY5" fmla="*/ 74330 h 91094"/>
                      <a:gd name="connsiteX6" fmla="*/ 69758 w 95900"/>
                      <a:gd name="connsiteY6" fmla="*/ 75854 h 91094"/>
                      <a:gd name="connsiteX7" fmla="*/ 77378 w 95900"/>
                      <a:gd name="connsiteY7" fmla="*/ 71282 h 91094"/>
                      <a:gd name="connsiteX8" fmla="*/ 77378 w 95900"/>
                      <a:gd name="connsiteY8" fmla="*/ 56042 h 91094"/>
                      <a:gd name="connsiteX9" fmla="*/ 26324 w 95900"/>
                      <a:gd name="connsiteY9" fmla="*/ 13370 h 91094"/>
                      <a:gd name="connsiteX10" fmla="*/ 25562 w 95900"/>
                      <a:gd name="connsiteY10" fmla="*/ 2702 h 91094"/>
                      <a:gd name="connsiteX11" fmla="*/ 36230 w 95900"/>
                      <a:gd name="connsiteY11" fmla="*/ 1940 h 91094"/>
                      <a:gd name="connsiteX12" fmla="*/ 87284 w 95900"/>
                      <a:gd name="connsiteY12" fmla="*/ 44612 h 91094"/>
                      <a:gd name="connsiteX13" fmla="*/ 89570 w 95900"/>
                      <a:gd name="connsiteY13" fmla="*/ 81188 h 91094"/>
                      <a:gd name="connsiteX14" fmla="*/ 71282 w 95900"/>
                      <a:gd name="connsiteY14" fmla="*/ 91094 h 91094"/>
                      <a:gd name="connsiteX15" fmla="*/ 68997 w 95900"/>
                      <a:gd name="connsiteY15" fmla="*/ 91094 h 9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5900" h="91094">
                        <a:moveTo>
                          <a:pt x="68997" y="91094"/>
                        </a:moveTo>
                        <a:cubicBezTo>
                          <a:pt x="63662" y="91094"/>
                          <a:pt x="58328" y="89570"/>
                          <a:pt x="53757" y="85760"/>
                        </a:cubicBezTo>
                        <a:lnTo>
                          <a:pt x="2702" y="43088"/>
                        </a:lnTo>
                        <a:cubicBezTo>
                          <a:pt x="-346" y="40040"/>
                          <a:pt x="-1108" y="35468"/>
                          <a:pt x="1940" y="32420"/>
                        </a:cubicBezTo>
                        <a:cubicBezTo>
                          <a:pt x="4988" y="29372"/>
                          <a:pt x="9560" y="28610"/>
                          <a:pt x="12608" y="31658"/>
                        </a:cubicBezTo>
                        <a:lnTo>
                          <a:pt x="63662" y="74330"/>
                        </a:lnTo>
                        <a:cubicBezTo>
                          <a:pt x="65948" y="75854"/>
                          <a:pt x="68234" y="76616"/>
                          <a:pt x="69758" y="75854"/>
                        </a:cubicBezTo>
                        <a:cubicBezTo>
                          <a:pt x="72807" y="75854"/>
                          <a:pt x="75854" y="73568"/>
                          <a:pt x="77378" y="71282"/>
                        </a:cubicBezTo>
                        <a:cubicBezTo>
                          <a:pt x="81188" y="66710"/>
                          <a:pt x="81188" y="59090"/>
                          <a:pt x="77378" y="56042"/>
                        </a:cubicBezTo>
                        <a:lnTo>
                          <a:pt x="26324" y="13370"/>
                        </a:lnTo>
                        <a:cubicBezTo>
                          <a:pt x="23277" y="10322"/>
                          <a:pt x="22514" y="5750"/>
                          <a:pt x="25562" y="2702"/>
                        </a:cubicBezTo>
                        <a:cubicBezTo>
                          <a:pt x="28610" y="-346"/>
                          <a:pt x="33182" y="-1108"/>
                          <a:pt x="36230" y="1940"/>
                        </a:cubicBezTo>
                        <a:lnTo>
                          <a:pt x="87284" y="44612"/>
                        </a:lnTo>
                        <a:cubicBezTo>
                          <a:pt x="97952" y="52994"/>
                          <a:pt x="98714" y="69758"/>
                          <a:pt x="89570" y="81188"/>
                        </a:cubicBezTo>
                        <a:cubicBezTo>
                          <a:pt x="84998" y="87284"/>
                          <a:pt x="78140" y="91094"/>
                          <a:pt x="71282" y="91094"/>
                        </a:cubicBezTo>
                        <a:cubicBezTo>
                          <a:pt x="70520" y="91094"/>
                          <a:pt x="69758" y="91094"/>
                          <a:pt x="68997" y="91094"/>
                        </a:cubicBezTo>
                        <a:close/>
                      </a:path>
                    </a:pathLst>
                  </a:custGeom>
                  <a:grpFill/>
                  <a:ln w="762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91" name="Freeform 2592">
                    <a:extLst>
                      <a:ext uri="{FF2B5EF4-FFF2-40B4-BE49-F238E27FC236}">
                        <a16:creationId xmlns:a16="http://schemas.microsoft.com/office/drawing/2014/main" id="{6BE4A72F-47CD-4259-83A9-8485089A3BA3}"/>
                      </a:ext>
                    </a:extLst>
                  </p:cNvPr>
                  <p:cNvSpPr/>
                  <p:nvPr/>
                </p:nvSpPr>
                <p:spPr>
                  <a:xfrm>
                    <a:off x="5744301" y="5802213"/>
                    <a:ext cx="95900" cy="91094"/>
                  </a:xfrm>
                  <a:custGeom>
                    <a:avLst/>
                    <a:gdLst>
                      <a:gd name="connsiteX0" fmla="*/ 68997 w 95900"/>
                      <a:gd name="connsiteY0" fmla="*/ 91095 h 91094"/>
                      <a:gd name="connsiteX1" fmla="*/ 53757 w 95900"/>
                      <a:gd name="connsiteY1" fmla="*/ 85760 h 91094"/>
                      <a:gd name="connsiteX2" fmla="*/ 2702 w 95900"/>
                      <a:gd name="connsiteY2" fmla="*/ 43088 h 91094"/>
                      <a:gd name="connsiteX3" fmla="*/ 1940 w 95900"/>
                      <a:gd name="connsiteY3" fmla="*/ 32420 h 91094"/>
                      <a:gd name="connsiteX4" fmla="*/ 12608 w 95900"/>
                      <a:gd name="connsiteY4" fmla="*/ 31658 h 91094"/>
                      <a:gd name="connsiteX5" fmla="*/ 63662 w 95900"/>
                      <a:gd name="connsiteY5" fmla="*/ 74330 h 91094"/>
                      <a:gd name="connsiteX6" fmla="*/ 69758 w 95900"/>
                      <a:gd name="connsiteY6" fmla="*/ 75855 h 91094"/>
                      <a:gd name="connsiteX7" fmla="*/ 77378 w 95900"/>
                      <a:gd name="connsiteY7" fmla="*/ 71282 h 91094"/>
                      <a:gd name="connsiteX8" fmla="*/ 77378 w 95900"/>
                      <a:gd name="connsiteY8" fmla="*/ 56042 h 91094"/>
                      <a:gd name="connsiteX9" fmla="*/ 26324 w 95900"/>
                      <a:gd name="connsiteY9" fmla="*/ 13370 h 91094"/>
                      <a:gd name="connsiteX10" fmla="*/ 25562 w 95900"/>
                      <a:gd name="connsiteY10" fmla="*/ 2702 h 91094"/>
                      <a:gd name="connsiteX11" fmla="*/ 36230 w 95900"/>
                      <a:gd name="connsiteY11" fmla="*/ 1940 h 91094"/>
                      <a:gd name="connsiteX12" fmla="*/ 87284 w 95900"/>
                      <a:gd name="connsiteY12" fmla="*/ 44612 h 91094"/>
                      <a:gd name="connsiteX13" fmla="*/ 89570 w 95900"/>
                      <a:gd name="connsiteY13" fmla="*/ 81188 h 91094"/>
                      <a:gd name="connsiteX14" fmla="*/ 71282 w 95900"/>
                      <a:gd name="connsiteY14" fmla="*/ 91095 h 91094"/>
                      <a:gd name="connsiteX15" fmla="*/ 68997 w 95900"/>
                      <a:gd name="connsiteY15" fmla="*/ 91095 h 9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5900" h="91094">
                        <a:moveTo>
                          <a:pt x="68997" y="91095"/>
                        </a:moveTo>
                        <a:cubicBezTo>
                          <a:pt x="63662" y="91095"/>
                          <a:pt x="58328" y="89570"/>
                          <a:pt x="53757" y="85760"/>
                        </a:cubicBezTo>
                        <a:lnTo>
                          <a:pt x="2702" y="43088"/>
                        </a:lnTo>
                        <a:cubicBezTo>
                          <a:pt x="-346" y="40040"/>
                          <a:pt x="-1108" y="35468"/>
                          <a:pt x="1940" y="32420"/>
                        </a:cubicBezTo>
                        <a:cubicBezTo>
                          <a:pt x="4988" y="29372"/>
                          <a:pt x="9560" y="28610"/>
                          <a:pt x="12608" y="31658"/>
                        </a:cubicBezTo>
                        <a:lnTo>
                          <a:pt x="63662" y="74330"/>
                        </a:lnTo>
                        <a:cubicBezTo>
                          <a:pt x="65948" y="75855"/>
                          <a:pt x="68234" y="76616"/>
                          <a:pt x="69758" y="75855"/>
                        </a:cubicBezTo>
                        <a:cubicBezTo>
                          <a:pt x="72807" y="75855"/>
                          <a:pt x="75854" y="73568"/>
                          <a:pt x="77378" y="71282"/>
                        </a:cubicBezTo>
                        <a:cubicBezTo>
                          <a:pt x="81188" y="65948"/>
                          <a:pt x="81188" y="59090"/>
                          <a:pt x="77378" y="56042"/>
                        </a:cubicBezTo>
                        <a:lnTo>
                          <a:pt x="26324" y="13370"/>
                        </a:lnTo>
                        <a:cubicBezTo>
                          <a:pt x="23277" y="10322"/>
                          <a:pt x="22514" y="5750"/>
                          <a:pt x="25562" y="2702"/>
                        </a:cubicBezTo>
                        <a:cubicBezTo>
                          <a:pt x="28610" y="-345"/>
                          <a:pt x="33182" y="-1108"/>
                          <a:pt x="36230" y="1940"/>
                        </a:cubicBezTo>
                        <a:lnTo>
                          <a:pt x="87284" y="44612"/>
                        </a:lnTo>
                        <a:cubicBezTo>
                          <a:pt x="97952" y="52995"/>
                          <a:pt x="98714" y="69758"/>
                          <a:pt x="89570" y="81188"/>
                        </a:cubicBezTo>
                        <a:cubicBezTo>
                          <a:pt x="84998" y="87285"/>
                          <a:pt x="78140" y="91095"/>
                          <a:pt x="71282" y="91095"/>
                        </a:cubicBezTo>
                        <a:cubicBezTo>
                          <a:pt x="70520" y="91095"/>
                          <a:pt x="69758" y="91095"/>
                          <a:pt x="68997" y="91095"/>
                        </a:cubicBezTo>
                        <a:close/>
                      </a:path>
                    </a:pathLst>
                  </a:custGeom>
                  <a:grpFill/>
                  <a:ln w="762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92" name="Freeform 2593">
                    <a:extLst>
                      <a:ext uri="{FF2B5EF4-FFF2-40B4-BE49-F238E27FC236}">
                        <a16:creationId xmlns:a16="http://schemas.microsoft.com/office/drawing/2014/main" id="{F119D71C-B557-4B5B-827C-061BF6C4406E}"/>
                      </a:ext>
                    </a:extLst>
                  </p:cNvPr>
                  <p:cNvSpPr/>
                  <p:nvPr/>
                </p:nvSpPr>
                <p:spPr>
                  <a:xfrm>
                    <a:off x="5716107" y="5828883"/>
                    <a:ext cx="95900" cy="91856"/>
                  </a:xfrm>
                  <a:custGeom>
                    <a:avLst/>
                    <a:gdLst>
                      <a:gd name="connsiteX0" fmla="*/ 68996 w 95900"/>
                      <a:gd name="connsiteY0" fmla="*/ 91095 h 91856"/>
                      <a:gd name="connsiteX1" fmla="*/ 53756 w 95900"/>
                      <a:gd name="connsiteY1" fmla="*/ 85760 h 91856"/>
                      <a:gd name="connsiteX2" fmla="*/ 2702 w 95900"/>
                      <a:gd name="connsiteY2" fmla="*/ 43088 h 91856"/>
                      <a:gd name="connsiteX3" fmla="*/ 1941 w 95900"/>
                      <a:gd name="connsiteY3" fmla="*/ 32420 h 91856"/>
                      <a:gd name="connsiteX4" fmla="*/ 12608 w 95900"/>
                      <a:gd name="connsiteY4" fmla="*/ 31658 h 91856"/>
                      <a:gd name="connsiteX5" fmla="*/ 63662 w 95900"/>
                      <a:gd name="connsiteY5" fmla="*/ 74330 h 91856"/>
                      <a:gd name="connsiteX6" fmla="*/ 69758 w 95900"/>
                      <a:gd name="connsiteY6" fmla="*/ 75855 h 91856"/>
                      <a:gd name="connsiteX7" fmla="*/ 77378 w 95900"/>
                      <a:gd name="connsiteY7" fmla="*/ 71282 h 91856"/>
                      <a:gd name="connsiteX8" fmla="*/ 77378 w 95900"/>
                      <a:gd name="connsiteY8" fmla="*/ 56042 h 91856"/>
                      <a:gd name="connsiteX9" fmla="*/ 26324 w 95900"/>
                      <a:gd name="connsiteY9" fmla="*/ 13370 h 91856"/>
                      <a:gd name="connsiteX10" fmla="*/ 25562 w 95900"/>
                      <a:gd name="connsiteY10" fmla="*/ 2702 h 91856"/>
                      <a:gd name="connsiteX11" fmla="*/ 36231 w 95900"/>
                      <a:gd name="connsiteY11" fmla="*/ 1940 h 91856"/>
                      <a:gd name="connsiteX12" fmla="*/ 87284 w 95900"/>
                      <a:gd name="connsiteY12" fmla="*/ 44612 h 91856"/>
                      <a:gd name="connsiteX13" fmla="*/ 89571 w 95900"/>
                      <a:gd name="connsiteY13" fmla="*/ 81188 h 91856"/>
                      <a:gd name="connsiteX14" fmla="*/ 71282 w 95900"/>
                      <a:gd name="connsiteY14" fmla="*/ 91856 h 91856"/>
                      <a:gd name="connsiteX15" fmla="*/ 68996 w 95900"/>
                      <a:gd name="connsiteY15" fmla="*/ 91095 h 918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5900" h="91856">
                        <a:moveTo>
                          <a:pt x="68996" y="91095"/>
                        </a:moveTo>
                        <a:cubicBezTo>
                          <a:pt x="63662" y="91095"/>
                          <a:pt x="58328" y="89570"/>
                          <a:pt x="53756" y="85760"/>
                        </a:cubicBezTo>
                        <a:lnTo>
                          <a:pt x="2702" y="43088"/>
                        </a:lnTo>
                        <a:cubicBezTo>
                          <a:pt x="-346" y="40040"/>
                          <a:pt x="-1108" y="35468"/>
                          <a:pt x="1941" y="32420"/>
                        </a:cubicBezTo>
                        <a:cubicBezTo>
                          <a:pt x="4988" y="29372"/>
                          <a:pt x="9561" y="28610"/>
                          <a:pt x="12608" y="31658"/>
                        </a:cubicBezTo>
                        <a:lnTo>
                          <a:pt x="63662" y="74330"/>
                        </a:lnTo>
                        <a:cubicBezTo>
                          <a:pt x="65948" y="75855"/>
                          <a:pt x="68234" y="76616"/>
                          <a:pt x="69758" y="75855"/>
                        </a:cubicBezTo>
                        <a:cubicBezTo>
                          <a:pt x="72806" y="75855"/>
                          <a:pt x="75854" y="73568"/>
                          <a:pt x="77378" y="71282"/>
                        </a:cubicBezTo>
                        <a:cubicBezTo>
                          <a:pt x="81188" y="66710"/>
                          <a:pt x="81188" y="59090"/>
                          <a:pt x="77378" y="56042"/>
                        </a:cubicBezTo>
                        <a:lnTo>
                          <a:pt x="26324" y="13370"/>
                        </a:lnTo>
                        <a:cubicBezTo>
                          <a:pt x="23276" y="10322"/>
                          <a:pt x="22514" y="5750"/>
                          <a:pt x="25562" y="2702"/>
                        </a:cubicBezTo>
                        <a:cubicBezTo>
                          <a:pt x="28611" y="-345"/>
                          <a:pt x="33182" y="-1108"/>
                          <a:pt x="36231" y="1940"/>
                        </a:cubicBezTo>
                        <a:lnTo>
                          <a:pt x="87284" y="44612"/>
                        </a:lnTo>
                        <a:cubicBezTo>
                          <a:pt x="97952" y="52995"/>
                          <a:pt x="98714" y="69758"/>
                          <a:pt x="89571" y="81188"/>
                        </a:cubicBezTo>
                        <a:cubicBezTo>
                          <a:pt x="84998" y="87285"/>
                          <a:pt x="78141" y="91095"/>
                          <a:pt x="71282" y="91856"/>
                        </a:cubicBezTo>
                        <a:cubicBezTo>
                          <a:pt x="70521" y="91095"/>
                          <a:pt x="69758" y="91095"/>
                          <a:pt x="68996" y="91095"/>
                        </a:cubicBezTo>
                        <a:close/>
                      </a:path>
                    </a:pathLst>
                  </a:custGeom>
                  <a:grpFill/>
                  <a:ln w="762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93" name="Freeform 2594">
                    <a:extLst>
                      <a:ext uri="{FF2B5EF4-FFF2-40B4-BE49-F238E27FC236}">
                        <a16:creationId xmlns:a16="http://schemas.microsoft.com/office/drawing/2014/main" id="{8C94C30F-F06C-47AB-899E-A582ACDC9600}"/>
                      </a:ext>
                    </a:extLst>
                  </p:cNvPr>
                  <p:cNvSpPr/>
                  <p:nvPr/>
                </p:nvSpPr>
                <p:spPr>
                  <a:xfrm>
                    <a:off x="5683341" y="5850981"/>
                    <a:ext cx="96662" cy="91856"/>
                  </a:xfrm>
                  <a:custGeom>
                    <a:avLst/>
                    <a:gdLst>
                      <a:gd name="connsiteX0" fmla="*/ 68997 w 96662"/>
                      <a:gd name="connsiteY0" fmla="*/ 91094 h 91856"/>
                      <a:gd name="connsiteX1" fmla="*/ 53757 w 96662"/>
                      <a:gd name="connsiteY1" fmla="*/ 85760 h 91856"/>
                      <a:gd name="connsiteX2" fmla="*/ 2702 w 96662"/>
                      <a:gd name="connsiteY2" fmla="*/ 43088 h 91856"/>
                      <a:gd name="connsiteX3" fmla="*/ 1940 w 96662"/>
                      <a:gd name="connsiteY3" fmla="*/ 32420 h 91856"/>
                      <a:gd name="connsiteX4" fmla="*/ 12608 w 96662"/>
                      <a:gd name="connsiteY4" fmla="*/ 31658 h 91856"/>
                      <a:gd name="connsiteX5" fmla="*/ 63662 w 96662"/>
                      <a:gd name="connsiteY5" fmla="*/ 74330 h 91856"/>
                      <a:gd name="connsiteX6" fmla="*/ 69758 w 96662"/>
                      <a:gd name="connsiteY6" fmla="*/ 75854 h 91856"/>
                      <a:gd name="connsiteX7" fmla="*/ 78140 w 96662"/>
                      <a:gd name="connsiteY7" fmla="*/ 71282 h 91856"/>
                      <a:gd name="connsiteX8" fmla="*/ 78140 w 96662"/>
                      <a:gd name="connsiteY8" fmla="*/ 56042 h 91856"/>
                      <a:gd name="connsiteX9" fmla="*/ 27087 w 96662"/>
                      <a:gd name="connsiteY9" fmla="*/ 13370 h 91856"/>
                      <a:gd name="connsiteX10" fmla="*/ 26324 w 96662"/>
                      <a:gd name="connsiteY10" fmla="*/ 2702 h 91856"/>
                      <a:gd name="connsiteX11" fmla="*/ 36992 w 96662"/>
                      <a:gd name="connsiteY11" fmla="*/ 1940 h 91856"/>
                      <a:gd name="connsiteX12" fmla="*/ 88047 w 96662"/>
                      <a:gd name="connsiteY12" fmla="*/ 44612 h 91856"/>
                      <a:gd name="connsiteX13" fmla="*/ 90332 w 96662"/>
                      <a:gd name="connsiteY13" fmla="*/ 81188 h 91856"/>
                      <a:gd name="connsiteX14" fmla="*/ 72044 w 96662"/>
                      <a:gd name="connsiteY14" fmla="*/ 91857 h 91856"/>
                      <a:gd name="connsiteX15" fmla="*/ 68997 w 96662"/>
                      <a:gd name="connsiteY15" fmla="*/ 91094 h 918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6662" h="91856">
                        <a:moveTo>
                          <a:pt x="68997" y="91094"/>
                        </a:moveTo>
                        <a:cubicBezTo>
                          <a:pt x="63662" y="91094"/>
                          <a:pt x="58328" y="89570"/>
                          <a:pt x="53757" y="85760"/>
                        </a:cubicBezTo>
                        <a:lnTo>
                          <a:pt x="2702" y="43088"/>
                        </a:lnTo>
                        <a:cubicBezTo>
                          <a:pt x="-346" y="40040"/>
                          <a:pt x="-1108" y="35468"/>
                          <a:pt x="1940" y="32420"/>
                        </a:cubicBezTo>
                        <a:cubicBezTo>
                          <a:pt x="4988" y="29372"/>
                          <a:pt x="9560" y="28610"/>
                          <a:pt x="12608" y="31658"/>
                        </a:cubicBezTo>
                        <a:lnTo>
                          <a:pt x="63662" y="74330"/>
                        </a:lnTo>
                        <a:cubicBezTo>
                          <a:pt x="65948" y="75854"/>
                          <a:pt x="68234" y="76617"/>
                          <a:pt x="69758" y="75854"/>
                        </a:cubicBezTo>
                        <a:cubicBezTo>
                          <a:pt x="72807" y="75854"/>
                          <a:pt x="75854" y="73568"/>
                          <a:pt x="78140" y="71282"/>
                        </a:cubicBezTo>
                        <a:cubicBezTo>
                          <a:pt x="81950" y="66710"/>
                          <a:pt x="81950" y="59090"/>
                          <a:pt x="78140" y="56042"/>
                        </a:cubicBezTo>
                        <a:lnTo>
                          <a:pt x="27087" y="13370"/>
                        </a:lnTo>
                        <a:cubicBezTo>
                          <a:pt x="24038" y="10322"/>
                          <a:pt x="23277" y="5750"/>
                          <a:pt x="26324" y="2702"/>
                        </a:cubicBezTo>
                        <a:cubicBezTo>
                          <a:pt x="29372" y="-346"/>
                          <a:pt x="33944" y="-1108"/>
                          <a:pt x="36992" y="1940"/>
                        </a:cubicBezTo>
                        <a:lnTo>
                          <a:pt x="88047" y="44612"/>
                        </a:lnTo>
                        <a:cubicBezTo>
                          <a:pt x="98714" y="52994"/>
                          <a:pt x="99477" y="69758"/>
                          <a:pt x="90332" y="81188"/>
                        </a:cubicBezTo>
                        <a:cubicBezTo>
                          <a:pt x="85760" y="87284"/>
                          <a:pt x="78902" y="91094"/>
                          <a:pt x="72044" y="91857"/>
                        </a:cubicBezTo>
                        <a:cubicBezTo>
                          <a:pt x="70520" y="91094"/>
                          <a:pt x="69758" y="91094"/>
                          <a:pt x="68997" y="91094"/>
                        </a:cubicBezTo>
                        <a:close/>
                      </a:path>
                    </a:pathLst>
                  </a:custGeom>
                  <a:grpFill/>
                  <a:ln w="762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85" name="Freeform 2595">
                  <a:extLst>
                    <a:ext uri="{FF2B5EF4-FFF2-40B4-BE49-F238E27FC236}">
                      <a16:creationId xmlns:a16="http://schemas.microsoft.com/office/drawing/2014/main" id="{E49A25CA-15E1-4A3C-8612-D43F259AF976}"/>
                    </a:ext>
                  </a:extLst>
                </p:cNvPr>
                <p:cNvSpPr/>
                <p:nvPr/>
              </p:nvSpPr>
              <p:spPr>
                <a:xfrm>
                  <a:off x="5655774" y="5644134"/>
                  <a:ext cx="241343" cy="174497"/>
                </a:xfrm>
                <a:custGeom>
                  <a:avLst/>
                  <a:gdLst>
                    <a:gd name="connsiteX0" fmla="*/ 181145 w 241343"/>
                    <a:gd name="connsiteY0" fmla="*/ 174498 h 174497"/>
                    <a:gd name="connsiteX1" fmla="*/ 175049 w 241343"/>
                    <a:gd name="connsiteY1" fmla="*/ 171450 h 174497"/>
                    <a:gd name="connsiteX2" fmla="*/ 176574 w 241343"/>
                    <a:gd name="connsiteY2" fmla="*/ 160782 h 174497"/>
                    <a:gd name="connsiteX3" fmla="*/ 217721 w 241343"/>
                    <a:gd name="connsiteY3" fmla="*/ 130302 h 174497"/>
                    <a:gd name="connsiteX4" fmla="*/ 127044 w 241343"/>
                    <a:gd name="connsiteY4" fmla="*/ 17526 h 174497"/>
                    <a:gd name="connsiteX5" fmla="*/ 18077 w 241343"/>
                    <a:gd name="connsiteY5" fmla="*/ 94488 h 174497"/>
                    <a:gd name="connsiteX6" fmla="*/ 16554 w 241343"/>
                    <a:gd name="connsiteY6" fmla="*/ 113538 h 174497"/>
                    <a:gd name="connsiteX7" fmla="*/ 37889 w 241343"/>
                    <a:gd name="connsiteY7" fmla="*/ 114300 h 174497"/>
                    <a:gd name="connsiteX8" fmla="*/ 83609 w 241343"/>
                    <a:gd name="connsiteY8" fmla="*/ 79248 h 174497"/>
                    <a:gd name="connsiteX9" fmla="*/ 92754 w 241343"/>
                    <a:gd name="connsiteY9" fmla="*/ 85344 h 174497"/>
                    <a:gd name="connsiteX10" fmla="*/ 86657 w 241343"/>
                    <a:gd name="connsiteY10" fmla="*/ 94488 h 174497"/>
                    <a:gd name="connsiteX11" fmla="*/ 49319 w 241343"/>
                    <a:gd name="connsiteY11" fmla="*/ 124968 h 174497"/>
                    <a:gd name="connsiteX12" fmla="*/ 7409 w 241343"/>
                    <a:gd name="connsiteY12" fmla="*/ 125730 h 174497"/>
                    <a:gd name="connsiteX13" fmla="*/ 5885 w 241343"/>
                    <a:gd name="connsiteY13" fmla="*/ 87630 h 174497"/>
                    <a:gd name="connsiteX14" fmla="*/ 128567 w 241343"/>
                    <a:gd name="connsiteY14" fmla="*/ 1524 h 174497"/>
                    <a:gd name="connsiteX15" fmla="*/ 133901 w 241343"/>
                    <a:gd name="connsiteY15" fmla="*/ 0 h 174497"/>
                    <a:gd name="connsiteX16" fmla="*/ 241344 w 241343"/>
                    <a:gd name="connsiteY16" fmla="*/ 134112 h 174497"/>
                    <a:gd name="connsiteX17" fmla="*/ 187241 w 241343"/>
                    <a:gd name="connsiteY17" fmla="*/ 174498 h 174497"/>
                    <a:gd name="connsiteX18" fmla="*/ 181145 w 241343"/>
                    <a:gd name="connsiteY18" fmla="*/ 174498 h 174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41343" h="174497">
                      <a:moveTo>
                        <a:pt x="181145" y="174498"/>
                      </a:moveTo>
                      <a:cubicBezTo>
                        <a:pt x="178859" y="174498"/>
                        <a:pt x="176574" y="173736"/>
                        <a:pt x="175049" y="171450"/>
                      </a:cubicBezTo>
                      <a:cubicBezTo>
                        <a:pt x="172764" y="168402"/>
                        <a:pt x="173525" y="163068"/>
                        <a:pt x="176574" y="160782"/>
                      </a:cubicBezTo>
                      <a:lnTo>
                        <a:pt x="217721" y="130302"/>
                      </a:lnTo>
                      <a:lnTo>
                        <a:pt x="127044" y="17526"/>
                      </a:lnTo>
                      <a:cubicBezTo>
                        <a:pt x="107994" y="25146"/>
                        <a:pt x="40937" y="53340"/>
                        <a:pt x="18077" y="94488"/>
                      </a:cubicBezTo>
                      <a:cubicBezTo>
                        <a:pt x="16554" y="97536"/>
                        <a:pt x="11219" y="108966"/>
                        <a:pt x="16554" y="113538"/>
                      </a:cubicBezTo>
                      <a:cubicBezTo>
                        <a:pt x="24174" y="120396"/>
                        <a:pt x="33317" y="118872"/>
                        <a:pt x="37889" y="114300"/>
                      </a:cubicBezTo>
                      <a:cubicBezTo>
                        <a:pt x="45509" y="106680"/>
                        <a:pt x="70655" y="81534"/>
                        <a:pt x="83609" y="79248"/>
                      </a:cubicBezTo>
                      <a:cubicBezTo>
                        <a:pt x="87419" y="78486"/>
                        <a:pt x="91991" y="81534"/>
                        <a:pt x="92754" y="85344"/>
                      </a:cubicBezTo>
                      <a:cubicBezTo>
                        <a:pt x="93515" y="89154"/>
                        <a:pt x="90467" y="93726"/>
                        <a:pt x="86657" y="94488"/>
                      </a:cubicBezTo>
                      <a:cubicBezTo>
                        <a:pt x="81324" y="95250"/>
                        <a:pt x="64559" y="108966"/>
                        <a:pt x="49319" y="124968"/>
                      </a:cubicBezTo>
                      <a:cubicBezTo>
                        <a:pt x="37889" y="136398"/>
                        <a:pt x="20364" y="136398"/>
                        <a:pt x="7409" y="125730"/>
                      </a:cubicBezTo>
                      <a:cubicBezTo>
                        <a:pt x="-4783" y="115062"/>
                        <a:pt x="551" y="96774"/>
                        <a:pt x="5885" y="87630"/>
                      </a:cubicBezTo>
                      <a:cubicBezTo>
                        <a:pt x="34841" y="34290"/>
                        <a:pt x="124757" y="3048"/>
                        <a:pt x="128567" y="1524"/>
                      </a:cubicBezTo>
                      <a:lnTo>
                        <a:pt x="133901" y="0"/>
                      </a:lnTo>
                      <a:lnTo>
                        <a:pt x="241344" y="134112"/>
                      </a:lnTo>
                      <a:lnTo>
                        <a:pt x="187241" y="174498"/>
                      </a:lnTo>
                      <a:cubicBezTo>
                        <a:pt x="184194" y="174498"/>
                        <a:pt x="182669" y="174498"/>
                        <a:pt x="181145" y="174498"/>
                      </a:cubicBezTo>
                      <a:close/>
                    </a:path>
                  </a:pathLst>
                </a:custGeom>
                <a:grpFill/>
                <a:ln w="76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86" name="Freeform 2596">
                  <a:extLst>
                    <a:ext uri="{FF2B5EF4-FFF2-40B4-BE49-F238E27FC236}">
                      <a16:creationId xmlns:a16="http://schemas.microsoft.com/office/drawing/2014/main" id="{44B8B527-3F0B-447F-84EC-580616008701}"/>
                    </a:ext>
                  </a:extLst>
                </p:cNvPr>
                <p:cNvSpPr/>
                <p:nvPr/>
              </p:nvSpPr>
              <p:spPr>
                <a:xfrm>
                  <a:off x="5569614" y="5814677"/>
                  <a:ext cx="53789" cy="55008"/>
                </a:xfrm>
                <a:custGeom>
                  <a:avLst/>
                  <a:gdLst>
                    <a:gd name="connsiteX0" fmla="*/ 26514 w 53789"/>
                    <a:gd name="connsiteY0" fmla="*/ 55008 h 55008"/>
                    <a:gd name="connsiteX1" fmla="*/ 9750 w 53789"/>
                    <a:gd name="connsiteY1" fmla="*/ 48913 h 55008"/>
                    <a:gd name="connsiteX2" fmla="*/ 5940 w 53789"/>
                    <a:gd name="connsiteY2" fmla="*/ 10813 h 55008"/>
                    <a:gd name="connsiteX3" fmla="*/ 24227 w 53789"/>
                    <a:gd name="connsiteY3" fmla="*/ 144 h 55008"/>
                    <a:gd name="connsiteX4" fmla="*/ 44040 w 53789"/>
                    <a:gd name="connsiteY4" fmla="*/ 6241 h 55008"/>
                    <a:gd name="connsiteX5" fmla="*/ 44040 w 53789"/>
                    <a:gd name="connsiteY5" fmla="*/ 6241 h 55008"/>
                    <a:gd name="connsiteX6" fmla="*/ 47850 w 53789"/>
                    <a:gd name="connsiteY6" fmla="*/ 44341 h 55008"/>
                    <a:gd name="connsiteX7" fmla="*/ 29562 w 53789"/>
                    <a:gd name="connsiteY7" fmla="*/ 55008 h 55008"/>
                    <a:gd name="connsiteX8" fmla="*/ 26514 w 53789"/>
                    <a:gd name="connsiteY8" fmla="*/ 55008 h 55008"/>
                    <a:gd name="connsiteX9" fmla="*/ 26514 w 53789"/>
                    <a:gd name="connsiteY9" fmla="*/ 15384 h 55008"/>
                    <a:gd name="connsiteX10" fmla="*/ 24990 w 53789"/>
                    <a:gd name="connsiteY10" fmla="*/ 15384 h 55008"/>
                    <a:gd name="connsiteX11" fmla="*/ 17370 w 53789"/>
                    <a:gd name="connsiteY11" fmla="*/ 19957 h 55008"/>
                    <a:gd name="connsiteX12" fmla="*/ 18894 w 53789"/>
                    <a:gd name="connsiteY12" fmla="*/ 37483 h 55008"/>
                    <a:gd name="connsiteX13" fmla="*/ 27276 w 53789"/>
                    <a:gd name="connsiteY13" fmla="*/ 39768 h 55008"/>
                    <a:gd name="connsiteX14" fmla="*/ 34896 w 53789"/>
                    <a:gd name="connsiteY14" fmla="*/ 35197 h 55008"/>
                    <a:gd name="connsiteX15" fmla="*/ 33372 w 53789"/>
                    <a:gd name="connsiteY15" fmla="*/ 17671 h 55008"/>
                    <a:gd name="connsiteX16" fmla="*/ 33372 w 53789"/>
                    <a:gd name="connsiteY16" fmla="*/ 17671 h 55008"/>
                    <a:gd name="connsiteX17" fmla="*/ 26514 w 53789"/>
                    <a:gd name="connsiteY17" fmla="*/ 15384 h 55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3789" h="55008">
                      <a:moveTo>
                        <a:pt x="26514" y="55008"/>
                      </a:moveTo>
                      <a:cubicBezTo>
                        <a:pt x="20417" y="55008"/>
                        <a:pt x="14322" y="52723"/>
                        <a:pt x="9750" y="48913"/>
                      </a:cubicBezTo>
                      <a:cubicBezTo>
                        <a:pt x="-1680" y="39768"/>
                        <a:pt x="-3204" y="22243"/>
                        <a:pt x="5940" y="10813"/>
                      </a:cubicBezTo>
                      <a:cubicBezTo>
                        <a:pt x="10512" y="4717"/>
                        <a:pt x="16607" y="1668"/>
                        <a:pt x="24227" y="144"/>
                      </a:cubicBezTo>
                      <a:cubicBezTo>
                        <a:pt x="31086" y="-617"/>
                        <a:pt x="37944" y="1668"/>
                        <a:pt x="44040" y="6241"/>
                      </a:cubicBezTo>
                      <a:lnTo>
                        <a:pt x="44040" y="6241"/>
                      </a:lnTo>
                      <a:cubicBezTo>
                        <a:pt x="55470" y="15384"/>
                        <a:pt x="56994" y="32911"/>
                        <a:pt x="47850" y="44341"/>
                      </a:cubicBezTo>
                      <a:cubicBezTo>
                        <a:pt x="43277" y="50437"/>
                        <a:pt x="37182" y="53484"/>
                        <a:pt x="29562" y="55008"/>
                      </a:cubicBezTo>
                      <a:cubicBezTo>
                        <a:pt x="28037" y="55008"/>
                        <a:pt x="27276" y="55008"/>
                        <a:pt x="26514" y="55008"/>
                      </a:cubicBezTo>
                      <a:close/>
                      <a:moveTo>
                        <a:pt x="26514" y="15384"/>
                      </a:moveTo>
                      <a:cubicBezTo>
                        <a:pt x="25752" y="15384"/>
                        <a:pt x="25752" y="15384"/>
                        <a:pt x="24990" y="15384"/>
                      </a:cubicBezTo>
                      <a:cubicBezTo>
                        <a:pt x="21942" y="15384"/>
                        <a:pt x="18894" y="17671"/>
                        <a:pt x="17370" y="19957"/>
                      </a:cubicBezTo>
                      <a:cubicBezTo>
                        <a:pt x="13560" y="25291"/>
                        <a:pt x="14322" y="32911"/>
                        <a:pt x="18894" y="37483"/>
                      </a:cubicBezTo>
                      <a:cubicBezTo>
                        <a:pt x="21180" y="39768"/>
                        <a:pt x="24227" y="40531"/>
                        <a:pt x="27276" y="39768"/>
                      </a:cubicBezTo>
                      <a:cubicBezTo>
                        <a:pt x="30324" y="39768"/>
                        <a:pt x="33372" y="37483"/>
                        <a:pt x="34896" y="35197"/>
                      </a:cubicBezTo>
                      <a:cubicBezTo>
                        <a:pt x="38706" y="29863"/>
                        <a:pt x="37944" y="22243"/>
                        <a:pt x="33372" y="17671"/>
                      </a:cubicBezTo>
                      <a:lnTo>
                        <a:pt x="33372" y="17671"/>
                      </a:lnTo>
                      <a:cubicBezTo>
                        <a:pt x="31847" y="16147"/>
                        <a:pt x="29562" y="15384"/>
                        <a:pt x="26514" y="15384"/>
                      </a:cubicBezTo>
                      <a:close/>
                    </a:path>
                  </a:pathLst>
                </a:custGeom>
                <a:grpFill/>
                <a:ln w="76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87" name="Freeform 2597">
                  <a:extLst>
                    <a:ext uri="{FF2B5EF4-FFF2-40B4-BE49-F238E27FC236}">
                      <a16:creationId xmlns:a16="http://schemas.microsoft.com/office/drawing/2014/main" id="{E775442A-9971-42EB-A3EF-DBFAF48E1FF4}"/>
                    </a:ext>
                  </a:extLst>
                </p:cNvPr>
                <p:cNvSpPr/>
                <p:nvPr/>
              </p:nvSpPr>
              <p:spPr>
                <a:xfrm>
                  <a:off x="5599332" y="5839061"/>
                  <a:ext cx="53789" cy="55008"/>
                </a:xfrm>
                <a:custGeom>
                  <a:avLst/>
                  <a:gdLst>
                    <a:gd name="connsiteX0" fmla="*/ 26514 w 53789"/>
                    <a:gd name="connsiteY0" fmla="*/ 55008 h 55008"/>
                    <a:gd name="connsiteX1" fmla="*/ 9750 w 53789"/>
                    <a:gd name="connsiteY1" fmla="*/ 48913 h 55008"/>
                    <a:gd name="connsiteX2" fmla="*/ 5940 w 53789"/>
                    <a:gd name="connsiteY2" fmla="*/ 10813 h 55008"/>
                    <a:gd name="connsiteX3" fmla="*/ 24228 w 53789"/>
                    <a:gd name="connsiteY3" fmla="*/ 144 h 55008"/>
                    <a:gd name="connsiteX4" fmla="*/ 44040 w 53789"/>
                    <a:gd name="connsiteY4" fmla="*/ 6240 h 55008"/>
                    <a:gd name="connsiteX5" fmla="*/ 44040 w 53789"/>
                    <a:gd name="connsiteY5" fmla="*/ 6240 h 55008"/>
                    <a:gd name="connsiteX6" fmla="*/ 47850 w 53789"/>
                    <a:gd name="connsiteY6" fmla="*/ 44340 h 55008"/>
                    <a:gd name="connsiteX7" fmla="*/ 29562 w 53789"/>
                    <a:gd name="connsiteY7" fmla="*/ 55008 h 55008"/>
                    <a:gd name="connsiteX8" fmla="*/ 26514 w 53789"/>
                    <a:gd name="connsiteY8" fmla="*/ 55008 h 55008"/>
                    <a:gd name="connsiteX9" fmla="*/ 26514 w 53789"/>
                    <a:gd name="connsiteY9" fmla="*/ 15384 h 55008"/>
                    <a:gd name="connsiteX10" fmla="*/ 24990 w 53789"/>
                    <a:gd name="connsiteY10" fmla="*/ 15384 h 55008"/>
                    <a:gd name="connsiteX11" fmla="*/ 17370 w 53789"/>
                    <a:gd name="connsiteY11" fmla="*/ 19957 h 55008"/>
                    <a:gd name="connsiteX12" fmla="*/ 18894 w 53789"/>
                    <a:gd name="connsiteY12" fmla="*/ 37483 h 55008"/>
                    <a:gd name="connsiteX13" fmla="*/ 27276 w 53789"/>
                    <a:gd name="connsiteY13" fmla="*/ 39768 h 55008"/>
                    <a:gd name="connsiteX14" fmla="*/ 34896 w 53789"/>
                    <a:gd name="connsiteY14" fmla="*/ 35197 h 55008"/>
                    <a:gd name="connsiteX15" fmla="*/ 33372 w 53789"/>
                    <a:gd name="connsiteY15" fmla="*/ 17670 h 55008"/>
                    <a:gd name="connsiteX16" fmla="*/ 33372 w 53789"/>
                    <a:gd name="connsiteY16" fmla="*/ 17670 h 55008"/>
                    <a:gd name="connsiteX17" fmla="*/ 26514 w 53789"/>
                    <a:gd name="connsiteY17" fmla="*/ 15384 h 55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3789" h="55008">
                      <a:moveTo>
                        <a:pt x="26514" y="55008"/>
                      </a:moveTo>
                      <a:cubicBezTo>
                        <a:pt x="20418" y="55008"/>
                        <a:pt x="14322" y="52723"/>
                        <a:pt x="9750" y="48913"/>
                      </a:cubicBezTo>
                      <a:cubicBezTo>
                        <a:pt x="-1680" y="39768"/>
                        <a:pt x="-3204" y="22243"/>
                        <a:pt x="5940" y="10813"/>
                      </a:cubicBezTo>
                      <a:cubicBezTo>
                        <a:pt x="10512" y="4717"/>
                        <a:pt x="16608" y="1668"/>
                        <a:pt x="24228" y="144"/>
                      </a:cubicBezTo>
                      <a:cubicBezTo>
                        <a:pt x="31086" y="-617"/>
                        <a:pt x="37944" y="1668"/>
                        <a:pt x="44040" y="6240"/>
                      </a:cubicBezTo>
                      <a:lnTo>
                        <a:pt x="44040" y="6240"/>
                      </a:lnTo>
                      <a:cubicBezTo>
                        <a:pt x="55470" y="15384"/>
                        <a:pt x="56994" y="32910"/>
                        <a:pt x="47850" y="44340"/>
                      </a:cubicBezTo>
                      <a:cubicBezTo>
                        <a:pt x="43278" y="50437"/>
                        <a:pt x="37182" y="53484"/>
                        <a:pt x="29562" y="55008"/>
                      </a:cubicBezTo>
                      <a:cubicBezTo>
                        <a:pt x="28800" y="55008"/>
                        <a:pt x="27276" y="55008"/>
                        <a:pt x="26514" y="55008"/>
                      </a:cubicBezTo>
                      <a:close/>
                      <a:moveTo>
                        <a:pt x="26514" y="15384"/>
                      </a:moveTo>
                      <a:cubicBezTo>
                        <a:pt x="25752" y="15384"/>
                        <a:pt x="25752" y="15384"/>
                        <a:pt x="24990" y="15384"/>
                      </a:cubicBezTo>
                      <a:cubicBezTo>
                        <a:pt x="21942" y="15384"/>
                        <a:pt x="18894" y="17670"/>
                        <a:pt x="17370" y="19957"/>
                      </a:cubicBezTo>
                      <a:cubicBezTo>
                        <a:pt x="13560" y="25290"/>
                        <a:pt x="14322" y="32910"/>
                        <a:pt x="18894" y="37483"/>
                      </a:cubicBezTo>
                      <a:cubicBezTo>
                        <a:pt x="21180" y="39768"/>
                        <a:pt x="24228" y="40530"/>
                        <a:pt x="27276" y="39768"/>
                      </a:cubicBezTo>
                      <a:cubicBezTo>
                        <a:pt x="30324" y="39768"/>
                        <a:pt x="33372" y="37483"/>
                        <a:pt x="34896" y="35197"/>
                      </a:cubicBezTo>
                      <a:cubicBezTo>
                        <a:pt x="38706" y="29863"/>
                        <a:pt x="37944" y="22243"/>
                        <a:pt x="33372" y="17670"/>
                      </a:cubicBezTo>
                      <a:lnTo>
                        <a:pt x="33372" y="17670"/>
                      </a:lnTo>
                      <a:cubicBezTo>
                        <a:pt x="31848" y="16147"/>
                        <a:pt x="29562" y="15384"/>
                        <a:pt x="26514" y="15384"/>
                      </a:cubicBezTo>
                      <a:close/>
                    </a:path>
                  </a:pathLst>
                </a:custGeom>
                <a:grpFill/>
                <a:ln w="76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88" name="Freeform 2598">
                  <a:extLst>
                    <a:ext uri="{FF2B5EF4-FFF2-40B4-BE49-F238E27FC236}">
                      <a16:creationId xmlns:a16="http://schemas.microsoft.com/office/drawing/2014/main" id="{1688066C-DD21-46EA-A99F-907AA81D676A}"/>
                    </a:ext>
                  </a:extLst>
                </p:cNvPr>
                <p:cNvSpPr/>
                <p:nvPr/>
              </p:nvSpPr>
              <p:spPr>
                <a:xfrm>
                  <a:off x="5629050" y="5863445"/>
                  <a:ext cx="53789" cy="55008"/>
                </a:xfrm>
                <a:custGeom>
                  <a:avLst/>
                  <a:gdLst>
                    <a:gd name="connsiteX0" fmla="*/ 26514 w 53789"/>
                    <a:gd name="connsiteY0" fmla="*/ 55008 h 55008"/>
                    <a:gd name="connsiteX1" fmla="*/ 9750 w 53789"/>
                    <a:gd name="connsiteY1" fmla="*/ 48913 h 55008"/>
                    <a:gd name="connsiteX2" fmla="*/ 5940 w 53789"/>
                    <a:gd name="connsiteY2" fmla="*/ 10813 h 55008"/>
                    <a:gd name="connsiteX3" fmla="*/ 24228 w 53789"/>
                    <a:gd name="connsiteY3" fmla="*/ 144 h 55008"/>
                    <a:gd name="connsiteX4" fmla="*/ 44040 w 53789"/>
                    <a:gd name="connsiteY4" fmla="*/ 6240 h 55008"/>
                    <a:gd name="connsiteX5" fmla="*/ 44040 w 53789"/>
                    <a:gd name="connsiteY5" fmla="*/ 6240 h 55008"/>
                    <a:gd name="connsiteX6" fmla="*/ 47850 w 53789"/>
                    <a:gd name="connsiteY6" fmla="*/ 44340 h 55008"/>
                    <a:gd name="connsiteX7" fmla="*/ 29562 w 53789"/>
                    <a:gd name="connsiteY7" fmla="*/ 55008 h 55008"/>
                    <a:gd name="connsiteX8" fmla="*/ 26514 w 53789"/>
                    <a:gd name="connsiteY8" fmla="*/ 55008 h 55008"/>
                    <a:gd name="connsiteX9" fmla="*/ 27276 w 53789"/>
                    <a:gd name="connsiteY9" fmla="*/ 15384 h 55008"/>
                    <a:gd name="connsiteX10" fmla="*/ 25752 w 53789"/>
                    <a:gd name="connsiteY10" fmla="*/ 15384 h 55008"/>
                    <a:gd name="connsiteX11" fmla="*/ 18132 w 53789"/>
                    <a:gd name="connsiteY11" fmla="*/ 19956 h 55008"/>
                    <a:gd name="connsiteX12" fmla="*/ 19656 w 53789"/>
                    <a:gd name="connsiteY12" fmla="*/ 37483 h 55008"/>
                    <a:gd name="connsiteX13" fmla="*/ 28038 w 53789"/>
                    <a:gd name="connsiteY13" fmla="*/ 39768 h 55008"/>
                    <a:gd name="connsiteX14" fmla="*/ 35658 w 53789"/>
                    <a:gd name="connsiteY14" fmla="*/ 35196 h 55008"/>
                    <a:gd name="connsiteX15" fmla="*/ 34134 w 53789"/>
                    <a:gd name="connsiteY15" fmla="*/ 17670 h 55008"/>
                    <a:gd name="connsiteX16" fmla="*/ 34134 w 53789"/>
                    <a:gd name="connsiteY16" fmla="*/ 17670 h 55008"/>
                    <a:gd name="connsiteX17" fmla="*/ 27276 w 53789"/>
                    <a:gd name="connsiteY17" fmla="*/ 15384 h 55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3789" h="55008">
                      <a:moveTo>
                        <a:pt x="26514" y="55008"/>
                      </a:moveTo>
                      <a:cubicBezTo>
                        <a:pt x="20418" y="55008"/>
                        <a:pt x="14322" y="52723"/>
                        <a:pt x="9750" y="48913"/>
                      </a:cubicBezTo>
                      <a:cubicBezTo>
                        <a:pt x="-1680" y="39768"/>
                        <a:pt x="-3204" y="22243"/>
                        <a:pt x="5940" y="10813"/>
                      </a:cubicBezTo>
                      <a:cubicBezTo>
                        <a:pt x="10512" y="4716"/>
                        <a:pt x="16608" y="1668"/>
                        <a:pt x="24228" y="144"/>
                      </a:cubicBezTo>
                      <a:cubicBezTo>
                        <a:pt x="31086" y="-617"/>
                        <a:pt x="37944" y="1668"/>
                        <a:pt x="44040" y="6240"/>
                      </a:cubicBezTo>
                      <a:lnTo>
                        <a:pt x="44040" y="6240"/>
                      </a:lnTo>
                      <a:cubicBezTo>
                        <a:pt x="55470" y="15384"/>
                        <a:pt x="56994" y="32910"/>
                        <a:pt x="47850" y="44340"/>
                      </a:cubicBezTo>
                      <a:cubicBezTo>
                        <a:pt x="43278" y="50436"/>
                        <a:pt x="37182" y="53484"/>
                        <a:pt x="29562" y="55008"/>
                      </a:cubicBezTo>
                      <a:cubicBezTo>
                        <a:pt x="28800" y="55008"/>
                        <a:pt x="28038" y="55008"/>
                        <a:pt x="26514" y="55008"/>
                      </a:cubicBezTo>
                      <a:close/>
                      <a:moveTo>
                        <a:pt x="27276" y="15384"/>
                      </a:moveTo>
                      <a:cubicBezTo>
                        <a:pt x="26514" y="15384"/>
                        <a:pt x="26514" y="15384"/>
                        <a:pt x="25752" y="15384"/>
                      </a:cubicBezTo>
                      <a:cubicBezTo>
                        <a:pt x="22704" y="15384"/>
                        <a:pt x="19656" y="17670"/>
                        <a:pt x="18132" y="19956"/>
                      </a:cubicBezTo>
                      <a:cubicBezTo>
                        <a:pt x="14322" y="25290"/>
                        <a:pt x="15084" y="32910"/>
                        <a:pt x="19656" y="37483"/>
                      </a:cubicBezTo>
                      <a:cubicBezTo>
                        <a:pt x="21942" y="39768"/>
                        <a:pt x="24990" y="40530"/>
                        <a:pt x="28038" y="39768"/>
                      </a:cubicBezTo>
                      <a:cubicBezTo>
                        <a:pt x="31086" y="39768"/>
                        <a:pt x="34134" y="37483"/>
                        <a:pt x="35658" y="35196"/>
                      </a:cubicBezTo>
                      <a:cubicBezTo>
                        <a:pt x="39468" y="29863"/>
                        <a:pt x="38706" y="22243"/>
                        <a:pt x="34134" y="17670"/>
                      </a:cubicBezTo>
                      <a:lnTo>
                        <a:pt x="34134" y="17670"/>
                      </a:lnTo>
                      <a:cubicBezTo>
                        <a:pt x="31848" y="16146"/>
                        <a:pt x="29562" y="15384"/>
                        <a:pt x="27276" y="15384"/>
                      </a:cubicBezTo>
                      <a:close/>
                    </a:path>
                  </a:pathLst>
                </a:custGeom>
                <a:grpFill/>
                <a:ln w="76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89" name="Freeform 2599">
                  <a:extLst>
                    <a:ext uri="{FF2B5EF4-FFF2-40B4-BE49-F238E27FC236}">
                      <a16:creationId xmlns:a16="http://schemas.microsoft.com/office/drawing/2014/main" id="{1944AF3B-6E2F-446F-8DAA-D883D5279C5D}"/>
                    </a:ext>
                  </a:extLst>
                </p:cNvPr>
                <p:cNvSpPr/>
                <p:nvPr/>
              </p:nvSpPr>
              <p:spPr>
                <a:xfrm>
                  <a:off x="5658768" y="5887829"/>
                  <a:ext cx="53789" cy="55008"/>
                </a:xfrm>
                <a:custGeom>
                  <a:avLst/>
                  <a:gdLst>
                    <a:gd name="connsiteX0" fmla="*/ 26513 w 53789"/>
                    <a:gd name="connsiteY0" fmla="*/ 55009 h 55008"/>
                    <a:gd name="connsiteX1" fmla="*/ 9750 w 53789"/>
                    <a:gd name="connsiteY1" fmla="*/ 48912 h 55008"/>
                    <a:gd name="connsiteX2" fmla="*/ 5940 w 53789"/>
                    <a:gd name="connsiteY2" fmla="*/ 10812 h 55008"/>
                    <a:gd name="connsiteX3" fmla="*/ 24227 w 53789"/>
                    <a:gd name="connsiteY3" fmla="*/ 144 h 55008"/>
                    <a:gd name="connsiteX4" fmla="*/ 44040 w 53789"/>
                    <a:gd name="connsiteY4" fmla="*/ 6240 h 55008"/>
                    <a:gd name="connsiteX5" fmla="*/ 47850 w 53789"/>
                    <a:gd name="connsiteY5" fmla="*/ 44340 h 55008"/>
                    <a:gd name="connsiteX6" fmla="*/ 29562 w 53789"/>
                    <a:gd name="connsiteY6" fmla="*/ 55009 h 55008"/>
                    <a:gd name="connsiteX7" fmla="*/ 26513 w 53789"/>
                    <a:gd name="connsiteY7" fmla="*/ 55009 h 55008"/>
                    <a:gd name="connsiteX8" fmla="*/ 27276 w 53789"/>
                    <a:gd name="connsiteY8" fmla="*/ 15384 h 55008"/>
                    <a:gd name="connsiteX9" fmla="*/ 25752 w 53789"/>
                    <a:gd name="connsiteY9" fmla="*/ 15384 h 55008"/>
                    <a:gd name="connsiteX10" fmla="*/ 18132 w 53789"/>
                    <a:gd name="connsiteY10" fmla="*/ 19956 h 55008"/>
                    <a:gd name="connsiteX11" fmla="*/ 19656 w 53789"/>
                    <a:gd name="connsiteY11" fmla="*/ 37482 h 55008"/>
                    <a:gd name="connsiteX12" fmla="*/ 28037 w 53789"/>
                    <a:gd name="connsiteY12" fmla="*/ 39769 h 55008"/>
                    <a:gd name="connsiteX13" fmla="*/ 35657 w 53789"/>
                    <a:gd name="connsiteY13" fmla="*/ 35196 h 55008"/>
                    <a:gd name="connsiteX14" fmla="*/ 34133 w 53789"/>
                    <a:gd name="connsiteY14" fmla="*/ 17670 h 55008"/>
                    <a:gd name="connsiteX15" fmla="*/ 27276 w 53789"/>
                    <a:gd name="connsiteY15" fmla="*/ 15384 h 55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3789" h="55008">
                      <a:moveTo>
                        <a:pt x="26513" y="55009"/>
                      </a:moveTo>
                      <a:cubicBezTo>
                        <a:pt x="20417" y="55009"/>
                        <a:pt x="14322" y="52722"/>
                        <a:pt x="9750" y="48912"/>
                      </a:cubicBezTo>
                      <a:cubicBezTo>
                        <a:pt x="-1680" y="39769"/>
                        <a:pt x="-3204" y="22242"/>
                        <a:pt x="5940" y="10812"/>
                      </a:cubicBezTo>
                      <a:cubicBezTo>
                        <a:pt x="10512" y="4716"/>
                        <a:pt x="16607" y="1669"/>
                        <a:pt x="24227" y="144"/>
                      </a:cubicBezTo>
                      <a:cubicBezTo>
                        <a:pt x="31086" y="-618"/>
                        <a:pt x="37943" y="1669"/>
                        <a:pt x="44040" y="6240"/>
                      </a:cubicBezTo>
                      <a:cubicBezTo>
                        <a:pt x="55470" y="15384"/>
                        <a:pt x="56993" y="32910"/>
                        <a:pt x="47850" y="44340"/>
                      </a:cubicBezTo>
                      <a:cubicBezTo>
                        <a:pt x="43277" y="50436"/>
                        <a:pt x="37182" y="53484"/>
                        <a:pt x="29562" y="55009"/>
                      </a:cubicBezTo>
                      <a:cubicBezTo>
                        <a:pt x="28800" y="55009"/>
                        <a:pt x="28037" y="55009"/>
                        <a:pt x="26513" y="55009"/>
                      </a:cubicBezTo>
                      <a:close/>
                      <a:moveTo>
                        <a:pt x="27276" y="15384"/>
                      </a:moveTo>
                      <a:cubicBezTo>
                        <a:pt x="26513" y="15384"/>
                        <a:pt x="26513" y="15384"/>
                        <a:pt x="25752" y="15384"/>
                      </a:cubicBezTo>
                      <a:cubicBezTo>
                        <a:pt x="22703" y="15384"/>
                        <a:pt x="19656" y="17670"/>
                        <a:pt x="18132" y="19956"/>
                      </a:cubicBezTo>
                      <a:cubicBezTo>
                        <a:pt x="14322" y="25290"/>
                        <a:pt x="15083" y="32910"/>
                        <a:pt x="19656" y="37482"/>
                      </a:cubicBezTo>
                      <a:cubicBezTo>
                        <a:pt x="21942" y="39769"/>
                        <a:pt x="24990" y="40530"/>
                        <a:pt x="28037" y="39769"/>
                      </a:cubicBezTo>
                      <a:cubicBezTo>
                        <a:pt x="31086" y="39769"/>
                        <a:pt x="34133" y="37482"/>
                        <a:pt x="35657" y="35196"/>
                      </a:cubicBezTo>
                      <a:cubicBezTo>
                        <a:pt x="39467" y="29862"/>
                        <a:pt x="38706" y="22242"/>
                        <a:pt x="34133" y="17670"/>
                      </a:cubicBezTo>
                      <a:cubicBezTo>
                        <a:pt x="31847" y="16146"/>
                        <a:pt x="29562" y="15384"/>
                        <a:pt x="27276" y="15384"/>
                      </a:cubicBezTo>
                      <a:close/>
                    </a:path>
                  </a:pathLst>
                </a:custGeom>
                <a:grpFill/>
                <a:ln w="76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sp>
            <p:nvSpPr>
              <p:cNvPr id="81" name="Freeform 2600">
                <a:extLst>
                  <a:ext uri="{FF2B5EF4-FFF2-40B4-BE49-F238E27FC236}">
                    <a16:creationId xmlns:a16="http://schemas.microsoft.com/office/drawing/2014/main" id="{81DC93ED-3970-432F-BDDD-52FA214EA61D}"/>
                  </a:ext>
                </a:extLst>
              </p:cNvPr>
              <p:cNvSpPr/>
              <p:nvPr/>
            </p:nvSpPr>
            <p:spPr>
              <a:xfrm>
                <a:off x="5774781" y="5570220"/>
                <a:ext cx="134528" cy="233171"/>
              </a:xfrm>
              <a:custGeom>
                <a:avLst/>
                <a:gdLst>
                  <a:gd name="connsiteX0" fmla="*/ 126908 w 134528"/>
                  <a:gd name="connsiteY0" fmla="*/ 233172 h 233171"/>
                  <a:gd name="connsiteX1" fmla="*/ 121574 w 134528"/>
                  <a:gd name="connsiteY1" fmla="*/ 230886 h 233171"/>
                  <a:gd name="connsiteX2" fmla="*/ 104810 w 134528"/>
                  <a:gd name="connsiteY2" fmla="*/ 214122 h 233171"/>
                  <a:gd name="connsiteX3" fmla="*/ 104810 w 134528"/>
                  <a:gd name="connsiteY3" fmla="*/ 203454 h 233171"/>
                  <a:gd name="connsiteX4" fmla="*/ 115478 w 134528"/>
                  <a:gd name="connsiteY4" fmla="*/ 203454 h 233171"/>
                  <a:gd name="connsiteX5" fmla="*/ 119288 w 134528"/>
                  <a:gd name="connsiteY5" fmla="*/ 207264 h 233171"/>
                  <a:gd name="connsiteX6" fmla="*/ 119288 w 134528"/>
                  <a:gd name="connsiteY6" fmla="*/ 14478 h 233171"/>
                  <a:gd name="connsiteX7" fmla="*/ 72807 w 134528"/>
                  <a:gd name="connsiteY7" fmla="*/ 14478 h 233171"/>
                  <a:gd name="connsiteX8" fmla="*/ 13370 w 134528"/>
                  <a:gd name="connsiteY8" fmla="*/ 82296 h 233171"/>
                  <a:gd name="connsiteX9" fmla="*/ 2702 w 134528"/>
                  <a:gd name="connsiteY9" fmla="*/ 83058 h 233171"/>
                  <a:gd name="connsiteX10" fmla="*/ 1940 w 134528"/>
                  <a:gd name="connsiteY10" fmla="*/ 72390 h 233171"/>
                  <a:gd name="connsiteX11" fmla="*/ 63662 w 134528"/>
                  <a:gd name="connsiteY11" fmla="*/ 2286 h 233171"/>
                  <a:gd name="connsiteX12" fmla="*/ 68997 w 134528"/>
                  <a:gd name="connsiteY12" fmla="*/ 0 h 233171"/>
                  <a:gd name="connsiteX13" fmla="*/ 126908 w 134528"/>
                  <a:gd name="connsiteY13" fmla="*/ 0 h 233171"/>
                  <a:gd name="connsiteX14" fmla="*/ 134528 w 134528"/>
                  <a:gd name="connsiteY14" fmla="*/ 7620 h 233171"/>
                  <a:gd name="connsiteX15" fmla="*/ 134528 w 134528"/>
                  <a:gd name="connsiteY15" fmla="*/ 226314 h 233171"/>
                  <a:gd name="connsiteX16" fmla="*/ 129957 w 134528"/>
                  <a:gd name="connsiteY16" fmla="*/ 233172 h 233171"/>
                  <a:gd name="connsiteX17" fmla="*/ 126908 w 134528"/>
                  <a:gd name="connsiteY17" fmla="*/ 233172 h 233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4528" h="233171">
                    <a:moveTo>
                      <a:pt x="126908" y="233172"/>
                    </a:moveTo>
                    <a:cubicBezTo>
                      <a:pt x="124622" y="233172"/>
                      <a:pt x="123098" y="232410"/>
                      <a:pt x="121574" y="230886"/>
                    </a:cubicBezTo>
                    <a:lnTo>
                      <a:pt x="104810" y="214122"/>
                    </a:lnTo>
                    <a:cubicBezTo>
                      <a:pt x="101762" y="211074"/>
                      <a:pt x="101762" y="206502"/>
                      <a:pt x="104810" y="203454"/>
                    </a:cubicBezTo>
                    <a:cubicBezTo>
                      <a:pt x="107858" y="200406"/>
                      <a:pt x="112430" y="200406"/>
                      <a:pt x="115478" y="203454"/>
                    </a:cubicBezTo>
                    <a:lnTo>
                      <a:pt x="119288" y="207264"/>
                    </a:lnTo>
                    <a:lnTo>
                      <a:pt x="119288" y="14478"/>
                    </a:lnTo>
                    <a:lnTo>
                      <a:pt x="72807" y="14478"/>
                    </a:lnTo>
                    <a:lnTo>
                      <a:pt x="13370" y="82296"/>
                    </a:lnTo>
                    <a:cubicBezTo>
                      <a:pt x="10322" y="85344"/>
                      <a:pt x="5750" y="86106"/>
                      <a:pt x="2702" y="83058"/>
                    </a:cubicBezTo>
                    <a:cubicBezTo>
                      <a:pt x="-346" y="80010"/>
                      <a:pt x="-1108" y="75438"/>
                      <a:pt x="1940" y="72390"/>
                    </a:cubicBezTo>
                    <a:lnTo>
                      <a:pt x="63662" y="2286"/>
                    </a:lnTo>
                    <a:cubicBezTo>
                      <a:pt x="65187" y="762"/>
                      <a:pt x="67472" y="0"/>
                      <a:pt x="68997" y="0"/>
                    </a:cubicBezTo>
                    <a:lnTo>
                      <a:pt x="126908" y="0"/>
                    </a:lnTo>
                    <a:cubicBezTo>
                      <a:pt x="131480" y="0"/>
                      <a:pt x="134528" y="3048"/>
                      <a:pt x="134528" y="7620"/>
                    </a:cubicBezTo>
                    <a:lnTo>
                      <a:pt x="134528" y="226314"/>
                    </a:lnTo>
                    <a:cubicBezTo>
                      <a:pt x="134528" y="229362"/>
                      <a:pt x="133004" y="232410"/>
                      <a:pt x="129957" y="233172"/>
                    </a:cubicBezTo>
                    <a:cubicBezTo>
                      <a:pt x="129194" y="233172"/>
                      <a:pt x="127670" y="233172"/>
                      <a:pt x="126908" y="233172"/>
                    </a:cubicBezTo>
                    <a:close/>
                  </a:path>
                </a:pathLst>
              </a:custGeom>
              <a:grpFill/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2" name="Freeform 2601">
                <a:extLst>
                  <a:ext uri="{FF2B5EF4-FFF2-40B4-BE49-F238E27FC236}">
                    <a16:creationId xmlns:a16="http://schemas.microsoft.com/office/drawing/2014/main" id="{BE47EF86-5443-4841-B7E4-1C9EE197B000}"/>
                  </a:ext>
                </a:extLst>
              </p:cNvPr>
              <p:cNvSpPr/>
              <p:nvPr/>
            </p:nvSpPr>
            <p:spPr>
              <a:xfrm>
                <a:off x="5535930" y="5569458"/>
                <a:ext cx="152400" cy="265175"/>
              </a:xfrm>
              <a:custGeom>
                <a:avLst/>
                <a:gdLst>
                  <a:gd name="connsiteX0" fmla="*/ 7620 w 152400"/>
                  <a:gd name="connsiteY0" fmla="*/ 265176 h 265175"/>
                  <a:gd name="connsiteX1" fmla="*/ 4572 w 152400"/>
                  <a:gd name="connsiteY1" fmla="*/ 264414 h 265175"/>
                  <a:gd name="connsiteX2" fmla="*/ 0 w 152400"/>
                  <a:gd name="connsiteY2" fmla="*/ 257556 h 265175"/>
                  <a:gd name="connsiteX3" fmla="*/ 0 w 152400"/>
                  <a:gd name="connsiteY3" fmla="*/ 7620 h 265175"/>
                  <a:gd name="connsiteX4" fmla="*/ 7620 w 152400"/>
                  <a:gd name="connsiteY4" fmla="*/ 0 h 265175"/>
                  <a:gd name="connsiteX5" fmla="*/ 47244 w 152400"/>
                  <a:gd name="connsiteY5" fmla="*/ 0 h 265175"/>
                  <a:gd name="connsiteX6" fmla="*/ 51816 w 152400"/>
                  <a:gd name="connsiteY6" fmla="*/ 1524 h 265175"/>
                  <a:gd name="connsiteX7" fmla="*/ 149352 w 152400"/>
                  <a:gd name="connsiteY7" fmla="*/ 76962 h 265175"/>
                  <a:gd name="connsiteX8" fmla="*/ 152400 w 152400"/>
                  <a:gd name="connsiteY8" fmla="*/ 83820 h 265175"/>
                  <a:gd name="connsiteX9" fmla="*/ 149352 w 152400"/>
                  <a:gd name="connsiteY9" fmla="*/ 104394 h 265175"/>
                  <a:gd name="connsiteX10" fmla="*/ 140970 w 152400"/>
                  <a:gd name="connsiteY10" fmla="*/ 111252 h 265175"/>
                  <a:gd name="connsiteX11" fmla="*/ 134112 w 152400"/>
                  <a:gd name="connsiteY11" fmla="*/ 102870 h 265175"/>
                  <a:gd name="connsiteX12" fmla="*/ 136398 w 152400"/>
                  <a:gd name="connsiteY12" fmla="*/ 86868 h 265175"/>
                  <a:gd name="connsiteX13" fmla="*/ 44196 w 152400"/>
                  <a:gd name="connsiteY13" fmla="*/ 16002 h 265175"/>
                  <a:gd name="connsiteX14" fmla="*/ 14478 w 152400"/>
                  <a:gd name="connsiteY14" fmla="*/ 16002 h 265175"/>
                  <a:gd name="connsiteX15" fmla="*/ 14478 w 152400"/>
                  <a:gd name="connsiteY15" fmla="*/ 240792 h 265175"/>
                  <a:gd name="connsiteX16" fmla="*/ 35052 w 152400"/>
                  <a:gd name="connsiteY16" fmla="*/ 221742 h 265175"/>
                  <a:gd name="connsiteX17" fmla="*/ 45720 w 152400"/>
                  <a:gd name="connsiteY17" fmla="*/ 222504 h 265175"/>
                  <a:gd name="connsiteX18" fmla="*/ 44958 w 152400"/>
                  <a:gd name="connsiteY18" fmla="*/ 233172 h 265175"/>
                  <a:gd name="connsiteX19" fmla="*/ 11430 w 152400"/>
                  <a:gd name="connsiteY19" fmla="*/ 263652 h 265175"/>
                  <a:gd name="connsiteX20" fmla="*/ 7620 w 152400"/>
                  <a:gd name="connsiteY20" fmla="*/ 265176 h 26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2400" h="265175">
                    <a:moveTo>
                      <a:pt x="7620" y="265176"/>
                    </a:moveTo>
                    <a:cubicBezTo>
                      <a:pt x="6858" y="265176"/>
                      <a:pt x="5334" y="265176"/>
                      <a:pt x="4572" y="264414"/>
                    </a:cubicBezTo>
                    <a:cubicBezTo>
                      <a:pt x="1524" y="262890"/>
                      <a:pt x="0" y="260604"/>
                      <a:pt x="0" y="257556"/>
                    </a:cubicBezTo>
                    <a:lnTo>
                      <a:pt x="0" y="7620"/>
                    </a:lnTo>
                    <a:cubicBezTo>
                      <a:pt x="0" y="3048"/>
                      <a:pt x="3048" y="0"/>
                      <a:pt x="7620" y="0"/>
                    </a:cubicBezTo>
                    <a:lnTo>
                      <a:pt x="47244" y="0"/>
                    </a:lnTo>
                    <a:cubicBezTo>
                      <a:pt x="48768" y="0"/>
                      <a:pt x="50292" y="762"/>
                      <a:pt x="51816" y="1524"/>
                    </a:cubicBezTo>
                    <a:lnTo>
                      <a:pt x="149352" y="76962"/>
                    </a:lnTo>
                    <a:cubicBezTo>
                      <a:pt x="151638" y="78486"/>
                      <a:pt x="152400" y="81534"/>
                      <a:pt x="152400" y="83820"/>
                    </a:cubicBezTo>
                    <a:lnTo>
                      <a:pt x="149352" y="104394"/>
                    </a:lnTo>
                    <a:cubicBezTo>
                      <a:pt x="148590" y="108204"/>
                      <a:pt x="144780" y="111252"/>
                      <a:pt x="140970" y="111252"/>
                    </a:cubicBezTo>
                    <a:cubicBezTo>
                      <a:pt x="137160" y="110490"/>
                      <a:pt x="134112" y="106680"/>
                      <a:pt x="134112" y="102870"/>
                    </a:cubicBezTo>
                    <a:lnTo>
                      <a:pt x="136398" y="86868"/>
                    </a:lnTo>
                    <a:lnTo>
                      <a:pt x="44196" y="16002"/>
                    </a:lnTo>
                    <a:lnTo>
                      <a:pt x="14478" y="16002"/>
                    </a:lnTo>
                    <a:lnTo>
                      <a:pt x="14478" y="240792"/>
                    </a:lnTo>
                    <a:lnTo>
                      <a:pt x="35052" y="221742"/>
                    </a:lnTo>
                    <a:cubicBezTo>
                      <a:pt x="38100" y="218694"/>
                      <a:pt x="42672" y="219456"/>
                      <a:pt x="45720" y="222504"/>
                    </a:cubicBezTo>
                    <a:cubicBezTo>
                      <a:pt x="48768" y="225552"/>
                      <a:pt x="48006" y="230124"/>
                      <a:pt x="44958" y="233172"/>
                    </a:cubicBezTo>
                    <a:lnTo>
                      <a:pt x="11430" y="263652"/>
                    </a:lnTo>
                    <a:cubicBezTo>
                      <a:pt x="11430" y="264414"/>
                      <a:pt x="9144" y="265176"/>
                      <a:pt x="7620" y="265176"/>
                    </a:cubicBezTo>
                    <a:close/>
                  </a:path>
                </a:pathLst>
              </a:custGeom>
              <a:grpFill/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110" name="Прямоугольник 109">
              <a:extLst>
                <a:ext uri="{FF2B5EF4-FFF2-40B4-BE49-F238E27FC236}">
                  <a16:creationId xmlns:a16="http://schemas.microsoft.com/office/drawing/2014/main" id="{497D24DB-1C29-4A8F-852F-C8915F4A93C4}"/>
                </a:ext>
              </a:extLst>
            </p:cNvPr>
            <p:cNvSpPr/>
            <p:nvPr/>
          </p:nvSpPr>
          <p:spPr>
            <a:xfrm>
              <a:off x="4281367" y="5530527"/>
              <a:ext cx="2276621" cy="3949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ru-RU" sz="1050" dirty="0">
                  <a:latin typeface="Styrene A LC Light" pitchFamily="50" charset="0"/>
                </a:rPr>
                <a:t>решение по сделке от 1 дня</a:t>
              </a:r>
            </a:p>
            <a:p>
              <a:endParaRPr lang="ru-RU" sz="1050" dirty="0">
                <a:latin typeface="Styrene A LC Light" pitchFamily="50" charset="0"/>
              </a:endParaRP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2D410035-74A3-4181-B424-C7BD3207E185}"/>
              </a:ext>
            </a:extLst>
          </p:cNvPr>
          <p:cNvSpPr txBox="1"/>
          <p:nvPr/>
        </p:nvSpPr>
        <p:spPr>
          <a:xfrm>
            <a:off x="3675999" y="4130828"/>
            <a:ext cx="340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Styrene A LC Bold" pitchFamily="50" charset="0"/>
              </a:rPr>
              <a:t>Условия для заемщиков: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F6EA03F4-3F4C-48C5-9398-4684ABCB6680}"/>
              </a:ext>
            </a:extLst>
          </p:cNvPr>
          <p:cNvSpPr txBox="1"/>
          <p:nvPr/>
        </p:nvSpPr>
        <p:spPr>
          <a:xfrm>
            <a:off x="3663202" y="882960"/>
            <a:ext cx="3409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Styrene A LC Bold" pitchFamily="50" charset="0"/>
              </a:rPr>
              <a:t>Требования к заемщику: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2CED562-80C4-44F2-A819-EAA3F19EE24D}"/>
              </a:ext>
            </a:extLst>
          </p:cNvPr>
          <p:cNvGrpSpPr/>
          <p:nvPr/>
        </p:nvGrpSpPr>
        <p:grpSpPr>
          <a:xfrm>
            <a:off x="3932017" y="1496907"/>
            <a:ext cx="2670714" cy="292396"/>
            <a:chOff x="3932017" y="1496907"/>
            <a:chExt cx="2670714" cy="292396"/>
          </a:xfrm>
        </p:grpSpPr>
        <p:grpSp>
          <p:nvGrpSpPr>
            <p:cNvPr id="131" name="Группа 130">
              <a:extLst>
                <a:ext uri="{FF2B5EF4-FFF2-40B4-BE49-F238E27FC236}">
                  <a16:creationId xmlns:a16="http://schemas.microsoft.com/office/drawing/2014/main" id="{37330F27-8723-4CA7-AE74-1AF90493B808}"/>
                </a:ext>
              </a:extLst>
            </p:cNvPr>
            <p:cNvGrpSpPr/>
            <p:nvPr/>
          </p:nvGrpSpPr>
          <p:grpSpPr>
            <a:xfrm>
              <a:off x="3932017" y="1496907"/>
              <a:ext cx="237015" cy="292396"/>
              <a:chOff x="4133861" y="5944892"/>
              <a:chExt cx="237015" cy="292396"/>
            </a:xfrm>
            <a:solidFill>
              <a:srgbClr val="EF3124"/>
            </a:solidFill>
          </p:grpSpPr>
          <p:sp>
            <p:nvSpPr>
              <p:cNvPr id="132" name="Freeform 2071">
                <a:extLst>
                  <a:ext uri="{FF2B5EF4-FFF2-40B4-BE49-F238E27FC236}">
                    <a16:creationId xmlns:a16="http://schemas.microsoft.com/office/drawing/2014/main" id="{B66A3BBD-9F20-4601-801B-03AAF6AF86A6}"/>
                  </a:ext>
                </a:extLst>
              </p:cNvPr>
              <p:cNvSpPr/>
              <p:nvPr/>
            </p:nvSpPr>
            <p:spPr>
              <a:xfrm>
                <a:off x="4222209" y="6003371"/>
                <a:ext cx="59710" cy="59697"/>
              </a:xfrm>
              <a:custGeom>
                <a:avLst/>
                <a:gdLst>
                  <a:gd name="connsiteX0" fmla="*/ 38326 w 76651"/>
                  <a:gd name="connsiteY0" fmla="*/ 76634 h 76634"/>
                  <a:gd name="connsiteX1" fmla="*/ 76651 w 76651"/>
                  <a:gd name="connsiteY1" fmla="*/ 38317 h 76634"/>
                  <a:gd name="connsiteX2" fmla="*/ 38326 w 76651"/>
                  <a:gd name="connsiteY2" fmla="*/ 0 h 76634"/>
                  <a:gd name="connsiteX3" fmla="*/ 0 w 76651"/>
                  <a:gd name="connsiteY3" fmla="*/ 38317 h 76634"/>
                  <a:gd name="connsiteX4" fmla="*/ 38326 w 76651"/>
                  <a:gd name="connsiteY4" fmla="*/ 76634 h 76634"/>
                  <a:gd name="connsiteX5" fmla="*/ 38326 w 76651"/>
                  <a:gd name="connsiteY5" fmla="*/ 15640 h 76634"/>
                  <a:gd name="connsiteX6" fmla="*/ 61008 w 76651"/>
                  <a:gd name="connsiteY6" fmla="*/ 38317 h 76634"/>
                  <a:gd name="connsiteX7" fmla="*/ 38326 w 76651"/>
                  <a:gd name="connsiteY7" fmla="*/ 60995 h 76634"/>
                  <a:gd name="connsiteX8" fmla="*/ 15643 w 76651"/>
                  <a:gd name="connsiteY8" fmla="*/ 38317 h 76634"/>
                  <a:gd name="connsiteX9" fmla="*/ 38326 w 76651"/>
                  <a:gd name="connsiteY9" fmla="*/ 15640 h 76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651" h="76634">
                    <a:moveTo>
                      <a:pt x="38326" y="76634"/>
                    </a:moveTo>
                    <a:cubicBezTo>
                      <a:pt x="59444" y="76634"/>
                      <a:pt x="76651" y="59431"/>
                      <a:pt x="76651" y="38317"/>
                    </a:cubicBezTo>
                    <a:cubicBezTo>
                      <a:pt x="76651" y="17204"/>
                      <a:pt x="59444" y="0"/>
                      <a:pt x="38326" y="0"/>
                    </a:cubicBezTo>
                    <a:cubicBezTo>
                      <a:pt x="17207" y="0"/>
                      <a:pt x="0" y="17204"/>
                      <a:pt x="0" y="38317"/>
                    </a:cubicBezTo>
                    <a:cubicBezTo>
                      <a:pt x="0" y="59431"/>
                      <a:pt x="17207" y="76634"/>
                      <a:pt x="38326" y="76634"/>
                    </a:cubicBezTo>
                    <a:close/>
                    <a:moveTo>
                      <a:pt x="38326" y="15640"/>
                    </a:moveTo>
                    <a:cubicBezTo>
                      <a:pt x="50840" y="15640"/>
                      <a:pt x="61008" y="25805"/>
                      <a:pt x="61008" y="38317"/>
                    </a:cubicBezTo>
                    <a:cubicBezTo>
                      <a:pt x="61008" y="50829"/>
                      <a:pt x="50840" y="60995"/>
                      <a:pt x="38326" y="60995"/>
                    </a:cubicBezTo>
                    <a:cubicBezTo>
                      <a:pt x="25811" y="60995"/>
                      <a:pt x="15643" y="50829"/>
                      <a:pt x="15643" y="38317"/>
                    </a:cubicBezTo>
                    <a:cubicBezTo>
                      <a:pt x="15643" y="25805"/>
                      <a:pt x="25811" y="15640"/>
                      <a:pt x="38326" y="15640"/>
                    </a:cubicBezTo>
                    <a:close/>
                  </a:path>
                </a:pathLst>
              </a:custGeom>
              <a:grpFill/>
              <a:ln w="78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3" name="Freeform 2072">
                <a:extLst>
                  <a:ext uri="{FF2B5EF4-FFF2-40B4-BE49-F238E27FC236}">
                    <a16:creationId xmlns:a16="http://schemas.microsoft.com/office/drawing/2014/main" id="{77317291-86C9-4ADB-93BE-861863518534}"/>
                  </a:ext>
                </a:extLst>
              </p:cNvPr>
              <p:cNvSpPr/>
              <p:nvPr/>
            </p:nvSpPr>
            <p:spPr>
              <a:xfrm>
                <a:off x="4199665" y="6064287"/>
                <a:ext cx="104798" cy="87718"/>
              </a:xfrm>
              <a:custGeom>
                <a:avLst/>
                <a:gdLst>
                  <a:gd name="connsiteX0" fmla="*/ 70394 w 134531"/>
                  <a:gd name="connsiteY0" fmla="*/ 0 h 112605"/>
                  <a:gd name="connsiteX1" fmla="*/ 64137 w 134531"/>
                  <a:gd name="connsiteY1" fmla="*/ 0 h 112605"/>
                  <a:gd name="connsiteX2" fmla="*/ 0 w 134531"/>
                  <a:gd name="connsiteY2" fmla="*/ 64123 h 112605"/>
                  <a:gd name="connsiteX3" fmla="*/ 0 w 134531"/>
                  <a:gd name="connsiteY3" fmla="*/ 104786 h 112605"/>
                  <a:gd name="connsiteX4" fmla="*/ 7822 w 134531"/>
                  <a:gd name="connsiteY4" fmla="*/ 112606 h 112605"/>
                  <a:gd name="connsiteX5" fmla="*/ 126710 w 134531"/>
                  <a:gd name="connsiteY5" fmla="*/ 112606 h 112605"/>
                  <a:gd name="connsiteX6" fmla="*/ 134531 w 134531"/>
                  <a:gd name="connsiteY6" fmla="*/ 104786 h 112605"/>
                  <a:gd name="connsiteX7" fmla="*/ 134531 w 134531"/>
                  <a:gd name="connsiteY7" fmla="*/ 64123 h 112605"/>
                  <a:gd name="connsiteX8" fmla="*/ 70394 w 134531"/>
                  <a:gd name="connsiteY8" fmla="*/ 0 h 112605"/>
                  <a:gd name="connsiteX9" fmla="*/ 118888 w 134531"/>
                  <a:gd name="connsiteY9" fmla="*/ 96184 h 112605"/>
                  <a:gd name="connsiteX10" fmla="*/ 15643 w 134531"/>
                  <a:gd name="connsiteY10" fmla="*/ 96184 h 112605"/>
                  <a:gd name="connsiteX11" fmla="*/ 15643 w 134531"/>
                  <a:gd name="connsiteY11" fmla="*/ 63341 h 112605"/>
                  <a:gd name="connsiteX12" fmla="*/ 64137 w 134531"/>
                  <a:gd name="connsiteY12" fmla="*/ 14858 h 112605"/>
                  <a:gd name="connsiteX13" fmla="*/ 70394 w 134531"/>
                  <a:gd name="connsiteY13" fmla="*/ 14858 h 112605"/>
                  <a:gd name="connsiteX14" fmla="*/ 118888 w 134531"/>
                  <a:gd name="connsiteY14" fmla="*/ 63341 h 112605"/>
                  <a:gd name="connsiteX15" fmla="*/ 118888 w 134531"/>
                  <a:gd name="connsiteY15" fmla="*/ 96184 h 112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34531" h="112605">
                    <a:moveTo>
                      <a:pt x="70394" y="0"/>
                    </a:moveTo>
                    <a:lnTo>
                      <a:pt x="64137" y="0"/>
                    </a:lnTo>
                    <a:cubicBezTo>
                      <a:pt x="28940" y="0"/>
                      <a:pt x="0" y="28934"/>
                      <a:pt x="0" y="64123"/>
                    </a:cubicBezTo>
                    <a:lnTo>
                      <a:pt x="0" y="104786"/>
                    </a:lnTo>
                    <a:cubicBezTo>
                      <a:pt x="0" y="109478"/>
                      <a:pt x="3129" y="112606"/>
                      <a:pt x="7822" y="112606"/>
                    </a:cubicBezTo>
                    <a:lnTo>
                      <a:pt x="126710" y="112606"/>
                    </a:lnTo>
                    <a:cubicBezTo>
                      <a:pt x="131402" y="112606"/>
                      <a:pt x="134531" y="109478"/>
                      <a:pt x="134531" y="104786"/>
                    </a:cubicBezTo>
                    <a:lnTo>
                      <a:pt x="134531" y="64123"/>
                    </a:lnTo>
                    <a:cubicBezTo>
                      <a:pt x="134531" y="28151"/>
                      <a:pt x="106374" y="0"/>
                      <a:pt x="70394" y="0"/>
                    </a:cubicBezTo>
                    <a:close/>
                    <a:moveTo>
                      <a:pt x="118888" y="96184"/>
                    </a:moveTo>
                    <a:lnTo>
                      <a:pt x="15643" y="96184"/>
                    </a:lnTo>
                    <a:lnTo>
                      <a:pt x="15643" y="63341"/>
                    </a:lnTo>
                    <a:cubicBezTo>
                      <a:pt x="15643" y="36753"/>
                      <a:pt x="37543" y="14858"/>
                      <a:pt x="64137" y="14858"/>
                    </a:cubicBezTo>
                    <a:lnTo>
                      <a:pt x="70394" y="14858"/>
                    </a:lnTo>
                    <a:cubicBezTo>
                      <a:pt x="96988" y="14858"/>
                      <a:pt x="118888" y="36753"/>
                      <a:pt x="118888" y="63341"/>
                    </a:cubicBezTo>
                    <a:lnTo>
                      <a:pt x="118888" y="96184"/>
                    </a:lnTo>
                    <a:close/>
                  </a:path>
                </a:pathLst>
              </a:custGeom>
              <a:grpFill/>
              <a:ln w="78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4" name="Freeform 2073">
                <a:extLst>
                  <a:ext uri="{FF2B5EF4-FFF2-40B4-BE49-F238E27FC236}">
                    <a16:creationId xmlns:a16="http://schemas.microsoft.com/office/drawing/2014/main" id="{D9D34A83-6872-494F-A2D3-780BC59DE737}"/>
                  </a:ext>
                </a:extLst>
              </p:cNvPr>
              <p:cNvSpPr/>
              <p:nvPr/>
            </p:nvSpPr>
            <p:spPr>
              <a:xfrm>
                <a:off x="4133861" y="5944892"/>
                <a:ext cx="237015" cy="292396"/>
              </a:xfrm>
              <a:custGeom>
                <a:avLst/>
                <a:gdLst>
                  <a:gd name="connsiteX0" fmla="*/ 270626 w 304259"/>
                  <a:gd name="connsiteY0" fmla="*/ 0 h 375352"/>
                  <a:gd name="connsiteX1" fmla="*/ 33633 w 304259"/>
                  <a:gd name="connsiteY1" fmla="*/ 0 h 375352"/>
                  <a:gd name="connsiteX2" fmla="*/ 0 w 304259"/>
                  <a:gd name="connsiteY2" fmla="*/ 33625 h 375352"/>
                  <a:gd name="connsiteX3" fmla="*/ 0 w 304259"/>
                  <a:gd name="connsiteY3" fmla="*/ 341727 h 375352"/>
                  <a:gd name="connsiteX4" fmla="*/ 33633 w 304259"/>
                  <a:gd name="connsiteY4" fmla="*/ 375352 h 375352"/>
                  <a:gd name="connsiteX5" fmla="*/ 270626 w 304259"/>
                  <a:gd name="connsiteY5" fmla="*/ 375352 h 375352"/>
                  <a:gd name="connsiteX6" fmla="*/ 304259 w 304259"/>
                  <a:gd name="connsiteY6" fmla="*/ 341727 h 375352"/>
                  <a:gd name="connsiteX7" fmla="*/ 304259 w 304259"/>
                  <a:gd name="connsiteY7" fmla="*/ 33625 h 375352"/>
                  <a:gd name="connsiteX8" fmla="*/ 270626 w 304259"/>
                  <a:gd name="connsiteY8" fmla="*/ 0 h 375352"/>
                  <a:gd name="connsiteX9" fmla="*/ 288616 w 304259"/>
                  <a:gd name="connsiteY9" fmla="*/ 342509 h 375352"/>
                  <a:gd name="connsiteX10" fmla="*/ 270626 w 304259"/>
                  <a:gd name="connsiteY10" fmla="*/ 360494 h 375352"/>
                  <a:gd name="connsiteX11" fmla="*/ 33633 w 304259"/>
                  <a:gd name="connsiteY11" fmla="*/ 360494 h 375352"/>
                  <a:gd name="connsiteX12" fmla="*/ 15643 w 304259"/>
                  <a:gd name="connsiteY12" fmla="*/ 342509 h 375352"/>
                  <a:gd name="connsiteX13" fmla="*/ 15643 w 304259"/>
                  <a:gd name="connsiteY13" fmla="*/ 34407 h 375352"/>
                  <a:gd name="connsiteX14" fmla="*/ 33633 w 304259"/>
                  <a:gd name="connsiteY14" fmla="*/ 16421 h 375352"/>
                  <a:gd name="connsiteX15" fmla="*/ 270626 w 304259"/>
                  <a:gd name="connsiteY15" fmla="*/ 16421 h 375352"/>
                  <a:gd name="connsiteX16" fmla="*/ 288616 w 304259"/>
                  <a:gd name="connsiteY16" fmla="*/ 34407 h 375352"/>
                  <a:gd name="connsiteX17" fmla="*/ 288616 w 304259"/>
                  <a:gd name="connsiteY17" fmla="*/ 342509 h 375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04259" h="375352">
                    <a:moveTo>
                      <a:pt x="270626" y="0"/>
                    </a:moveTo>
                    <a:lnTo>
                      <a:pt x="33633" y="0"/>
                    </a:lnTo>
                    <a:cubicBezTo>
                      <a:pt x="14861" y="0"/>
                      <a:pt x="0" y="14857"/>
                      <a:pt x="0" y="33625"/>
                    </a:cubicBezTo>
                    <a:lnTo>
                      <a:pt x="0" y="341727"/>
                    </a:lnTo>
                    <a:cubicBezTo>
                      <a:pt x="0" y="360494"/>
                      <a:pt x="14861" y="375352"/>
                      <a:pt x="33633" y="375352"/>
                    </a:cubicBezTo>
                    <a:lnTo>
                      <a:pt x="270626" y="375352"/>
                    </a:lnTo>
                    <a:cubicBezTo>
                      <a:pt x="289398" y="375352"/>
                      <a:pt x="304259" y="360494"/>
                      <a:pt x="304259" y="341727"/>
                    </a:cubicBezTo>
                    <a:lnTo>
                      <a:pt x="304259" y="33625"/>
                    </a:lnTo>
                    <a:cubicBezTo>
                      <a:pt x="304259" y="15640"/>
                      <a:pt x="289398" y="0"/>
                      <a:pt x="270626" y="0"/>
                    </a:cubicBezTo>
                    <a:close/>
                    <a:moveTo>
                      <a:pt x="288616" y="342509"/>
                    </a:moveTo>
                    <a:cubicBezTo>
                      <a:pt x="288616" y="352675"/>
                      <a:pt x="280795" y="360494"/>
                      <a:pt x="270626" y="360494"/>
                    </a:cubicBezTo>
                    <a:lnTo>
                      <a:pt x="33633" y="360494"/>
                    </a:lnTo>
                    <a:cubicBezTo>
                      <a:pt x="23465" y="360494"/>
                      <a:pt x="15643" y="352675"/>
                      <a:pt x="15643" y="342509"/>
                    </a:cubicBezTo>
                    <a:lnTo>
                      <a:pt x="15643" y="34407"/>
                    </a:lnTo>
                    <a:cubicBezTo>
                      <a:pt x="15643" y="24241"/>
                      <a:pt x="23465" y="16421"/>
                      <a:pt x="33633" y="16421"/>
                    </a:cubicBezTo>
                    <a:lnTo>
                      <a:pt x="270626" y="16421"/>
                    </a:lnTo>
                    <a:cubicBezTo>
                      <a:pt x="280795" y="16421"/>
                      <a:pt x="288616" y="24241"/>
                      <a:pt x="288616" y="34407"/>
                    </a:cubicBezTo>
                    <a:lnTo>
                      <a:pt x="288616" y="342509"/>
                    </a:lnTo>
                    <a:close/>
                  </a:path>
                </a:pathLst>
              </a:custGeom>
              <a:grpFill/>
              <a:ln w="78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5" name="Freeform 2074">
                <a:extLst>
                  <a:ext uri="{FF2B5EF4-FFF2-40B4-BE49-F238E27FC236}">
                    <a16:creationId xmlns:a16="http://schemas.microsoft.com/office/drawing/2014/main" id="{2E5C7707-CD4F-4436-842D-C24A10DA1978}"/>
                  </a:ext>
                </a:extLst>
              </p:cNvPr>
              <p:cNvSpPr/>
              <p:nvPr/>
            </p:nvSpPr>
            <p:spPr>
              <a:xfrm>
                <a:off x="4219771" y="6194038"/>
                <a:ext cx="65194" cy="12183"/>
              </a:xfrm>
              <a:custGeom>
                <a:avLst/>
                <a:gdLst>
                  <a:gd name="connsiteX0" fmla="*/ 75869 w 83690"/>
                  <a:gd name="connsiteY0" fmla="*/ 0 h 15639"/>
                  <a:gd name="connsiteX1" fmla="*/ 7822 w 83690"/>
                  <a:gd name="connsiteY1" fmla="*/ 0 h 15639"/>
                  <a:gd name="connsiteX2" fmla="*/ 0 w 83690"/>
                  <a:gd name="connsiteY2" fmla="*/ 7820 h 15639"/>
                  <a:gd name="connsiteX3" fmla="*/ 7822 w 83690"/>
                  <a:gd name="connsiteY3" fmla="*/ 15640 h 15639"/>
                  <a:gd name="connsiteX4" fmla="*/ 75869 w 83690"/>
                  <a:gd name="connsiteY4" fmla="*/ 15640 h 15639"/>
                  <a:gd name="connsiteX5" fmla="*/ 83691 w 83690"/>
                  <a:gd name="connsiteY5" fmla="*/ 7820 h 15639"/>
                  <a:gd name="connsiteX6" fmla="*/ 75869 w 83690"/>
                  <a:gd name="connsiteY6" fmla="*/ 0 h 15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690" h="15639">
                    <a:moveTo>
                      <a:pt x="75869" y="0"/>
                    </a:moveTo>
                    <a:lnTo>
                      <a:pt x="7822" y="0"/>
                    </a:lnTo>
                    <a:cubicBezTo>
                      <a:pt x="3129" y="0"/>
                      <a:pt x="0" y="3128"/>
                      <a:pt x="0" y="7820"/>
                    </a:cubicBezTo>
                    <a:cubicBezTo>
                      <a:pt x="0" y="12512"/>
                      <a:pt x="3129" y="15640"/>
                      <a:pt x="7822" y="15640"/>
                    </a:cubicBezTo>
                    <a:lnTo>
                      <a:pt x="75869" y="15640"/>
                    </a:lnTo>
                    <a:cubicBezTo>
                      <a:pt x="80562" y="15640"/>
                      <a:pt x="83691" y="12512"/>
                      <a:pt x="83691" y="7820"/>
                    </a:cubicBezTo>
                    <a:cubicBezTo>
                      <a:pt x="83691" y="3128"/>
                      <a:pt x="79780" y="0"/>
                      <a:pt x="75869" y="0"/>
                    </a:cubicBezTo>
                    <a:close/>
                  </a:path>
                </a:pathLst>
              </a:custGeom>
              <a:grpFill/>
              <a:ln w="78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136" name="Прямоугольник 135">
              <a:extLst>
                <a:ext uri="{FF2B5EF4-FFF2-40B4-BE49-F238E27FC236}">
                  <a16:creationId xmlns:a16="http://schemas.microsoft.com/office/drawing/2014/main" id="{7B0330A8-6A46-4932-82B2-DFC70CDC6A2F}"/>
                </a:ext>
              </a:extLst>
            </p:cNvPr>
            <p:cNvSpPr/>
            <p:nvPr/>
          </p:nvSpPr>
          <p:spPr>
            <a:xfrm>
              <a:off x="4275243" y="1532877"/>
              <a:ext cx="2327488" cy="233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ru-RU" sz="1050" dirty="0">
                  <a:latin typeface="Styrene A LC Light" pitchFamily="50" charset="0"/>
                </a:rPr>
                <a:t>аккредитация в Альфа-Банке</a:t>
              </a:r>
            </a:p>
          </p:txBody>
        </p:sp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2B1705DE-F45C-4A82-9B0D-5AE97FEA47F4}"/>
              </a:ext>
            </a:extLst>
          </p:cNvPr>
          <p:cNvSpPr txBox="1"/>
          <p:nvPr/>
        </p:nvSpPr>
        <p:spPr>
          <a:xfrm>
            <a:off x="3675999" y="2159466"/>
            <a:ext cx="5189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Styrene A LC Bold" pitchFamily="50" charset="0"/>
              </a:rPr>
              <a:t>Формы выдачи и сроки кредитования: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777A18A-D82B-4FEC-B479-C204D31D0A80}"/>
              </a:ext>
            </a:extLst>
          </p:cNvPr>
          <p:cNvGrpSpPr/>
          <p:nvPr/>
        </p:nvGrpSpPr>
        <p:grpSpPr>
          <a:xfrm>
            <a:off x="7863372" y="1455875"/>
            <a:ext cx="3430468" cy="374461"/>
            <a:chOff x="8044527" y="1455875"/>
            <a:chExt cx="3430468" cy="374461"/>
          </a:xfrm>
        </p:grpSpPr>
        <p:sp>
          <p:nvSpPr>
            <p:cNvPr id="145" name="Прямоугольник 144">
              <a:extLst>
                <a:ext uri="{FF2B5EF4-FFF2-40B4-BE49-F238E27FC236}">
                  <a16:creationId xmlns:a16="http://schemas.microsoft.com/office/drawing/2014/main" id="{E9A81A19-8F45-4CA7-A229-EC34C5774625}"/>
                </a:ext>
              </a:extLst>
            </p:cNvPr>
            <p:cNvSpPr/>
            <p:nvPr/>
          </p:nvSpPr>
          <p:spPr>
            <a:xfrm>
              <a:off x="8391305" y="1455875"/>
              <a:ext cx="3083690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ru-RU" sz="1050" dirty="0">
                  <a:latin typeface="Styrene A LC Light" pitchFamily="50" charset="0"/>
                </a:rPr>
                <a:t>счет эскроу и счет раскрытия эскроу в Альфа-Банке</a:t>
              </a:r>
            </a:p>
          </p:txBody>
        </p:sp>
        <p:grpSp>
          <p:nvGrpSpPr>
            <p:cNvPr id="148" name="Graphic 2">
              <a:extLst>
                <a:ext uri="{FF2B5EF4-FFF2-40B4-BE49-F238E27FC236}">
                  <a16:creationId xmlns:a16="http://schemas.microsoft.com/office/drawing/2014/main" id="{C18C028A-D2C7-4D79-A6B9-86DDD5E9FC81}"/>
                </a:ext>
              </a:extLst>
            </p:cNvPr>
            <p:cNvGrpSpPr/>
            <p:nvPr/>
          </p:nvGrpSpPr>
          <p:grpSpPr>
            <a:xfrm>
              <a:off x="8044527" y="1501662"/>
              <a:ext cx="282817" cy="282886"/>
              <a:chOff x="2710794" y="4178604"/>
              <a:chExt cx="306097" cy="306172"/>
            </a:xfrm>
            <a:solidFill>
              <a:srgbClr val="E63C35"/>
            </a:solidFill>
          </p:grpSpPr>
          <p:sp>
            <p:nvSpPr>
              <p:cNvPr id="149" name="Freeform 3133">
                <a:extLst>
                  <a:ext uri="{FF2B5EF4-FFF2-40B4-BE49-F238E27FC236}">
                    <a16:creationId xmlns:a16="http://schemas.microsoft.com/office/drawing/2014/main" id="{8EE8767C-6227-4185-A21F-A4E0197C75DF}"/>
                  </a:ext>
                </a:extLst>
              </p:cNvPr>
              <p:cNvSpPr/>
              <p:nvPr/>
            </p:nvSpPr>
            <p:spPr>
              <a:xfrm>
                <a:off x="2710794" y="4178604"/>
                <a:ext cx="306097" cy="184576"/>
              </a:xfrm>
              <a:custGeom>
                <a:avLst/>
                <a:gdLst>
                  <a:gd name="connsiteX0" fmla="*/ 278006 w 306097"/>
                  <a:gd name="connsiteY0" fmla="*/ 184576 h 184576"/>
                  <a:gd name="connsiteX1" fmla="*/ 273641 w 306097"/>
                  <a:gd name="connsiteY1" fmla="*/ 182706 h 184576"/>
                  <a:gd name="connsiteX2" fmla="*/ 152645 w 306097"/>
                  <a:gd name="connsiteY2" fmla="*/ 69840 h 184576"/>
                  <a:gd name="connsiteX3" fmla="*/ 31649 w 306097"/>
                  <a:gd name="connsiteY3" fmla="*/ 182706 h 184576"/>
                  <a:gd name="connsiteX4" fmla="*/ 26659 w 306097"/>
                  <a:gd name="connsiteY4" fmla="*/ 184576 h 184576"/>
                  <a:gd name="connsiteX5" fmla="*/ 22293 w 306097"/>
                  <a:gd name="connsiteY5" fmla="*/ 181459 h 184576"/>
                  <a:gd name="connsiteX6" fmla="*/ 1088 w 306097"/>
                  <a:gd name="connsiteY6" fmla="*/ 147162 h 184576"/>
                  <a:gd name="connsiteX7" fmla="*/ 2335 w 306097"/>
                  <a:gd name="connsiteY7" fmla="*/ 139056 h 184576"/>
                  <a:gd name="connsiteX8" fmla="*/ 148903 w 306097"/>
                  <a:gd name="connsiteY8" fmla="*/ 1871 h 184576"/>
                  <a:gd name="connsiteX9" fmla="*/ 157634 w 306097"/>
                  <a:gd name="connsiteY9" fmla="*/ 1871 h 184576"/>
                  <a:gd name="connsiteX10" fmla="*/ 304201 w 306097"/>
                  <a:gd name="connsiteY10" fmla="*/ 139056 h 184576"/>
                  <a:gd name="connsiteX11" fmla="*/ 305449 w 306097"/>
                  <a:gd name="connsiteY11" fmla="*/ 147162 h 184576"/>
                  <a:gd name="connsiteX12" fmla="*/ 284243 w 306097"/>
                  <a:gd name="connsiteY12" fmla="*/ 181459 h 184576"/>
                  <a:gd name="connsiteX13" fmla="*/ 279877 w 306097"/>
                  <a:gd name="connsiteY13" fmla="*/ 184576 h 184576"/>
                  <a:gd name="connsiteX14" fmla="*/ 278006 w 306097"/>
                  <a:gd name="connsiteY14" fmla="*/ 184576 h 184576"/>
                  <a:gd name="connsiteX15" fmla="*/ 152645 w 306097"/>
                  <a:gd name="connsiteY15" fmla="*/ 54874 h 184576"/>
                  <a:gd name="connsiteX16" fmla="*/ 157010 w 306097"/>
                  <a:gd name="connsiteY16" fmla="*/ 56745 h 184576"/>
                  <a:gd name="connsiteX17" fmla="*/ 276759 w 306097"/>
                  <a:gd name="connsiteY17" fmla="*/ 168987 h 184576"/>
                  <a:gd name="connsiteX18" fmla="*/ 291104 w 306097"/>
                  <a:gd name="connsiteY18" fmla="*/ 145292 h 184576"/>
                  <a:gd name="connsiteX19" fmla="*/ 152645 w 306097"/>
                  <a:gd name="connsiteY19" fmla="*/ 15589 h 184576"/>
                  <a:gd name="connsiteX20" fmla="*/ 14185 w 306097"/>
                  <a:gd name="connsiteY20" fmla="*/ 145292 h 184576"/>
                  <a:gd name="connsiteX21" fmla="*/ 28530 w 306097"/>
                  <a:gd name="connsiteY21" fmla="*/ 168987 h 184576"/>
                  <a:gd name="connsiteX22" fmla="*/ 148279 w 306097"/>
                  <a:gd name="connsiteY22" fmla="*/ 56745 h 184576"/>
                  <a:gd name="connsiteX23" fmla="*/ 152645 w 306097"/>
                  <a:gd name="connsiteY23" fmla="*/ 54874 h 184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06097" h="184576">
                    <a:moveTo>
                      <a:pt x="278006" y="184576"/>
                    </a:moveTo>
                    <a:cubicBezTo>
                      <a:pt x="276135" y="184576"/>
                      <a:pt x="274888" y="183953"/>
                      <a:pt x="273641" y="182706"/>
                    </a:cubicBezTo>
                    <a:lnTo>
                      <a:pt x="152645" y="69840"/>
                    </a:lnTo>
                    <a:lnTo>
                      <a:pt x="31649" y="182706"/>
                    </a:lnTo>
                    <a:cubicBezTo>
                      <a:pt x="30401" y="183953"/>
                      <a:pt x="28530" y="184576"/>
                      <a:pt x="26659" y="184576"/>
                    </a:cubicBezTo>
                    <a:cubicBezTo>
                      <a:pt x="24788" y="184576"/>
                      <a:pt x="22917" y="183329"/>
                      <a:pt x="22293" y="181459"/>
                    </a:cubicBezTo>
                    <a:lnTo>
                      <a:pt x="1088" y="147162"/>
                    </a:lnTo>
                    <a:cubicBezTo>
                      <a:pt x="-783" y="144668"/>
                      <a:pt x="-159" y="141550"/>
                      <a:pt x="2335" y="139056"/>
                    </a:cubicBezTo>
                    <a:lnTo>
                      <a:pt x="148903" y="1871"/>
                    </a:lnTo>
                    <a:cubicBezTo>
                      <a:pt x="151397" y="-624"/>
                      <a:pt x="155139" y="-624"/>
                      <a:pt x="157634" y="1871"/>
                    </a:cubicBezTo>
                    <a:lnTo>
                      <a:pt x="304201" y="139056"/>
                    </a:lnTo>
                    <a:cubicBezTo>
                      <a:pt x="306073" y="140927"/>
                      <a:pt x="306696" y="144668"/>
                      <a:pt x="305449" y="147162"/>
                    </a:cubicBezTo>
                    <a:lnTo>
                      <a:pt x="284243" y="181459"/>
                    </a:lnTo>
                    <a:cubicBezTo>
                      <a:pt x="282996" y="183329"/>
                      <a:pt x="281749" y="183953"/>
                      <a:pt x="279877" y="184576"/>
                    </a:cubicBezTo>
                    <a:cubicBezTo>
                      <a:pt x="278630" y="184576"/>
                      <a:pt x="278006" y="184576"/>
                      <a:pt x="278006" y="184576"/>
                    </a:cubicBezTo>
                    <a:close/>
                    <a:moveTo>
                      <a:pt x="152645" y="54874"/>
                    </a:moveTo>
                    <a:cubicBezTo>
                      <a:pt x="153892" y="54874"/>
                      <a:pt x="155763" y="55498"/>
                      <a:pt x="157010" y="56745"/>
                    </a:cubicBezTo>
                    <a:lnTo>
                      <a:pt x="276759" y="168987"/>
                    </a:lnTo>
                    <a:lnTo>
                      <a:pt x="291104" y="145292"/>
                    </a:lnTo>
                    <a:lnTo>
                      <a:pt x="152645" y="15589"/>
                    </a:lnTo>
                    <a:lnTo>
                      <a:pt x="14185" y="145292"/>
                    </a:lnTo>
                    <a:lnTo>
                      <a:pt x="28530" y="168987"/>
                    </a:lnTo>
                    <a:lnTo>
                      <a:pt x="148279" y="56745"/>
                    </a:lnTo>
                    <a:cubicBezTo>
                      <a:pt x="149526" y="55498"/>
                      <a:pt x="151397" y="54874"/>
                      <a:pt x="152645" y="54874"/>
                    </a:cubicBezTo>
                    <a:close/>
                  </a:path>
                </a:pathLst>
              </a:custGeom>
              <a:grpFill/>
              <a:ln w="6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0" name="Freeform 3134">
                <a:extLst>
                  <a:ext uri="{FF2B5EF4-FFF2-40B4-BE49-F238E27FC236}">
                    <a16:creationId xmlns:a16="http://schemas.microsoft.com/office/drawing/2014/main" id="{5EE26983-7ECC-4D83-934A-8CA687235DCB}"/>
                  </a:ext>
                </a:extLst>
              </p:cNvPr>
              <p:cNvSpPr/>
              <p:nvPr/>
            </p:nvSpPr>
            <p:spPr>
              <a:xfrm>
                <a:off x="2756787" y="4234725"/>
                <a:ext cx="213302" cy="250051"/>
              </a:xfrm>
              <a:custGeom>
                <a:avLst/>
                <a:gdLst>
                  <a:gd name="connsiteX0" fmla="*/ 207065 w 213302"/>
                  <a:gd name="connsiteY0" fmla="*/ 250051 h 250051"/>
                  <a:gd name="connsiteX1" fmla="*/ 135964 w 213302"/>
                  <a:gd name="connsiteY1" fmla="*/ 250051 h 250051"/>
                  <a:gd name="connsiteX2" fmla="*/ 129728 w 213302"/>
                  <a:gd name="connsiteY2" fmla="*/ 243815 h 250051"/>
                  <a:gd name="connsiteX3" fmla="*/ 129728 w 213302"/>
                  <a:gd name="connsiteY3" fmla="*/ 161504 h 250051"/>
                  <a:gd name="connsiteX4" fmla="*/ 106027 w 213302"/>
                  <a:gd name="connsiteY4" fmla="*/ 137185 h 250051"/>
                  <a:gd name="connsiteX5" fmla="*/ 82327 w 213302"/>
                  <a:gd name="connsiteY5" fmla="*/ 161504 h 250051"/>
                  <a:gd name="connsiteX6" fmla="*/ 82327 w 213302"/>
                  <a:gd name="connsiteY6" fmla="*/ 243815 h 250051"/>
                  <a:gd name="connsiteX7" fmla="*/ 76090 w 213302"/>
                  <a:gd name="connsiteY7" fmla="*/ 250051 h 250051"/>
                  <a:gd name="connsiteX8" fmla="*/ 6237 w 213302"/>
                  <a:gd name="connsiteY8" fmla="*/ 250051 h 250051"/>
                  <a:gd name="connsiteX9" fmla="*/ 0 w 213302"/>
                  <a:gd name="connsiteY9" fmla="*/ 243815 h 250051"/>
                  <a:gd name="connsiteX10" fmla="*/ 0 w 213302"/>
                  <a:gd name="connsiteY10" fmla="*/ 100395 h 250051"/>
                  <a:gd name="connsiteX11" fmla="*/ 1871 w 213302"/>
                  <a:gd name="connsiteY11" fmla="*/ 96029 h 250051"/>
                  <a:gd name="connsiteX12" fmla="*/ 102285 w 213302"/>
                  <a:gd name="connsiteY12" fmla="*/ 1871 h 250051"/>
                  <a:gd name="connsiteX13" fmla="*/ 111017 w 213302"/>
                  <a:gd name="connsiteY13" fmla="*/ 1871 h 250051"/>
                  <a:gd name="connsiteX14" fmla="*/ 211431 w 213302"/>
                  <a:gd name="connsiteY14" fmla="*/ 96029 h 250051"/>
                  <a:gd name="connsiteX15" fmla="*/ 213302 w 213302"/>
                  <a:gd name="connsiteY15" fmla="*/ 100395 h 250051"/>
                  <a:gd name="connsiteX16" fmla="*/ 213302 w 213302"/>
                  <a:gd name="connsiteY16" fmla="*/ 243815 h 250051"/>
                  <a:gd name="connsiteX17" fmla="*/ 207065 w 213302"/>
                  <a:gd name="connsiteY17" fmla="*/ 250051 h 250051"/>
                  <a:gd name="connsiteX18" fmla="*/ 142825 w 213302"/>
                  <a:gd name="connsiteY18" fmla="*/ 237580 h 250051"/>
                  <a:gd name="connsiteX19" fmla="*/ 201452 w 213302"/>
                  <a:gd name="connsiteY19" fmla="*/ 237580 h 250051"/>
                  <a:gd name="connsiteX20" fmla="*/ 201452 w 213302"/>
                  <a:gd name="connsiteY20" fmla="*/ 103512 h 250051"/>
                  <a:gd name="connsiteX21" fmla="*/ 106651 w 213302"/>
                  <a:gd name="connsiteY21" fmla="*/ 14966 h 250051"/>
                  <a:gd name="connsiteX22" fmla="*/ 12474 w 213302"/>
                  <a:gd name="connsiteY22" fmla="*/ 103512 h 250051"/>
                  <a:gd name="connsiteX23" fmla="*/ 12474 w 213302"/>
                  <a:gd name="connsiteY23" fmla="*/ 237580 h 250051"/>
                  <a:gd name="connsiteX24" fmla="*/ 71101 w 213302"/>
                  <a:gd name="connsiteY24" fmla="*/ 237580 h 250051"/>
                  <a:gd name="connsiteX25" fmla="*/ 71101 w 213302"/>
                  <a:gd name="connsiteY25" fmla="*/ 161504 h 250051"/>
                  <a:gd name="connsiteX26" fmla="*/ 107275 w 213302"/>
                  <a:gd name="connsiteY26" fmla="*/ 124714 h 250051"/>
                  <a:gd name="connsiteX27" fmla="*/ 143449 w 213302"/>
                  <a:gd name="connsiteY27" fmla="*/ 161504 h 250051"/>
                  <a:gd name="connsiteX28" fmla="*/ 143449 w 213302"/>
                  <a:gd name="connsiteY28" fmla="*/ 237580 h 250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13302" h="250051">
                    <a:moveTo>
                      <a:pt x="207065" y="250051"/>
                    </a:moveTo>
                    <a:lnTo>
                      <a:pt x="135964" y="250051"/>
                    </a:lnTo>
                    <a:cubicBezTo>
                      <a:pt x="132222" y="250051"/>
                      <a:pt x="129728" y="247557"/>
                      <a:pt x="129728" y="243815"/>
                    </a:cubicBezTo>
                    <a:lnTo>
                      <a:pt x="129728" y="161504"/>
                    </a:lnTo>
                    <a:cubicBezTo>
                      <a:pt x="129728" y="148409"/>
                      <a:pt x="119125" y="137185"/>
                      <a:pt x="106027" y="137185"/>
                    </a:cubicBezTo>
                    <a:cubicBezTo>
                      <a:pt x="92930" y="137185"/>
                      <a:pt x="82327" y="147786"/>
                      <a:pt x="82327" y="161504"/>
                    </a:cubicBezTo>
                    <a:lnTo>
                      <a:pt x="82327" y="243815"/>
                    </a:lnTo>
                    <a:cubicBezTo>
                      <a:pt x="82327" y="247557"/>
                      <a:pt x="79832" y="250051"/>
                      <a:pt x="76090" y="250051"/>
                    </a:cubicBezTo>
                    <a:lnTo>
                      <a:pt x="6237" y="250051"/>
                    </a:lnTo>
                    <a:cubicBezTo>
                      <a:pt x="2495" y="250051"/>
                      <a:pt x="0" y="247557"/>
                      <a:pt x="0" y="243815"/>
                    </a:cubicBezTo>
                    <a:lnTo>
                      <a:pt x="0" y="100395"/>
                    </a:lnTo>
                    <a:cubicBezTo>
                      <a:pt x="0" y="98524"/>
                      <a:pt x="624" y="97277"/>
                      <a:pt x="1871" y="96029"/>
                    </a:cubicBezTo>
                    <a:lnTo>
                      <a:pt x="102285" y="1871"/>
                    </a:lnTo>
                    <a:cubicBezTo>
                      <a:pt x="104780" y="-624"/>
                      <a:pt x="108522" y="-624"/>
                      <a:pt x="111017" y="1871"/>
                    </a:cubicBezTo>
                    <a:lnTo>
                      <a:pt x="211431" y="96029"/>
                    </a:lnTo>
                    <a:cubicBezTo>
                      <a:pt x="212678" y="97277"/>
                      <a:pt x="213302" y="99147"/>
                      <a:pt x="213302" y="100395"/>
                    </a:cubicBezTo>
                    <a:lnTo>
                      <a:pt x="213302" y="243815"/>
                    </a:lnTo>
                    <a:cubicBezTo>
                      <a:pt x="213302" y="246933"/>
                      <a:pt x="210807" y="250051"/>
                      <a:pt x="207065" y="250051"/>
                    </a:cubicBezTo>
                    <a:close/>
                    <a:moveTo>
                      <a:pt x="142825" y="237580"/>
                    </a:moveTo>
                    <a:lnTo>
                      <a:pt x="201452" y="237580"/>
                    </a:lnTo>
                    <a:lnTo>
                      <a:pt x="201452" y="103512"/>
                    </a:lnTo>
                    <a:lnTo>
                      <a:pt x="106651" y="14966"/>
                    </a:lnTo>
                    <a:lnTo>
                      <a:pt x="12474" y="103512"/>
                    </a:lnTo>
                    <a:lnTo>
                      <a:pt x="12474" y="237580"/>
                    </a:lnTo>
                    <a:lnTo>
                      <a:pt x="71101" y="237580"/>
                    </a:lnTo>
                    <a:lnTo>
                      <a:pt x="71101" y="161504"/>
                    </a:lnTo>
                    <a:cubicBezTo>
                      <a:pt x="71101" y="141550"/>
                      <a:pt x="87317" y="124714"/>
                      <a:pt x="107275" y="124714"/>
                    </a:cubicBezTo>
                    <a:cubicBezTo>
                      <a:pt x="127233" y="124714"/>
                      <a:pt x="143449" y="140927"/>
                      <a:pt x="143449" y="161504"/>
                    </a:cubicBezTo>
                    <a:lnTo>
                      <a:pt x="143449" y="237580"/>
                    </a:lnTo>
                    <a:close/>
                  </a:path>
                </a:pathLst>
              </a:custGeom>
              <a:grpFill/>
              <a:ln w="6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1" name="Freeform 3135">
                <a:extLst>
                  <a:ext uri="{FF2B5EF4-FFF2-40B4-BE49-F238E27FC236}">
                    <a16:creationId xmlns:a16="http://schemas.microsoft.com/office/drawing/2014/main" id="{996A96F4-2DBD-421C-A654-EB053417AC1F}"/>
                  </a:ext>
                </a:extLst>
              </p:cNvPr>
              <p:cNvSpPr/>
              <p:nvPr/>
            </p:nvSpPr>
            <p:spPr>
              <a:xfrm>
                <a:off x="2834749" y="4285234"/>
                <a:ext cx="57379" cy="61109"/>
              </a:xfrm>
              <a:custGeom>
                <a:avLst/>
                <a:gdLst>
                  <a:gd name="connsiteX0" fmla="*/ 28690 w 57379"/>
                  <a:gd name="connsiteY0" fmla="*/ 61110 h 61109"/>
                  <a:gd name="connsiteX1" fmla="*/ 0 w 57379"/>
                  <a:gd name="connsiteY1" fmla="*/ 30555 h 61109"/>
                  <a:gd name="connsiteX2" fmla="*/ 28690 w 57379"/>
                  <a:gd name="connsiteY2" fmla="*/ 0 h 61109"/>
                  <a:gd name="connsiteX3" fmla="*/ 57379 w 57379"/>
                  <a:gd name="connsiteY3" fmla="*/ 30555 h 61109"/>
                  <a:gd name="connsiteX4" fmla="*/ 28690 w 57379"/>
                  <a:gd name="connsiteY4" fmla="*/ 61110 h 61109"/>
                  <a:gd name="connsiteX5" fmla="*/ 28690 w 57379"/>
                  <a:gd name="connsiteY5" fmla="*/ 12471 h 61109"/>
                  <a:gd name="connsiteX6" fmla="*/ 12474 w 57379"/>
                  <a:gd name="connsiteY6" fmla="*/ 30555 h 61109"/>
                  <a:gd name="connsiteX7" fmla="*/ 28690 w 57379"/>
                  <a:gd name="connsiteY7" fmla="*/ 48638 h 61109"/>
                  <a:gd name="connsiteX8" fmla="*/ 44906 w 57379"/>
                  <a:gd name="connsiteY8" fmla="*/ 30555 h 61109"/>
                  <a:gd name="connsiteX9" fmla="*/ 28690 w 57379"/>
                  <a:gd name="connsiteY9" fmla="*/ 12471 h 61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7379" h="61109">
                    <a:moveTo>
                      <a:pt x="28690" y="61110"/>
                    </a:moveTo>
                    <a:cubicBezTo>
                      <a:pt x="12474" y="61110"/>
                      <a:pt x="0" y="47391"/>
                      <a:pt x="0" y="30555"/>
                    </a:cubicBezTo>
                    <a:cubicBezTo>
                      <a:pt x="0" y="13719"/>
                      <a:pt x="13097" y="0"/>
                      <a:pt x="28690" y="0"/>
                    </a:cubicBezTo>
                    <a:cubicBezTo>
                      <a:pt x="44282" y="0"/>
                      <a:pt x="57379" y="13719"/>
                      <a:pt x="57379" y="30555"/>
                    </a:cubicBezTo>
                    <a:cubicBezTo>
                      <a:pt x="57379" y="47391"/>
                      <a:pt x="44906" y="61110"/>
                      <a:pt x="28690" y="61110"/>
                    </a:cubicBezTo>
                    <a:close/>
                    <a:moveTo>
                      <a:pt x="28690" y="12471"/>
                    </a:moveTo>
                    <a:cubicBezTo>
                      <a:pt x="19334" y="12471"/>
                      <a:pt x="12474" y="20578"/>
                      <a:pt x="12474" y="30555"/>
                    </a:cubicBezTo>
                    <a:cubicBezTo>
                      <a:pt x="12474" y="40532"/>
                      <a:pt x="19958" y="48638"/>
                      <a:pt x="28690" y="48638"/>
                    </a:cubicBezTo>
                    <a:cubicBezTo>
                      <a:pt x="37421" y="48638"/>
                      <a:pt x="44906" y="40532"/>
                      <a:pt x="44906" y="30555"/>
                    </a:cubicBezTo>
                    <a:cubicBezTo>
                      <a:pt x="44906" y="20578"/>
                      <a:pt x="38045" y="12471"/>
                      <a:pt x="28690" y="12471"/>
                    </a:cubicBezTo>
                    <a:close/>
                  </a:path>
                </a:pathLst>
              </a:custGeom>
              <a:grpFill/>
              <a:ln w="6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94" name="Группа 93">
            <a:extLst>
              <a:ext uri="{FF2B5EF4-FFF2-40B4-BE49-F238E27FC236}">
                <a16:creationId xmlns:a16="http://schemas.microsoft.com/office/drawing/2014/main" id="{7E0D19A5-8A3A-4702-9577-310CB5791137}"/>
              </a:ext>
            </a:extLst>
          </p:cNvPr>
          <p:cNvGrpSpPr/>
          <p:nvPr/>
        </p:nvGrpSpPr>
        <p:grpSpPr>
          <a:xfrm>
            <a:off x="7855276" y="5367033"/>
            <a:ext cx="2615324" cy="374461"/>
            <a:chOff x="8293505" y="5169107"/>
            <a:chExt cx="2615324" cy="374461"/>
          </a:xfrm>
        </p:grpSpPr>
        <p:grpSp>
          <p:nvGrpSpPr>
            <p:cNvPr id="95" name="Рисунок 393">
              <a:extLst>
                <a:ext uri="{FF2B5EF4-FFF2-40B4-BE49-F238E27FC236}">
                  <a16:creationId xmlns:a16="http://schemas.microsoft.com/office/drawing/2014/main" id="{24D8681D-8851-4CD3-8D3F-320DBBFA5235}"/>
                </a:ext>
              </a:extLst>
            </p:cNvPr>
            <p:cNvGrpSpPr/>
            <p:nvPr/>
          </p:nvGrpSpPr>
          <p:grpSpPr>
            <a:xfrm>
              <a:off x="8293505" y="5215456"/>
              <a:ext cx="294013" cy="281762"/>
              <a:chOff x="7442688" y="3914043"/>
              <a:chExt cx="228600" cy="219075"/>
            </a:xfrm>
            <a:solidFill>
              <a:srgbClr val="EF3124"/>
            </a:solidFill>
          </p:grpSpPr>
          <p:grpSp>
            <p:nvGrpSpPr>
              <p:cNvPr id="97" name="Рисунок 393">
                <a:extLst>
                  <a:ext uri="{FF2B5EF4-FFF2-40B4-BE49-F238E27FC236}">
                    <a16:creationId xmlns:a16="http://schemas.microsoft.com/office/drawing/2014/main" id="{074D34B6-63E9-4B3D-84B6-F500EB94ECD3}"/>
                  </a:ext>
                </a:extLst>
              </p:cNvPr>
              <p:cNvGrpSpPr/>
              <p:nvPr/>
            </p:nvGrpSpPr>
            <p:grpSpPr>
              <a:xfrm>
                <a:off x="7556988" y="3914043"/>
                <a:ext cx="114300" cy="219075"/>
                <a:chOff x="7556988" y="3914043"/>
                <a:chExt cx="114300" cy="219075"/>
              </a:xfrm>
              <a:grpFill/>
            </p:grpSpPr>
            <p:sp>
              <p:nvSpPr>
                <p:cNvPr id="100" name="Полилиния: фигура 2389">
                  <a:extLst>
                    <a:ext uri="{FF2B5EF4-FFF2-40B4-BE49-F238E27FC236}">
                      <a16:creationId xmlns:a16="http://schemas.microsoft.com/office/drawing/2014/main" id="{AA5770D4-8B46-4344-A095-E4FE63FF0114}"/>
                    </a:ext>
                  </a:extLst>
                </p:cNvPr>
                <p:cNvSpPr/>
                <p:nvPr/>
              </p:nvSpPr>
              <p:spPr>
                <a:xfrm>
                  <a:off x="7556988" y="3914043"/>
                  <a:ext cx="114300" cy="219075"/>
                </a:xfrm>
                <a:custGeom>
                  <a:avLst/>
                  <a:gdLst>
                    <a:gd name="connsiteX0" fmla="*/ 4763 w 114300"/>
                    <a:gd name="connsiteY0" fmla="*/ 219075 h 219075"/>
                    <a:gd name="connsiteX1" fmla="*/ 0 w 114300"/>
                    <a:gd name="connsiteY1" fmla="*/ 214313 h 219075"/>
                    <a:gd name="connsiteX2" fmla="*/ 4763 w 114300"/>
                    <a:gd name="connsiteY2" fmla="*/ 209550 h 219075"/>
                    <a:gd name="connsiteX3" fmla="*/ 104775 w 114300"/>
                    <a:gd name="connsiteY3" fmla="*/ 109538 h 219075"/>
                    <a:gd name="connsiteX4" fmla="*/ 4763 w 114300"/>
                    <a:gd name="connsiteY4" fmla="*/ 9525 h 219075"/>
                    <a:gd name="connsiteX5" fmla="*/ 0 w 114300"/>
                    <a:gd name="connsiteY5" fmla="*/ 4763 h 219075"/>
                    <a:gd name="connsiteX6" fmla="*/ 4763 w 114300"/>
                    <a:gd name="connsiteY6" fmla="*/ 0 h 219075"/>
                    <a:gd name="connsiteX7" fmla="*/ 114300 w 114300"/>
                    <a:gd name="connsiteY7" fmla="*/ 109538 h 219075"/>
                    <a:gd name="connsiteX8" fmla="*/ 4763 w 114300"/>
                    <a:gd name="connsiteY8" fmla="*/ 219075 h 219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4300" h="219075">
                      <a:moveTo>
                        <a:pt x="4763" y="219075"/>
                      </a:moveTo>
                      <a:cubicBezTo>
                        <a:pt x="1905" y="219075"/>
                        <a:pt x="0" y="217170"/>
                        <a:pt x="0" y="214313"/>
                      </a:cubicBezTo>
                      <a:cubicBezTo>
                        <a:pt x="0" y="211455"/>
                        <a:pt x="1905" y="209550"/>
                        <a:pt x="4763" y="209550"/>
                      </a:cubicBezTo>
                      <a:cubicBezTo>
                        <a:pt x="60007" y="209550"/>
                        <a:pt x="104775" y="164782"/>
                        <a:pt x="104775" y="109538"/>
                      </a:cubicBezTo>
                      <a:cubicBezTo>
                        <a:pt x="104775" y="54293"/>
                        <a:pt x="60007" y="9525"/>
                        <a:pt x="4763" y="9525"/>
                      </a:cubicBezTo>
                      <a:cubicBezTo>
                        <a:pt x="1905" y="9525"/>
                        <a:pt x="0" y="7620"/>
                        <a:pt x="0" y="4763"/>
                      </a:cubicBezTo>
                      <a:cubicBezTo>
                        <a:pt x="0" y="1905"/>
                        <a:pt x="1905" y="0"/>
                        <a:pt x="4763" y="0"/>
                      </a:cubicBezTo>
                      <a:cubicBezTo>
                        <a:pt x="64770" y="0"/>
                        <a:pt x="114300" y="49530"/>
                        <a:pt x="114300" y="109538"/>
                      </a:cubicBezTo>
                      <a:cubicBezTo>
                        <a:pt x="114300" y="169545"/>
                        <a:pt x="64770" y="219075"/>
                        <a:pt x="4763" y="21907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solidFill>
                      <a:srgbClr val="EF3124"/>
                    </a:solidFill>
                  </a:endParaRPr>
                </a:p>
              </p:txBody>
            </p:sp>
            <p:sp>
              <p:nvSpPr>
                <p:cNvPr id="101" name="Полилиния: фигура 2390">
                  <a:extLst>
                    <a:ext uri="{FF2B5EF4-FFF2-40B4-BE49-F238E27FC236}">
                      <a16:creationId xmlns:a16="http://schemas.microsoft.com/office/drawing/2014/main" id="{F17521BA-7159-4976-9739-4756459BF940}"/>
                    </a:ext>
                  </a:extLst>
                </p:cNvPr>
                <p:cNvSpPr/>
                <p:nvPr/>
              </p:nvSpPr>
              <p:spPr>
                <a:xfrm>
                  <a:off x="7556988" y="3914043"/>
                  <a:ext cx="66675" cy="219075"/>
                </a:xfrm>
                <a:custGeom>
                  <a:avLst/>
                  <a:gdLst>
                    <a:gd name="connsiteX0" fmla="*/ 4763 w 66675"/>
                    <a:gd name="connsiteY0" fmla="*/ 219075 h 219075"/>
                    <a:gd name="connsiteX1" fmla="*/ 0 w 66675"/>
                    <a:gd name="connsiteY1" fmla="*/ 214313 h 219075"/>
                    <a:gd name="connsiteX2" fmla="*/ 4763 w 66675"/>
                    <a:gd name="connsiteY2" fmla="*/ 209550 h 219075"/>
                    <a:gd name="connsiteX3" fmla="*/ 57150 w 66675"/>
                    <a:gd name="connsiteY3" fmla="*/ 109538 h 219075"/>
                    <a:gd name="connsiteX4" fmla="*/ 4763 w 66675"/>
                    <a:gd name="connsiteY4" fmla="*/ 9525 h 219075"/>
                    <a:gd name="connsiteX5" fmla="*/ 0 w 66675"/>
                    <a:gd name="connsiteY5" fmla="*/ 4763 h 219075"/>
                    <a:gd name="connsiteX6" fmla="*/ 4763 w 66675"/>
                    <a:gd name="connsiteY6" fmla="*/ 0 h 219075"/>
                    <a:gd name="connsiteX7" fmla="*/ 66675 w 66675"/>
                    <a:gd name="connsiteY7" fmla="*/ 109538 h 219075"/>
                    <a:gd name="connsiteX8" fmla="*/ 4763 w 66675"/>
                    <a:gd name="connsiteY8" fmla="*/ 219075 h 219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6675" h="219075">
                      <a:moveTo>
                        <a:pt x="4763" y="219075"/>
                      </a:moveTo>
                      <a:cubicBezTo>
                        <a:pt x="1905" y="219075"/>
                        <a:pt x="0" y="217170"/>
                        <a:pt x="0" y="214313"/>
                      </a:cubicBezTo>
                      <a:cubicBezTo>
                        <a:pt x="0" y="211455"/>
                        <a:pt x="1905" y="209550"/>
                        <a:pt x="4763" y="209550"/>
                      </a:cubicBezTo>
                      <a:cubicBezTo>
                        <a:pt x="33338" y="209550"/>
                        <a:pt x="57150" y="163830"/>
                        <a:pt x="57150" y="109538"/>
                      </a:cubicBezTo>
                      <a:cubicBezTo>
                        <a:pt x="57150" y="55245"/>
                        <a:pt x="33338" y="9525"/>
                        <a:pt x="4763" y="9525"/>
                      </a:cubicBezTo>
                      <a:cubicBezTo>
                        <a:pt x="1905" y="9525"/>
                        <a:pt x="0" y="7620"/>
                        <a:pt x="0" y="4763"/>
                      </a:cubicBezTo>
                      <a:cubicBezTo>
                        <a:pt x="0" y="1905"/>
                        <a:pt x="1905" y="0"/>
                        <a:pt x="4763" y="0"/>
                      </a:cubicBezTo>
                      <a:cubicBezTo>
                        <a:pt x="39053" y="0"/>
                        <a:pt x="66675" y="48578"/>
                        <a:pt x="66675" y="109538"/>
                      </a:cubicBezTo>
                      <a:cubicBezTo>
                        <a:pt x="66675" y="170497"/>
                        <a:pt x="39053" y="219075"/>
                        <a:pt x="4763" y="21907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solidFill>
                      <a:srgbClr val="EF3124"/>
                    </a:solidFill>
                  </a:endParaRPr>
                </a:p>
              </p:txBody>
            </p:sp>
            <p:sp>
              <p:nvSpPr>
                <p:cNvPr id="102" name="Полилиния: фигура 2391">
                  <a:extLst>
                    <a:ext uri="{FF2B5EF4-FFF2-40B4-BE49-F238E27FC236}">
                      <a16:creationId xmlns:a16="http://schemas.microsoft.com/office/drawing/2014/main" id="{E20B3003-4485-42CB-95C3-A60CE4574E47}"/>
                    </a:ext>
                  </a:extLst>
                </p:cNvPr>
                <p:cNvSpPr/>
                <p:nvPr/>
              </p:nvSpPr>
              <p:spPr>
                <a:xfrm>
                  <a:off x="7556988" y="3914043"/>
                  <a:ext cx="9525" cy="219075"/>
                </a:xfrm>
                <a:custGeom>
                  <a:avLst/>
                  <a:gdLst>
                    <a:gd name="connsiteX0" fmla="*/ 4763 w 9525"/>
                    <a:gd name="connsiteY0" fmla="*/ 219075 h 219075"/>
                    <a:gd name="connsiteX1" fmla="*/ 0 w 9525"/>
                    <a:gd name="connsiteY1" fmla="*/ 214313 h 219075"/>
                    <a:gd name="connsiteX2" fmla="*/ 0 w 9525"/>
                    <a:gd name="connsiteY2" fmla="*/ 4763 h 219075"/>
                    <a:gd name="connsiteX3" fmla="*/ 4763 w 9525"/>
                    <a:gd name="connsiteY3" fmla="*/ 0 h 219075"/>
                    <a:gd name="connsiteX4" fmla="*/ 9525 w 9525"/>
                    <a:gd name="connsiteY4" fmla="*/ 4763 h 219075"/>
                    <a:gd name="connsiteX5" fmla="*/ 9525 w 9525"/>
                    <a:gd name="connsiteY5" fmla="*/ 214313 h 219075"/>
                    <a:gd name="connsiteX6" fmla="*/ 4763 w 9525"/>
                    <a:gd name="connsiteY6" fmla="*/ 219075 h 219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25" h="219075">
                      <a:moveTo>
                        <a:pt x="4763" y="219075"/>
                      </a:moveTo>
                      <a:cubicBezTo>
                        <a:pt x="1905" y="219075"/>
                        <a:pt x="0" y="217170"/>
                        <a:pt x="0" y="214313"/>
                      </a:cubicBezTo>
                      <a:lnTo>
                        <a:pt x="0" y="4763"/>
                      </a:lnTo>
                      <a:cubicBezTo>
                        <a:pt x="0" y="1905"/>
                        <a:pt x="1905" y="0"/>
                        <a:pt x="4763" y="0"/>
                      </a:cubicBezTo>
                      <a:cubicBezTo>
                        <a:pt x="7620" y="0"/>
                        <a:pt x="9525" y="1905"/>
                        <a:pt x="9525" y="4763"/>
                      </a:cubicBezTo>
                      <a:lnTo>
                        <a:pt x="9525" y="214313"/>
                      </a:lnTo>
                      <a:cubicBezTo>
                        <a:pt x="9525" y="217170"/>
                        <a:pt x="7620" y="219075"/>
                        <a:pt x="4763" y="21907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solidFill>
                      <a:srgbClr val="EF3124"/>
                    </a:solidFill>
                  </a:endParaRPr>
                </a:p>
              </p:txBody>
            </p:sp>
            <p:sp>
              <p:nvSpPr>
                <p:cNvPr id="103" name="Полилиния: фигура 2392">
                  <a:extLst>
                    <a:ext uri="{FF2B5EF4-FFF2-40B4-BE49-F238E27FC236}">
                      <a16:creationId xmlns:a16="http://schemas.microsoft.com/office/drawing/2014/main" id="{78936B45-665E-44A6-8CBE-5B44020399FC}"/>
                    </a:ext>
                  </a:extLst>
                </p:cNvPr>
                <p:cNvSpPr/>
                <p:nvPr/>
              </p:nvSpPr>
              <p:spPr>
                <a:xfrm>
                  <a:off x="7556988" y="4018818"/>
                  <a:ext cx="114300" cy="9525"/>
                </a:xfrm>
                <a:custGeom>
                  <a:avLst/>
                  <a:gdLst>
                    <a:gd name="connsiteX0" fmla="*/ 109538 w 114300"/>
                    <a:gd name="connsiteY0" fmla="*/ 9525 h 9525"/>
                    <a:gd name="connsiteX1" fmla="*/ 4763 w 114300"/>
                    <a:gd name="connsiteY1" fmla="*/ 9525 h 9525"/>
                    <a:gd name="connsiteX2" fmla="*/ 0 w 114300"/>
                    <a:gd name="connsiteY2" fmla="*/ 4763 h 9525"/>
                    <a:gd name="connsiteX3" fmla="*/ 4763 w 114300"/>
                    <a:gd name="connsiteY3" fmla="*/ 0 h 9525"/>
                    <a:gd name="connsiteX4" fmla="*/ 109538 w 114300"/>
                    <a:gd name="connsiteY4" fmla="*/ 0 h 9525"/>
                    <a:gd name="connsiteX5" fmla="*/ 114300 w 114300"/>
                    <a:gd name="connsiteY5" fmla="*/ 4763 h 9525"/>
                    <a:gd name="connsiteX6" fmla="*/ 109538 w 114300"/>
                    <a:gd name="connsiteY6" fmla="*/ 9525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4300" h="9525">
                      <a:moveTo>
                        <a:pt x="109538" y="9525"/>
                      </a:moveTo>
                      <a:lnTo>
                        <a:pt x="4763" y="9525"/>
                      </a:lnTo>
                      <a:cubicBezTo>
                        <a:pt x="1905" y="9525"/>
                        <a:pt x="0" y="7620"/>
                        <a:pt x="0" y="4763"/>
                      </a:cubicBezTo>
                      <a:cubicBezTo>
                        <a:pt x="0" y="1905"/>
                        <a:pt x="1905" y="0"/>
                        <a:pt x="4763" y="0"/>
                      </a:cubicBezTo>
                      <a:lnTo>
                        <a:pt x="109538" y="0"/>
                      </a:lnTo>
                      <a:cubicBezTo>
                        <a:pt x="112395" y="0"/>
                        <a:pt x="114300" y="1905"/>
                        <a:pt x="114300" y="4763"/>
                      </a:cubicBezTo>
                      <a:cubicBezTo>
                        <a:pt x="114300" y="7620"/>
                        <a:pt x="112395" y="9525"/>
                        <a:pt x="109538" y="952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solidFill>
                      <a:srgbClr val="EF3124"/>
                    </a:solidFill>
                  </a:endParaRPr>
                </a:p>
              </p:txBody>
            </p:sp>
            <p:sp>
              <p:nvSpPr>
                <p:cNvPr id="104" name="Полилиния: фигура 2393">
                  <a:extLst>
                    <a:ext uri="{FF2B5EF4-FFF2-40B4-BE49-F238E27FC236}">
                      <a16:creationId xmlns:a16="http://schemas.microsoft.com/office/drawing/2014/main" id="{6845F625-5504-498A-97E7-DCD560428CBB}"/>
                    </a:ext>
                  </a:extLst>
                </p:cNvPr>
                <p:cNvSpPr/>
                <p:nvPr/>
              </p:nvSpPr>
              <p:spPr>
                <a:xfrm>
                  <a:off x="7556988" y="3961668"/>
                  <a:ext cx="95250" cy="9525"/>
                </a:xfrm>
                <a:custGeom>
                  <a:avLst/>
                  <a:gdLst>
                    <a:gd name="connsiteX0" fmla="*/ 90488 w 95250"/>
                    <a:gd name="connsiteY0" fmla="*/ 9525 h 9525"/>
                    <a:gd name="connsiteX1" fmla="*/ 4763 w 95250"/>
                    <a:gd name="connsiteY1" fmla="*/ 9525 h 9525"/>
                    <a:gd name="connsiteX2" fmla="*/ 0 w 95250"/>
                    <a:gd name="connsiteY2" fmla="*/ 4763 h 9525"/>
                    <a:gd name="connsiteX3" fmla="*/ 4763 w 95250"/>
                    <a:gd name="connsiteY3" fmla="*/ 0 h 9525"/>
                    <a:gd name="connsiteX4" fmla="*/ 90488 w 95250"/>
                    <a:gd name="connsiteY4" fmla="*/ 0 h 9525"/>
                    <a:gd name="connsiteX5" fmla="*/ 95250 w 95250"/>
                    <a:gd name="connsiteY5" fmla="*/ 4763 h 9525"/>
                    <a:gd name="connsiteX6" fmla="*/ 90488 w 95250"/>
                    <a:gd name="connsiteY6" fmla="*/ 9525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250" h="9525">
                      <a:moveTo>
                        <a:pt x="90488" y="9525"/>
                      </a:moveTo>
                      <a:lnTo>
                        <a:pt x="4763" y="9525"/>
                      </a:lnTo>
                      <a:cubicBezTo>
                        <a:pt x="1905" y="9525"/>
                        <a:pt x="0" y="7620"/>
                        <a:pt x="0" y="4763"/>
                      </a:cubicBezTo>
                      <a:cubicBezTo>
                        <a:pt x="0" y="1905"/>
                        <a:pt x="1905" y="0"/>
                        <a:pt x="4763" y="0"/>
                      </a:cubicBezTo>
                      <a:lnTo>
                        <a:pt x="90488" y="0"/>
                      </a:lnTo>
                      <a:cubicBezTo>
                        <a:pt x="93345" y="0"/>
                        <a:pt x="95250" y="1905"/>
                        <a:pt x="95250" y="4763"/>
                      </a:cubicBezTo>
                      <a:cubicBezTo>
                        <a:pt x="95250" y="7620"/>
                        <a:pt x="93345" y="9525"/>
                        <a:pt x="90488" y="952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solidFill>
                      <a:srgbClr val="EF3124"/>
                    </a:solidFill>
                  </a:endParaRPr>
                </a:p>
              </p:txBody>
            </p:sp>
            <p:sp>
              <p:nvSpPr>
                <p:cNvPr id="105" name="Полилиния: фигура 2394">
                  <a:extLst>
                    <a:ext uri="{FF2B5EF4-FFF2-40B4-BE49-F238E27FC236}">
                      <a16:creationId xmlns:a16="http://schemas.microsoft.com/office/drawing/2014/main" id="{92AEBBD7-1CF7-4E47-BB03-55E6776276EB}"/>
                    </a:ext>
                  </a:extLst>
                </p:cNvPr>
                <p:cNvSpPr/>
                <p:nvPr/>
              </p:nvSpPr>
              <p:spPr>
                <a:xfrm>
                  <a:off x="7556988" y="4075968"/>
                  <a:ext cx="95250" cy="9525"/>
                </a:xfrm>
                <a:custGeom>
                  <a:avLst/>
                  <a:gdLst>
                    <a:gd name="connsiteX0" fmla="*/ 90488 w 95250"/>
                    <a:gd name="connsiteY0" fmla="*/ 9525 h 9525"/>
                    <a:gd name="connsiteX1" fmla="*/ 4763 w 95250"/>
                    <a:gd name="connsiteY1" fmla="*/ 9525 h 9525"/>
                    <a:gd name="connsiteX2" fmla="*/ 0 w 95250"/>
                    <a:gd name="connsiteY2" fmla="*/ 4763 h 9525"/>
                    <a:gd name="connsiteX3" fmla="*/ 4763 w 95250"/>
                    <a:gd name="connsiteY3" fmla="*/ 0 h 9525"/>
                    <a:gd name="connsiteX4" fmla="*/ 90488 w 95250"/>
                    <a:gd name="connsiteY4" fmla="*/ 0 h 9525"/>
                    <a:gd name="connsiteX5" fmla="*/ 95250 w 95250"/>
                    <a:gd name="connsiteY5" fmla="*/ 4763 h 9525"/>
                    <a:gd name="connsiteX6" fmla="*/ 90488 w 95250"/>
                    <a:gd name="connsiteY6" fmla="*/ 9525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250" h="9525">
                      <a:moveTo>
                        <a:pt x="90488" y="9525"/>
                      </a:moveTo>
                      <a:lnTo>
                        <a:pt x="4763" y="9525"/>
                      </a:lnTo>
                      <a:cubicBezTo>
                        <a:pt x="1905" y="9525"/>
                        <a:pt x="0" y="7620"/>
                        <a:pt x="0" y="4763"/>
                      </a:cubicBezTo>
                      <a:cubicBezTo>
                        <a:pt x="0" y="1905"/>
                        <a:pt x="1905" y="0"/>
                        <a:pt x="4763" y="0"/>
                      </a:cubicBezTo>
                      <a:lnTo>
                        <a:pt x="90488" y="0"/>
                      </a:lnTo>
                      <a:cubicBezTo>
                        <a:pt x="93345" y="0"/>
                        <a:pt x="95250" y="1905"/>
                        <a:pt x="95250" y="4763"/>
                      </a:cubicBezTo>
                      <a:cubicBezTo>
                        <a:pt x="95250" y="7620"/>
                        <a:pt x="93345" y="9525"/>
                        <a:pt x="90488" y="952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solidFill>
                      <a:srgbClr val="EF3124"/>
                    </a:solidFill>
                  </a:endParaRPr>
                </a:p>
              </p:txBody>
            </p:sp>
          </p:grpSp>
          <p:sp>
            <p:nvSpPr>
              <p:cNvPr id="98" name="Полилиния: фигура 2387">
                <a:extLst>
                  <a:ext uri="{FF2B5EF4-FFF2-40B4-BE49-F238E27FC236}">
                    <a16:creationId xmlns:a16="http://schemas.microsoft.com/office/drawing/2014/main" id="{597A19C9-8AAA-4D30-AD77-2E5415965953}"/>
                  </a:ext>
                </a:extLst>
              </p:cNvPr>
              <p:cNvSpPr/>
              <p:nvPr/>
            </p:nvSpPr>
            <p:spPr>
              <a:xfrm>
                <a:off x="7518888" y="3990243"/>
                <a:ext cx="38100" cy="66675"/>
              </a:xfrm>
              <a:custGeom>
                <a:avLst/>
                <a:gdLst>
                  <a:gd name="connsiteX0" fmla="*/ 33338 w 38100"/>
                  <a:gd name="connsiteY0" fmla="*/ 66675 h 66675"/>
                  <a:gd name="connsiteX1" fmla="*/ 0 w 38100"/>
                  <a:gd name="connsiteY1" fmla="*/ 33338 h 66675"/>
                  <a:gd name="connsiteX2" fmla="*/ 33338 w 38100"/>
                  <a:gd name="connsiteY2" fmla="*/ 0 h 66675"/>
                  <a:gd name="connsiteX3" fmla="*/ 38100 w 38100"/>
                  <a:gd name="connsiteY3" fmla="*/ 4763 h 66675"/>
                  <a:gd name="connsiteX4" fmla="*/ 33338 w 38100"/>
                  <a:gd name="connsiteY4" fmla="*/ 9525 h 66675"/>
                  <a:gd name="connsiteX5" fmla="*/ 9525 w 38100"/>
                  <a:gd name="connsiteY5" fmla="*/ 33338 h 66675"/>
                  <a:gd name="connsiteX6" fmla="*/ 33338 w 38100"/>
                  <a:gd name="connsiteY6" fmla="*/ 57150 h 66675"/>
                  <a:gd name="connsiteX7" fmla="*/ 38100 w 38100"/>
                  <a:gd name="connsiteY7" fmla="*/ 61913 h 66675"/>
                  <a:gd name="connsiteX8" fmla="*/ 33338 w 38100"/>
                  <a:gd name="connsiteY8" fmla="*/ 66675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66675">
                    <a:moveTo>
                      <a:pt x="33338" y="66675"/>
                    </a:moveTo>
                    <a:cubicBezTo>
                      <a:pt x="15240" y="66675"/>
                      <a:pt x="0" y="51435"/>
                      <a:pt x="0" y="33338"/>
                    </a:cubicBezTo>
                    <a:cubicBezTo>
                      <a:pt x="0" y="15240"/>
                      <a:pt x="15240" y="0"/>
                      <a:pt x="33338" y="0"/>
                    </a:cubicBezTo>
                    <a:cubicBezTo>
                      <a:pt x="36195" y="0"/>
                      <a:pt x="38100" y="1905"/>
                      <a:pt x="38100" y="4763"/>
                    </a:cubicBezTo>
                    <a:cubicBezTo>
                      <a:pt x="38100" y="7620"/>
                      <a:pt x="36195" y="9525"/>
                      <a:pt x="33338" y="9525"/>
                    </a:cubicBezTo>
                    <a:cubicBezTo>
                      <a:pt x="20003" y="9525"/>
                      <a:pt x="9525" y="20003"/>
                      <a:pt x="9525" y="33338"/>
                    </a:cubicBezTo>
                    <a:cubicBezTo>
                      <a:pt x="9525" y="46672"/>
                      <a:pt x="20003" y="57150"/>
                      <a:pt x="33338" y="57150"/>
                    </a:cubicBezTo>
                    <a:cubicBezTo>
                      <a:pt x="36195" y="57150"/>
                      <a:pt x="38100" y="59055"/>
                      <a:pt x="38100" y="61913"/>
                    </a:cubicBezTo>
                    <a:cubicBezTo>
                      <a:pt x="38100" y="64770"/>
                      <a:pt x="36195" y="66675"/>
                      <a:pt x="33338" y="666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rgbClr val="EF3124"/>
                  </a:solidFill>
                </a:endParaRPr>
              </a:p>
            </p:txBody>
          </p:sp>
          <p:sp>
            <p:nvSpPr>
              <p:cNvPr id="99" name="Полилиния: фигура 2388">
                <a:extLst>
                  <a:ext uri="{FF2B5EF4-FFF2-40B4-BE49-F238E27FC236}">
                    <a16:creationId xmlns:a16="http://schemas.microsoft.com/office/drawing/2014/main" id="{93C9353B-2E9A-45D5-9938-C7E5334B3FE9}"/>
                  </a:ext>
                </a:extLst>
              </p:cNvPr>
              <p:cNvSpPr/>
              <p:nvPr/>
            </p:nvSpPr>
            <p:spPr>
              <a:xfrm>
                <a:off x="7442688" y="3922240"/>
                <a:ext cx="115252" cy="204210"/>
              </a:xfrm>
              <a:custGeom>
                <a:avLst/>
                <a:gdLst>
                  <a:gd name="connsiteX0" fmla="*/ 74295 w 115252"/>
                  <a:gd name="connsiteY0" fmla="*/ 203258 h 204210"/>
                  <a:gd name="connsiteX1" fmla="*/ 67628 w 115252"/>
                  <a:gd name="connsiteY1" fmla="*/ 201353 h 204210"/>
                  <a:gd name="connsiteX2" fmla="*/ 43815 w 115252"/>
                  <a:gd name="connsiteY2" fmla="*/ 188018 h 204210"/>
                  <a:gd name="connsiteX3" fmla="*/ 36195 w 115252"/>
                  <a:gd name="connsiteY3" fmla="*/ 173730 h 204210"/>
                  <a:gd name="connsiteX4" fmla="*/ 42863 w 115252"/>
                  <a:gd name="connsiteY4" fmla="*/ 159443 h 204210"/>
                  <a:gd name="connsiteX5" fmla="*/ 43815 w 115252"/>
                  <a:gd name="connsiteY5" fmla="*/ 148013 h 204210"/>
                  <a:gd name="connsiteX6" fmla="*/ 35243 w 115252"/>
                  <a:gd name="connsiteY6" fmla="*/ 133725 h 204210"/>
                  <a:gd name="connsiteX7" fmla="*/ 24765 w 115252"/>
                  <a:gd name="connsiteY7" fmla="*/ 128963 h 204210"/>
                  <a:gd name="connsiteX8" fmla="*/ 9525 w 115252"/>
                  <a:gd name="connsiteY8" fmla="*/ 128010 h 204210"/>
                  <a:gd name="connsiteX9" fmla="*/ 953 w 115252"/>
                  <a:gd name="connsiteY9" fmla="*/ 114675 h 204210"/>
                  <a:gd name="connsiteX10" fmla="*/ 0 w 115252"/>
                  <a:gd name="connsiteY10" fmla="*/ 101340 h 204210"/>
                  <a:gd name="connsiteX11" fmla="*/ 953 w 115252"/>
                  <a:gd name="connsiteY11" fmla="*/ 88005 h 204210"/>
                  <a:gd name="connsiteX12" fmla="*/ 9525 w 115252"/>
                  <a:gd name="connsiteY12" fmla="*/ 74670 h 204210"/>
                  <a:gd name="connsiteX13" fmla="*/ 24765 w 115252"/>
                  <a:gd name="connsiteY13" fmla="*/ 73718 h 204210"/>
                  <a:gd name="connsiteX14" fmla="*/ 35243 w 115252"/>
                  <a:gd name="connsiteY14" fmla="*/ 68955 h 204210"/>
                  <a:gd name="connsiteX15" fmla="*/ 43815 w 115252"/>
                  <a:gd name="connsiteY15" fmla="*/ 54668 h 204210"/>
                  <a:gd name="connsiteX16" fmla="*/ 42863 w 115252"/>
                  <a:gd name="connsiteY16" fmla="*/ 43238 h 204210"/>
                  <a:gd name="connsiteX17" fmla="*/ 36195 w 115252"/>
                  <a:gd name="connsiteY17" fmla="*/ 28950 h 204210"/>
                  <a:gd name="connsiteX18" fmla="*/ 43815 w 115252"/>
                  <a:gd name="connsiteY18" fmla="*/ 14663 h 204210"/>
                  <a:gd name="connsiteX19" fmla="*/ 67628 w 115252"/>
                  <a:gd name="connsiteY19" fmla="*/ 1328 h 204210"/>
                  <a:gd name="connsiteX20" fmla="*/ 83820 w 115252"/>
                  <a:gd name="connsiteY20" fmla="*/ 2280 h 204210"/>
                  <a:gd name="connsiteX21" fmla="*/ 92393 w 115252"/>
                  <a:gd name="connsiteY21" fmla="*/ 14663 h 204210"/>
                  <a:gd name="connsiteX22" fmla="*/ 101918 w 115252"/>
                  <a:gd name="connsiteY22" fmla="*/ 21330 h 204210"/>
                  <a:gd name="connsiteX23" fmla="*/ 110490 w 115252"/>
                  <a:gd name="connsiteY23" fmla="*/ 21330 h 204210"/>
                  <a:gd name="connsiteX24" fmla="*/ 115253 w 115252"/>
                  <a:gd name="connsiteY24" fmla="*/ 26093 h 204210"/>
                  <a:gd name="connsiteX25" fmla="*/ 110490 w 115252"/>
                  <a:gd name="connsiteY25" fmla="*/ 30855 h 204210"/>
                  <a:gd name="connsiteX26" fmla="*/ 103822 w 115252"/>
                  <a:gd name="connsiteY26" fmla="*/ 30855 h 204210"/>
                  <a:gd name="connsiteX27" fmla="*/ 83820 w 115252"/>
                  <a:gd name="connsiteY27" fmla="*/ 16568 h 204210"/>
                  <a:gd name="connsiteX28" fmla="*/ 80010 w 115252"/>
                  <a:gd name="connsiteY28" fmla="*/ 10853 h 204210"/>
                  <a:gd name="connsiteX29" fmla="*/ 72390 w 115252"/>
                  <a:gd name="connsiteY29" fmla="*/ 10853 h 204210"/>
                  <a:gd name="connsiteX30" fmla="*/ 50482 w 115252"/>
                  <a:gd name="connsiteY30" fmla="*/ 23235 h 204210"/>
                  <a:gd name="connsiteX31" fmla="*/ 46672 w 115252"/>
                  <a:gd name="connsiteY31" fmla="*/ 29903 h 204210"/>
                  <a:gd name="connsiteX32" fmla="*/ 49530 w 115252"/>
                  <a:gd name="connsiteY32" fmla="*/ 36570 h 204210"/>
                  <a:gd name="connsiteX33" fmla="*/ 52388 w 115252"/>
                  <a:gd name="connsiteY33" fmla="*/ 61335 h 204210"/>
                  <a:gd name="connsiteX34" fmla="*/ 44768 w 115252"/>
                  <a:gd name="connsiteY34" fmla="*/ 73718 h 204210"/>
                  <a:gd name="connsiteX35" fmla="*/ 21907 w 115252"/>
                  <a:gd name="connsiteY35" fmla="*/ 83243 h 204210"/>
                  <a:gd name="connsiteX36" fmla="*/ 14288 w 115252"/>
                  <a:gd name="connsiteY36" fmla="*/ 84195 h 204210"/>
                  <a:gd name="connsiteX37" fmla="*/ 10478 w 115252"/>
                  <a:gd name="connsiteY37" fmla="*/ 90863 h 204210"/>
                  <a:gd name="connsiteX38" fmla="*/ 9525 w 115252"/>
                  <a:gd name="connsiteY38" fmla="*/ 103245 h 204210"/>
                  <a:gd name="connsiteX39" fmla="*/ 10478 w 115252"/>
                  <a:gd name="connsiteY39" fmla="*/ 115628 h 204210"/>
                  <a:gd name="connsiteX40" fmla="*/ 14288 w 115252"/>
                  <a:gd name="connsiteY40" fmla="*/ 122295 h 204210"/>
                  <a:gd name="connsiteX41" fmla="*/ 21907 w 115252"/>
                  <a:gd name="connsiteY41" fmla="*/ 123248 h 204210"/>
                  <a:gd name="connsiteX42" fmla="*/ 44768 w 115252"/>
                  <a:gd name="connsiteY42" fmla="*/ 132773 h 204210"/>
                  <a:gd name="connsiteX43" fmla="*/ 52388 w 115252"/>
                  <a:gd name="connsiteY43" fmla="*/ 145155 h 204210"/>
                  <a:gd name="connsiteX44" fmla="*/ 49530 w 115252"/>
                  <a:gd name="connsiteY44" fmla="*/ 169920 h 204210"/>
                  <a:gd name="connsiteX45" fmla="*/ 46672 w 115252"/>
                  <a:gd name="connsiteY45" fmla="*/ 176588 h 204210"/>
                  <a:gd name="connsiteX46" fmla="*/ 50482 w 115252"/>
                  <a:gd name="connsiteY46" fmla="*/ 183255 h 204210"/>
                  <a:gd name="connsiteX47" fmla="*/ 72390 w 115252"/>
                  <a:gd name="connsiteY47" fmla="*/ 195638 h 204210"/>
                  <a:gd name="connsiteX48" fmla="*/ 80010 w 115252"/>
                  <a:gd name="connsiteY48" fmla="*/ 195638 h 204210"/>
                  <a:gd name="connsiteX49" fmla="*/ 83820 w 115252"/>
                  <a:gd name="connsiteY49" fmla="*/ 189923 h 204210"/>
                  <a:gd name="connsiteX50" fmla="*/ 103822 w 115252"/>
                  <a:gd name="connsiteY50" fmla="*/ 175635 h 204210"/>
                  <a:gd name="connsiteX51" fmla="*/ 110490 w 115252"/>
                  <a:gd name="connsiteY51" fmla="*/ 175635 h 204210"/>
                  <a:gd name="connsiteX52" fmla="*/ 115253 w 115252"/>
                  <a:gd name="connsiteY52" fmla="*/ 180398 h 204210"/>
                  <a:gd name="connsiteX53" fmla="*/ 110490 w 115252"/>
                  <a:gd name="connsiteY53" fmla="*/ 185160 h 204210"/>
                  <a:gd name="connsiteX54" fmla="*/ 101918 w 115252"/>
                  <a:gd name="connsiteY54" fmla="*/ 185160 h 204210"/>
                  <a:gd name="connsiteX55" fmla="*/ 92393 w 115252"/>
                  <a:gd name="connsiteY55" fmla="*/ 191828 h 204210"/>
                  <a:gd name="connsiteX56" fmla="*/ 83820 w 115252"/>
                  <a:gd name="connsiteY56" fmla="*/ 204210 h 204210"/>
                  <a:gd name="connsiteX57" fmla="*/ 74295 w 115252"/>
                  <a:gd name="connsiteY57" fmla="*/ 203258 h 204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115252" h="204210">
                    <a:moveTo>
                      <a:pt x="74295" y="203258"/>
                    </a:moveTo>
                    <a:cubicBezTo>
                      <a:pt x="71438" y="203258"/>
                      <a:pt x="69532" y="202305"/>
                      <a:pt x="67628" y="201353"/>
                    </a:cubicBezTo>
                    <a:cubicBezTo>
                      <a:pt x="59055" y="197543"/>
                      <a:pt x="51435" y="192780"/>
                      <a:pt x="43815" y="188018"/>
                    </a:cubicBezTo>
                    <a:cubicBezTo>
                      <a:pt x="39053" y="184208"/>
                      <a:pt x="37147" y="179445"/>
                      <a:pt x="36195" y="173730"/>
                    </a:cubicBezTo>
                    <a:cubicBezTo>
                      <a:pt x="36195" y="168015"/>
                      <a:pt x="38100" y="163253"/>
                      <a:pt x="42863" y="159443"/>
                    </a:cubicBezTo>
                    <a:cubicBezTo>
                      <a:pt x="46672" y="156585"/>
                      <a:pt x="46672" y="151823"/>
                      <a:pt x="43815" y="148013"/>
                    </a:cubicBezTo>
                    <a:cubicBezTo>
                      <a:pt x="40957" y="143250"/>
                      <a:pt x="38100" y="138488"/>
                      <a:pt x="35243" y="133725"/>
                    </a:cubicBezTo>
                    <a:cubicBezTo>
                      <a:pt x="33338" y="128963"/>
                      <a:pt x="28575" y="127058"/>
                      <a:pt x="24765" y="128963"/>
                    </a:cubicBezTo>
                    <a:cubicBezTo>
                      <a:pt x="20003" y="130868"/>
                      <a:pt x="14288" y="130868"/>
                      <a:pt x="9525" y="128010"/>
                    </a:cubicBezTo>
                    <a:cubicBezTo>
                      <a:pt x="4763" y="125153"/>
                      <a:pt x="1905" y="120390"/>
                      <a:pt x="953" y="114675"/>
                    </a:cubicBezTo>
                    <a:cubicBezTo>
                      <a:pt x="0" y="109913"/>
                      <a:pt x="0" y="105150"/>
                      <a:pt x="0" y="101340"/>
                    </a:cubicBezTo>
                    <a:cubicBezTo>
                      <a:pt x="0" y="97530"/>
                      <a:pt x="0" y="91815"/>
                      <a:pt x="953" y="88005"/>
                    </a:cubicBezTo>
                    <a:cubicBezTo>
                      <a:pt x="1905" y="82290"/>
                      <a:pt x="4763" y="77528"/>
                      <a:pt x="9525" y="74670"/>
                    </a:cubicBezTo>
                    <a:cubicBezTo>
                      <a:pt x="14288" y="71813"/>
                      <a:pt x="20003" y="70860"/>
                      <a:pt x="24765" y="73718"/>
                    </a:cubicBezTo>
                    <a:cubicBezTo>
                      <a:pt x="28575" y="75623"/>
                      <a:pt x="33338" y="73718"/>
                      <a:pt x="35243" y="68955"/>
                    </a:cubicBezTo>
                    <a:cubicBezTo>
                      <a:pt x="37147" y="64193"/>
                      <a:pt x="40005" y="59430"/>
                      <a:pt x="43815" y="54668"/>
                    </a:cubicBezTo>
                    <a:cubicBezTo>
                      <a:pt x="46672" y="50858"/>
                      <a:pt x="45720" y="46095"/>
                      <a:pt x="42863" y="43238"/>
                    </a:cubicBezTo>
                    <a:cubicBezTo>
                      <a:pt x="39053" y="39428"/>
                      <a:pt x="36195" y="34665"/>
                      <a:pt x="36195" y="28950"/>
                    </a:cubicBezTo>
                    <a:cubicBezTo>
                      <a:pt x="36195" y="23235"/>
                      <a:pt x="39053" y="18473"/>
                      <a:pt x="43815" y="14663"/>
                    </a:cubicBezTo>
                    <a:cubicBezTo>
                      <a:pt x="51435" y="8948"/>
                      <a:pt x="59055" y="4185"/>
                      <a:pt x="67628" y="1328"/>
                    </a:cubicBezTo>
                    <a:cubicBezTo>
                      <a:pt x="72390" y="-577"/>
                      <a:pt x="79057" y="-577"/>
                      <a:pt x="83820" y="2280"/>
                    </a:cubicBezTo>
                    <a:cubicBezTo>
                      <a:pt x="88582" y="5138"/>
                      <a:pt x="91440" y="9900"/>
                      <a:pt x="92393" y="14663"/>
                    </a:cubicBezTo>
                    <a:cubicBezTo>
                      <a:pt x="93345" y="19425"/>
                      <a:pt x="97155" y="22283"/>
                      <a:pt x="101918" y="21330"/>
                    </a:cubicBezTo>
                    <a:cubicBezTo>
                      <a:pt x="104775" y="21330"/>
                      <a:pt x="107632" y="21330"/>
                      <a:pt x="110490" y="21330"/>
                    </a:cubicBezTo>
                    <a:cubicBezTo>
                      <a:pt x="113347" y="21330"/>
                      <a:pt x="115253" y="23235"/>
                      <a:pt x="115253" y="26093"/>
                    </a:cubicBezTo>
                    <a:cubicBezTo>
                      <a:pt x="115253" y="28950"/>
                      <a:pt x="113347" y="30855"/>
                      <a:pt x="110490" y="30855"/>
                    </a:cubicBezTo>
                    <a:cubicBezTo>
                      <a:pt x="107632" y="30855"/>
                      <a:pt x="105728" y="30855"/>
                      <a:pt x="103822" y="30855"/>
                    </a:cubicBezTo>
                    <a:cubicBezTo>
                      <a:pt x="94297" y="31808"/>
                      <a:pt x="85725" y="25140"/>
                      <a:pt x="83820" y="16568"/>
                    </a:cubicBezTo>
                    <a:cubicBezTo>
                      <a:pt x="83820" y="13710"/>
                      <a:pt x="81915" y="11805"/>
                      <a:pt x="80010" y="10853"/>
                    </a:cubicBezTo>
                    <a:cubicBezTo>
                      <a:pt x="78105" y="9900"/>
                      <a:pt x="75247" y="9900"/>
                      <a:pt x="72390" y="10853"/>
                    </a:cubicBezTo>
                    <a:cubicBezTo>
                      <a:pt x="64770" y="13710"/>
                      <a:pt x="57150" y="18473"/>
                      <a:pt x="50482" y="23235"/>
                    </a:cubicBezTo>
                    <a:cubicBezTo>
                      <a:pt x="48578" y="25140"/>
                      <a:pt x="46672" y="27045"/>
                      <a:pt x="46672" y="29903"/>
                    </a:cubicBezTo>
                    <a:cubicBezTo>
                      <a:pt x="46672" y="32760"/>
                      <a:pt x="47625" y="34665"/>
                      <a:pt x="49530" y="36570"/>
                    </a:cubicBezTo>
                    <a:cubicBezTo>
                      <a:pt x="57150" y="42285"/>
                      <a:pt x="58103" y="52763"/>
                      <a:pt x="52388" y="61335"/>
                    </a:cubicBezTo>
                    <a:cubicBezTo>
                      <a:pt x="49530" y="65145"/>
                      <a:pt x="47625" y="69908"/>
                      <a:pt x="44768" y="73718"/>
                    </a:cubicBezTo>
                    <a:cubicBezTo>
                      <a:pt x="40957" y="82290"/>
                      <a:pt x="31432" y="87053"/>
                      <a:pt x="21907" y="83243"/>
                    </a:cubicBezTo>
                    <a:cubicBezTo>
                      <a:pt x="19050" y="82290"/>
                      <a:pt x="17145" y="82290"/>
                      <a:pt x="14288" y="84195"/>
                    </a:cubicBezTo>
                    <a:cubicBezTo>
                      <a:pt x="12382" y="85148"/>
                      <a:pt x="10478" y="88005"/>
                      <a:pt x="10478" y="90863"/>
                    </a:cubicBezTo>
                    <a:cubicBezTo>
                      <a:pt x="9525" y="94673"/>
                      <a:pt x="9525" y="99435"/>
                      <a:pt x="9525" y="103245"/>
                    </a:cubicBezTo>
                    <a:cubicBezTo>
                      <a:pt x="9525" y="107055"/>
                      <a:pt x="9525" y="111818"/>
                      <a:pt x="10478" y="115628"/>
                    </a:cubicBezTo>
                    <a:cubicBezTo>
                      <a:pt x="10478" y="118485"/>
                      <a:pt x="12382" y="120390"/>
                      <a:pt x="14288" y="122295"/>
                    </a:cubicBezTo>
                    <a:cubicBezTo>
                      <a:pt x="16193" y="123248"/>
                      <a:pt x="19050" y="124200"/>
                      <a:pt x="21907" y="123248"/>
                    </a:cubicBezTo>
                    <a:cubicBezTo>
                      <a:pt x="31432" y="119438"/>
                      <a:pt x="40957" y="124200"/>
                      <a:pt x="44768" y="132773"/>
                    </a:cubicBezTo>
                    <a:cubicBezTo>
                      <a:pt x="46672" y="137535"/>
                      <a:pt x="49530" y="141345"/>
                      <a:pt x="52388" y="145155"/>
                    </a:cubicBezTo>
                    <a:cubicBezTo>
                      <a:pt x="58103" y="152775"/>
                      <a:pt x="57150" y="163253"/>
                      <a:pt x="49530" y="169920"/>
                    </a:cubicBezTo>
                    <a:cubicBezTo>
                      <a:pt x="47625" y="171825"/>
                      <a:pt x="46672" y="173730"/>
                      <a:pt x="46672" y="176588"/>
                    </a:cubicBezTo>
                    <a:cubicBezTo>
                      <a:pt x="46672" y="179445"/>
                      <a:pt x="47625" y="181350"/>
                      <a:pt x="50482" y="183255"/>
                    </a:cubicBezTo>
                    <a:cubicBezTo>
                      <a:pt x="57150" y="188018"/>
                      <a:pt x="64770" y="192780"/>
                      <a:pt x="72390" y="195638"/>
                    </a:cubicBezTo>
                    <a:cubicBezTo>
                      <a:pt x="75247" y="196590"/>
                      <a:pt x="78105" y="196590"/>
                      <a:pt x="80010" y="195638"/>
                    </a:cubicBezTo>
                    <a:cubicBezTo>
                      <a:pt x="81915" y="194685"/>
                      <a:pt x="83820" y="191828"/>
                      <a:pt x="83820" y="189923"/>
                    </a:cubicBezTo>
                    <a:cubicBezTo>
                      <a:pt x="85725" y="180398"/>
                      <a:pt x="94297" y="173730"/>
                      <a:pt x="103822" y="175635"/>
                    </a:cubicBezTo>
                    <a:cubicBezTo>
                      <a:pt x="105728" y="175635"/>
                      <a:pt x="108585" y="175635"/>
                      <a:pt x="110490" y="175635"/>
                    </a:cubicBezTo>
                    <a:cubicBezTo>
                      <a:pt x="113347" y="175635"/>
                      <a:pt x="115253" y="177540"/>
                      <a:pt x="115253" y="180398"/>
                    </a:cubicBezTo>
                    <a:cubicBezTo>
                      <a:pt x="115253" y="183255"/>
                      <a:pt x="113347" y="185160"/>
                      <a:pt x="110490" y="185160"/>
                    </a:cubicBezTo>
                    <a:cubicBezTo>
                      <a:pt x="107632" y="185160"/>
                      <a:pt x="104775" y="185160"/>
                      <a:pt x="101918" y="185160"/>
                    </a:cubicBezTo>
                    <a:cubicBezTo>
                      <a:pt x="97155" y="185160"/>
                      <a:pt x="93345" y="188018"/>
                      <a:pt x="92393" y="191828"/>
                    </a:cubicBezTo>
                    <a:cubicBezTo>
                      <a:pt x="91440" y="197543"/>
                      <a:pt x="88582" y="202305"/>
                      <a:pt x="83820" y="204210"/>
                    </a:cubicBezTo>
                    <a:cubicBezTo>
                      <a:pt x="80010" y="203258"/>
                      <a:pt x="77153" y="203258"/>
                      <a:pt x="74295" y="20325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rgbClr val="EF3124"/>
                  </a:solidFill>
                </a:endParaRPr>
              </a:p>
            </p:txBody>
          </p:sp>
        </p:grpSp>
        <p:sp>
          <p:nvSpPr>
            <p:cNvPr id="96" name="Прямоугольник 95">
              <a:extLst>
                <a:ext uri="{FF2B5EF4-FFF2-40B4-BE49-F238E27FC236}">
                  <a16:creationId xmlns:a16="http://schemas.microsoft.com/office/drawing/2014/main" id="{E43DE2DA-418D-4DB2-AECF-DCF9A2AC75E1}"/>
                </a:ext>
              </a:extLst>
            </p:cNvPr>
            <p:cNvSpPr/>
            <p:nvPr/>
          </p:nvSpPr>
          <p:spPr>
            <a:xfrm>
              <a:off x="8632208" y="5169107"/>
              <a:ext cx="2276621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ru-RU" sz="1050" dirty="0">
                  <a:latin typeface="Styrene A LC Light" pitchFamily="50" charset="0"/>
                </a:rPr>
                <a:t>досрочное погашение без обращения клиента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7632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9E99554-14D6-456E-B706-CFAC56FC0A16}"/>
              </a:ext>
            </a:extLst>
          </p:cNvPr>
          <p:cNvSpPr/>
          <p:nvPr/>
        </p:nvSpPr>
        <p:spPr>
          <a:xfrm>
            <a:off x="5855779" y="7161387"/>
            <a:ext cx="1452490" cy="136325"/>
          </a:xfrm>
          <a:prstGeom prst="rect">
            <a:avLst/>
          </a:prstGeom>
          <a:solidFill>
            <a:schemeClr val="bg1">
              <a:lumMod val="9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6C42E02-D6E9-451A-8616-86ED3C34459C}"/>
              </a:ext>
            </a:extLst>
          </p:cNvPr>
          <p:cNvSpPr/>
          <p:nvPr/>
        </p:nvSpPr>
        <p:spPr>
          <a:xfrm>
            <a:off x="1860400" y="5379957"/>
            <a:ext cx="4558736" cy="131073"/>
          </a:xfrm>
          <a:prstGeom prst="rect">
            <a:avLst/>
          </a:prstGeom>
          <a:solidFill>
            <a:schemeClr val="bg1">
              <a:lumMod val="9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5A2EBBA3-E1AA-4A04-83AE-D8A437F9C8D8}"/>
              </a:ext>
            </a:extLst>
          </p:cNvPr>
          <p:cNvCxnSpPr>
            <a:cxnSpLocks/>
            <a:endCxn id="36" idx="1"/>
          </p:cNvCxnSpPr>
          <p:nvPr/>
        </p:nvCxnSpPr>
        <p:spPr>
          <a:xfrm flipV="1">
            <a:off x="1853551" y="5369426"/>
            <a:ext cx="4563448" cy="7702"/>
          </a:xfrm>
          <a:prstGeom prst="straightConnector1">
            <a:avLst/>
          </a:prstGeom>
          <a:ln w="15875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9AEC7D5-CFFA-4D7E-A10D-7441D1E90A8E}"/>
              </a:ext>
            </a:extLst>
          </p:cNvPr>
          <p:cNvSpPr/>
          <p:nvPr/>
        </p:nvSpPr>
        <p:spPr>
          <a:xfrm>
            <a:off x="1781965" y="5132186"/>
            <a:ext cx="291595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>
                <a:latin typeface="Styrene A LC Light" pitchFamily="50" charset="0"/>
              </a:rPr>
              <a:t>кредит с графиком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8B0F2986-66A6-4845-9033-8BF624630BA8}"/>
              </a:ext>
            </a:extLst>
          </p:cNvPr>
          <p:cNvCxnSpPr>
            <a:cxnSpLocks/>
          </p:cNvCxnSpPr>
          <p:nvPr/>
        </p:nvCxnSpPr>
        <p:spPr>
          <a:xfrm>
            <a:off x="689106" y="3055041"/>
            <a:ext cx="10887340" cy="8827"/>
          </a:xfrm>
          <a:prstGeom prst="straightConnector1">
            <a:avLst/>
          </a:prstGeom>
          <a:ln w="158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DA64297-C8FF-474F-B7C4-5846E82A235F}"/>
              </a:ext>
            </a:extLst>
          </p:cNvPr>
          <p:cNvSpPr/>
          <p:nvPr/>
        </p:nvSpPr>
        <p:spPr>
          <a:xfrm>
            <a:off x="547794" y="2842483"/>
            <a:ext cx="2178542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latin typeface="Styrene A LC Light" pitchFamily="50" charset="0"/>
              </a:rPr>
              <a:t>ВКЛ/НКЛ в пилоте ИЖС</a:t>
            </a:r>
          </a:p>
          <a:p>
            <a:pPr algn="ctr"/>
            <a:r>
              <a:rPr lang="ru-RU" sz="1050" dirty="0">
                <a:latin typeface="Styrene A LC Light" pitchFamily="50" charset="0"/>
              </a:rPr>
              <a:t>внутри договора может быть разная ставка на разные транши</a:t>
            </a:r>
          </a:p>
          <a:p>
            <a:pPr algn="ctr"/>
            <a:endParaRPr lang="ru-RU" sz="1050" dirty="0">
              <a:latin typeface="Styrene A LC Light" pitchFamily="50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E6AAD2D-7C77-40D2-AB2B-D15D66221BE1}"/>
              </a:ext>
            </a:extLst>
          </p:cNvPr>
          <p:cNvGrpSpPr/>
          <p:nvPr/>
        </p:nvGrpSpPr>
        <p:grpSpPr>
          <a:xfrm>
            <a:off x="4637409" y="7069543"/>
            <a:ext cx="1218370" cy="611569"/>
            <a:chOff x="324348" y="4577357"/>
            <a:chExt cx="1218370" cy="611569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E16183C-5B4C-4C39-B9E2-F8C89CA3400F}"/>
                </a:ext>
              </a:extLst>
            </p:cNvPr>
            <p:cNvSpPr/>
            <p:nvPr/>
          </p:nvSpPr>
          <p:spPr>
            <a:xfrm>
              <a:off x="324348" y="4727261"/>
              <a:ext cx="121837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dirty="0">
                  <a:latin typeface="Styrene A LC Light" pitchFamily="50" charset="0"/>
                </a:rPr>
                <a:t>открытие эскроу №1 и расчет скидки</a:t>
              </a:r>
            </a:p>
          </p:txBody>
        </p:sp>
        <p:grpSp>
          <p:nvGrpSpPr>
            <p:cNvPr id="10" name="Рисунок 393">
              <a:extLst>
                <a:ext uri="{FF2B5EF4-FFF2-40B4-BE49-F238E27FC236}">
                  <a16:creationId xmlns:a16="http://schemas.microsoft.com/office/drawing/2014/main" id="{D05F8279-8DD9-4E55-B89D-C35F2D0C02A1}"/>
                </a:ext>
              </a:extLst>
            </p:cNvPr>
            <p:cNvGrpSpPr/>
            <p:nvPr/>
          </p:nvGrpSpPr>
          <p:grpSpPr>
            <a:xfrm>
              <a:off x="786527" y="4577357"/>
              <a:ext cx="294013" cy="183758"/>
              <a:chOff x="4699488" y="3047268"/>
              <a:chExt cx="228600" cy="142875"/>
            </a:xfrm>
            <a:solidFill>
              <a:srgbClr val="EF3124"/>
            </a:solidFill>
          </p:grpSpPr>
          <p:sp>
            <p:nvSpPr>
              <p:cNvPr id="11" name="Полилиния: фигура 1951">
                <a:extLst>
                  <a:ext uri="{FF2B5EF4-FFF2-40B4-BE49-F238E27FC236}">
                    <a16:creationId xmlns:a16="http://schemas.microsoft.com/office/drawing/2014/main" id="{7091C119-7DCC-43F5-B9D1-9308F13086A0}"/>
                  </a:ext>
                </a:extLst>
              </p:cNvPr>
              <p:cNvSpPr/>
              <p:nvPr/>
            </p:nvSpPr>
            <p:spPr>
              <a:xfrm>
                <a:off x="4733152" y="3056543"/>
                <a:ext cx="148870" cy="133599"/>
              </a:xfrm>
              <a:custGeom>
                <a:avLst/>
                <a:gdLst>
                  <a:gd name="connsiteX0" fmla="*/ 80636 w 148870"/>
                  <a:gd name="connsiteY0" fmla="*/ 133599 h 133599"/>
                  <a:gd name="connsiteX1" fmla="*/ 63491 w 148870"/>
                  <a:gd name="connsiteY1" fmla="*/ 127884 h 133599"/>
                  <a:gd name="connsiteX2" fmla="*/ 20628 w 148870"/>
                  <a:gd name="connsiteY2" fmla="*/ 94547 h 133599"/>
                  <a:gd name="connsiteX3" fmla="*/ 9198 w 148870"/>
                  <a:gd name="connsiteY3" fmla="*/ 83117 h 133599"/>
                  <a:gd name="connsiteX4" fmla="*/ 1578 w 148870"/>
                  <a:gd name="connsiteY4" fmla="*/ 75497 h 133599"/>
                  <a:gd name="connsiteX5" fmla="*/ 626 w 148870"/>
                  <a:gd name="connsiteY5" fmla="*/ 68829 h 133599"/>
                  <a:gd name="connsiteX6" fmla="*/ 7293 w 148870"/>
                  <a:gd name="connsiteY6" fmla="*/ 67877 h 133599"/>
                  <a:gd name="connsiteX7" fmla="*/ 15866 w 148870"/>
                  <a:gd name="connsiteY7" fmla="*/ 76449 h 133599"/>
                  <a:gd name="connsiteX8" fmla="*/ 26343 w 148870"/>
                  <a:gd name="connsiteY8" fmla="*/ 86927 h 133599"/>
                  <a:gd name="connsiteX9" fmla="*/ 69206 w 148870"/>
                  <a:gd name="connsiteY9" fmla="*/ 120264 h 133599"/>
                  <a:gd name="connsiteX10" fmla="*/ 80636 w 148870"/>
                  <a:gd name="connsiteY10" fmla="*/ 124074 h 133599"/>
                  <a:gd name="connsiteX11" fmla="*/ 85398 w 148870"/>
                  <a:gd name="connsiteY11" fmla="*/ 122169 h 133599"/>
                  <a:gd name="connsiteX12" fmla="*/ 89208 w 148870"/>
                  <a:gd name="connsiteY12" fmla="*/ 119312 h 133599"/>
                  <a:gd name="connsiteX13" fmla="*/ 93971 w 148870"/>
                  <a:gd name="connsiteY13" fmla="*/ 120264 h 133599"/>
                  <a:gd name="connsiteX14" fmla="*/ 99686 w 148870"/>
                  <a:gd name="connsiteY14" fmla="*/ 121217 h 133599"/>
                  <a:gd name="connsiteX15" fmla="*/ 105401 w 148870"/>
                  <a:gd name="connsiteY15" fmla="*/ 113597 h 133599"/>
                  <a:gd name="connsiteX16" fmla="*/ 108258 w 148870"/>
                  <a:gd name="connsiteY16" fmla="*/ 109787 h 133599"/>
                  <a:gd name="connsiteX17" fmla="*/ 113021 w 148870"/>
                  <a:gd name="connsiteY17" fmla="*/ 110739 h 133599"/>
                  <a:gd name="connsiteX18" fmla="*/ 120641 w 148870"/>
                  <a:gd name="connsiteY18" fmla="*/ 110739 h 133599"/>
                  <a:gd name="connsiteX19" fmla="*/ 124451 w 148870"/>
                  <a:gd name="connsiteY19" fmla="*/ 105024 h 133599"/>
                  <a:gd name="connsiteX20" fmla="*/ 126356 w 148870"/>
                  <a:gd name="connsiteY20" fmla="*/ 100262 h 133599"/>
                  <a:gd name="connsiteX21" fmla="*/ 131118 w 148870"/>
                  <a:gd name="connsiteY21" fmla="*/ 100262 h 133599"/>
                  <a:gd name="connsiteX22" fmla="*/ 136833 w 148870"/>
                  <a:gd name="connsiteY22" fmla="*/ 99309 h 133599"/>
                  <a:gd name="connsiteX23" fmla="*/ 137786 w 148870"/>
                  <a:gd name="connsiteY23" fmla="*/ 91689 h 133599"/>
                  <a:gd name="connsiteX24" fmla="*/ 104448 w 148870"/>
                  <a:gd name="connsiteY24" fmla="*/ 60257 h 133599"/>
                  <a:gd name="connsiteX25" fmla="*/ 83493 w 148870"/>
                  <a:gd name="connsiteY25" fmla="*/ 43112 h 133599"/>
                  <a:gd name="connsiteX26" fmla="*/ 80636 w 148870"/>
                  <a:gd name="connsiteY26" fmla="*/ 45017 h 133599"/>
                  <a:gd name="connsiteX27" fmla="*/ 73016 w 148870"/>
                  <a:gd name="connsiteY27" fmla="*/ 46922 h 133599"/>
                  <a:gd name="connsiteX28" fmla="*/ 45393 w 148870"/>
                  <a:gd name="connsiteY28" fmla="*/ 56447 h 133599"/>
                  <a:gd name="connsiteX29" fmla="*/ 36821 w 148870"/>
                  <a:gd name="connsiteY29" fmla="*/ 47874 h 133599"/>
                  <a:gd name="connsiteX30" fmla="*/ 50156 w 148870"/>
                  <a:gd name="connsiteY30" fmla="*/ 18347 h 133599"/>
                  <a:gd name="connsiteX31" fmla="*/ 100638 w 148870"/>
                  <a:gd name="connsiteY31" fmla="*/ 5012 h 133599"/>
                  <a:gd name="connsiteX32" fmla="*/ 138738 w 148870"/>
                  <a:gd name="connsiteY32" fmla="*/ 20252 h 133599"/>
                  <a:gd name="connsiteX33" fmla="*/ 141596 w 148870"/>
                  <a:gd name="connsiteY33" fmla="*/ 25967 h 133599"/>
                  <a:gd name="connsiteX34" fmla="*/ 135881 w 148870"/>
                  <a:gd name="connsiteY34" fmla="*/ 28824 h 133599"/>
                  <a:gd name="connsiteX35" fmla="*/ 97781 w 148870"/>
                  <a:gd name="connsiteY35" fmla="*/ 13584 h 133599"/>
                  <a:gd name="connsiteX36" fmla="*/ 57776 w 148870"/>
                  <a:gd name="connsiteY36" fmla="*/ 25014 h 133599"/>
                  <a:gd name="connsiteX37" fmla="*/ 47298 w 148870"/>
                  <a:gd name="connsiteY37" fmla="*/ 45017 h 133599"/>
                  <a:gd name="connsiteX38" fmla="*/ 49203 w 148870"/>
                  <a:gd name="connsiteY38" fmla="*/ 46922 h 133599"/>
                  <a:gd name="connsiteX39" fmla="*/ 67301 w 148870"/>
                  <a:gd name="connsiteY39" fmla="*/ 39302 h 133599"/>
                  <a:gd name="connsiteX40" fmla="*/ 71111 w 148870"/>
                  <a:gd name="connsiteY40" fmla="*/ 37397 h 133599"/>
                  <a:gd name="connsiteX41" fmla="*/ 77778 w 148870"/>
                  <a:gd name="connsiteY41" fmla="*/ 35492 h 133599"/>
                  <a:gd name="connsiteX42" fmla="*/ 84446 w 148870"/>
                  <a:gd name="connsiteY42" fmla="*/ 32634 h 133599"/>
                  <a:gd name="connsiteX43" fmla="*/ 89208 w 148870"/>
                  <a:gd name="connsiteY43" fmla="*/ 33587 h 133599"/>
                  <a:gd name="connsiteX44" fmla="*/ 111116 w 148870"/>
                  <a:gd name="connsiteY44" fmla="*/ 52637 h 133599"/>
                  <a:gd name="connsiteX45" fmla="*/ 147311 w 148870"/>
                  <a:gd name="connsiteY45" fmla="*/ 87879 h 133599"/>
                  <a:gd name="connsiteX46" fmla="*/ 143501 w 148870"/>
                  <a:gd name="connsiteY46" fmla="*/ 105977 h 133599"/>
                  <a:gd name="connsiteX47" fmla="*/ 133023 w 148870"/>
                  <a:gd name="connsiteY47" fmla="*/ 109787 h 133599"/>
                  <a:gd name="connsiteX48" fmla="*/ 125403 w 148870"/>
                  <a:gd name="connsiteY48" fmla="*/ 118359 h 133599"/>
                  <a:gd name="connsiteX49" fmla="*/ 113021 w 148870"/>
                  <a:gd name="connsiteY49" fmla="*/ 120264 h 133599"/>
                  <a:gd name="connsiteX50" fmla="*/ 103496 w 148870"/>
                  <a:gd name="connsiteY50" fmla="*/ 129789 h 133599"/>
                  <a:gd name="connsiteX51" fmla="*/ 93018 w 148870"/>
                  <a:gd name="connsiteY51" fmla="*/ 129789 h 133599"/>
                  <a:gd name="connsiteX52" fmla="*/ 80636 w 148870"/>
                  <a:gd name="connsiteY52" fmla="*/ 133599 h 133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48870" h="133599">
                    <a:moveTo>
                      <a:pt x="80636" y="133599"/>
                    </a:moveTo>
                    <a:cubicBezTo>
                      <a:pt x="74921" y="133599"/>
                      <a:pt x="67301" y="130742"/>
                      <a:pt x="63491" y="127884"/>
                    </a:cubicBezTo>
                    <a:cubicBezTo>
                      <a:pt x="59681" y="125027"/>
                      <a:pt x="37773" y="108834"/>
                      <a:pt x="20628" y="94547"/>
                    </a:cubicBezTo>
                    <a:cubicBezTo>
                      <a:pt x="17771" y="91689"/>
                      <a:pt x="13008" y="87879"/>
                      <a:pt x="9198" y="83117"/>
                    </a:cubicBezTo>
                    <a:cubicBezTo>
                      <a:pt x="6341" y="80259"/>
                      <a:pt x="3483" y="76449"/>
                      <a:pt x="1578" y="75497"/>
                    </a:cubicBezTo>
                    <a:cubicBezTo>
                      <a:pt x="-327" y="73592"/>
                      <a:pt x="-327" y="70734"/>
                      <a:pt x="626" y="68829"/>
                    </a:cubicBezTo>
                    <a:cubicBezTo>
                      <a:pt x="2531" y="66924"/>
                      <a:pt x="5388" y="66924"/>
                      <a:pt x="7293" y="67877"/>
                    </a:cubicBezTo>
                    <a:cubicBezTo>
                      <a:pt x="9198" y="68829"/>
                      <a:pt x="12056" y="72639"/>
                      <a:pt x="15866" y="76449"/>
                    </a:cubicBezTo>
                    <a:cubicBezTo>
                      <a:pt x="19676" y="80259"/>
                      <a:pt x="24438" y="85022"/>
                      <a:pt x="26343" y="86927"/>
                    </a:cubicBezTo>
                    <a:cubicBezTo>
                      <a:pt x="44441" y="102167"/>
                      <a:pt x="65396" y="117407"/>
                      <a:pt x="69206" y="120264"/>
                    </a:cubicBezTo>
                    <a:cubicBezTo>
                      <a:pt x="72063" y="122169"/>
                      <a:pt x="77778" y="124074"/>
                      <a:pt x="80636" y="124074"/>
                    </a:cubicBezTo>
                    <a:cubicBezTo>
                      <a:pt x="85398" y="124074"/>
                      <a:pt x="85398" y="123122"/>
                      <a:pt x="85398" y="122169"/>
                    </a:cubicBezTo>
                    <a:cubicBezTo>
                      <a:pt x="86351" y="120264"/>
                      <a:pt x="87303" y="119312"/>
                      <a:pt x="89208" y="119312"/>
                    </a:cubicBezTo>
                    <a:cubicBezTo>
                      <a:pt x="91113" y="119312"/>
                      <a:pt x="92066" y="119312"/>
                      <a:pt x="93971" y="120264"/>
                    </a:cubicBezTo>
                    <a:cubicBezTo>
                      <a:pt x="95876" y="122169"/>
                      <a:pt x="97781" y="121217"/>
                      <a:pt x="99686" y="121217"/>
                    </a:cubicBezTo>
                    <a:cubicBezTo>
                      <a:pt x="102543" y="120264"/>
                      <a:pt x="105401" y="117407"/>
                      <a:pt x="105401" y="113597"/>
                    </a:cubicBezTo>
                    <a:cubicBezTo>
                      <a:pt x="105401" y="111692"/>
                      <a:pt x="106353" y="109787"/>
                      <a:pt x="108258" y="109787"/>
                    </a:cubicBezTo>
                    <a:cubicBezTo>
                      <a:pt x="110163" y="108834"/>
                      <a:pt x="112068" y="109787"/>
                      <a:pt x="113021" y="110739"/>
                    </a:cubicBezTo>
                    <a:cubicBezTo>
                      <a:pt x="113973" y="111692"/>
                      <a:pt x="117783" y="111692"/>
                      <a:pt x="120641" y="110739"/>
                    </a:cubicBezTo>
                    <a:cubicBezTo>
                      <a:pt x="121593" y="109787"/>
                      <a:pt x="124451" y="108834"/>
                      <a:pt x="124451" y="105024"/>
                    </a:cubicBezTo>
                    <a:cubicBezTo>
                      <a:pt x="124451" y="103119"/>
                      <a:pt x="125403" y="101214"/>
                      <a:pt x="126356" y="100262"/>
                    </a:cubicBezTo>
                    <a:cubicBezTo>
                      <a:pt x="128261" y="99309"/>
                      <a:pt x="130166" y="99309"/>
                      <a:pt x="131118" y="100262"/>
                    </a:cubicBezTo>
                    <a:cubicBezTo>
                      <a:pt x="132071" y="101214"/>
                      <a:pt x="134928" y="100262"/>
                      <a:pt x="136833" y="99309"/>
                    </a:cubicBezTo>
                    <a:cubicBezTo>
                      <a:pt x="137786" y="98357"/>
                      <a:pt x="139691" y="95499"/>
                      <a:pt x="137786" y="91689"/>
                    </a:cubicBezTo>
                    <a:cubicBezTo>
                      <a:pt x="133976" y="84069"/>
                      <a:pt x="118736" y="71687"/>
                      <a:pt x="104448" y="60257"/>
                    </a:cubicBezTo>
                    <a:cubicBezTo>
                      <a:pt x="96828" y="53589"/>
                      <a:pt x="89208" y="47874"/>
                      <a:pt x="83493" y="43112"/>
                    </a:cubicBezTo>
                    <a:cubicBezTo>
                      <a:pt x="82541" y="44064"/>
                      <a:pt x="80636" y="44064"/>
                      <a:pt x="80636" y="45017"/>
                    </a:cubicBezTo>
                    <a:cubicBezTo>
                      <a:pt x="77778" y="45969"/>
                      <a:pt x="76826" y="46922"/>
                      <a:pt x="73016" y="46922"/>
                    </a:cubicBezTo>
                    <a:cubicBezTo>
                      <a:pt x="65396" y="56447"/>
                      <a:pt x="55871" y="60257"/>
                      <a:pt x="45393" y="56447"/>
                    </a:cubicBezTo>
                    <a:cubicBezTo>
                      <a:pt x="40631" y="55494"/>
                      <a:pt x="37773" y="51684"/>
                      <a:pt x="36821" y="47874"/>
                    </a:cubicBezTo>
                    <a:cubicBezTo>
                      <a:pt x="34916" y="38349"/>
                      <a:pt x="43488" y="25014"/>
                      <a:pt x="50156" y="18347"/>
                    </a:cubicBezTo>
                    <a:cubicBezTo>
                      <a:pt x="67301" y="1202"/>
                      <a:pt x="79683" y="-5466"/>
                      <a:pt x="100638" y="5012"/>
                    </a:cubicBezTo>
                    <a:cubicBezTo>
                      <a:pt x="119688" y="13584"/>
                      <a:pt x="137786" y="20252"/>
                      <a:pt x="138738" y="20252"/>
                    </a:cubicBezTo>
                    <a:cubicBezTo>
                      <a:pt x="141596" y="21204"/>
                      <a:pt x="142548" y="24062"/>
                      <a:pt x="141596" y="25967"/>
                    </a:cubicBezTo>
                    <a:cubicBezTo>
                      <a:pt x="140643" y="28824"/>
                      <a:pt x="137786" y="29777"/>
                      <a:pt x="135881" y="28824"/>
                    </a:cubicBezTo>
                    <a:cubicBezTo>
                      <a:pt x="135881" y="28824"/>
                      <a:pt x="116831" y="22157"/>
                      <a:pt x="97781" y="13584"/>
                    </a:cubicBezTo>
                    <a:cubicBezTo>
                      <a:pt x="80636" y="5964"/>
                      <a:pt x="73016" y="9774"/>
                      <a:pt x="57776" y="25014"/>
                    </a:cubicBezTo>
                    <a:cubicBezTo>
                      <a:pt x="51108" y="31682"/>
                      <a:pt x="46346" y="41207"/>
                      <a:pt x="47298" y="45017"/>
                    </a:cubicBezTo>
                    <a:cubicBezTo>
                      <a:pt x="47298" y="45969"/>
                      <a:pt x="47298" y="45969"/>
                      <a:pt x="49203" y="46922"/>
                    </a:cubicBezTo>
                    <a:cubicBezTo>
                      <a:pt x="53966" y="48827"/>
                      <a:pt x="60633" y="49779"/>
                      <a:pt x="67301" y="39302"/>
                    </a:cubicBezTo>
                    <a:cubicBezTo>
                      <a:pt x="68253" y="38349"/>
                      <a:pt x="69206" y="37397"/>
                      <a:pt x="71111" y="37397"/>
                    </a:cubicBezTo>
                    <a:cubicBezTo>
                      <a:pt x="73968" y="37397"/>
                      <a:pt x="74921" y="36444"/>
                      <a:pt x="77778" y="35492"/>
                    </a:cubicBezTo>
                    <a:cubicBezTo>
                      <a:pt x="79683" y="34539"/>
                      <a:pt x="81588" y="33587"/>
                      <a:pt x="84446" y="32634"/>
                    </a:cubicBezTo>
                    <a:cubicBezTo>
                      <a:pt x="86351" y="31682"/>
                      <a:pt x="88256" y="32634"/>
                      <a:pt x="89208" y="33587"/>
                    </a:cubicBezTo>
                    <a:cubicBezTo>
                      <a:pt x="93971" y="38349"/>
                      <a:pt x="102543" y="45017"/>
                      <a:pt x="111116" y="52637"/>
                    </a:cubicBezTo>
                    <a:cubicBezTo>
                      <a:pt x="126356" y="65019"/>
                      <a:pt x="142548" y="78354"/>
                      <a:pt x="147311" y="87879"/>
                    </a:cubicBezTo>
                    <a:cubicBezTo>
                      <a:pt x="150168" y="94547"/>
                      <a:pt x="149216" y="102167"/>
                      <a:pt x="143501" y="105977"/>
                    </a:cubicBezTo>
                    <a:cubicBezTo>
                      <a:pt x="140643" y="108834"/>
                      <a:pt x="135881" y="109787"/>
                      <a:pt x="133023" y="109787"/>
                    </a:cubicBezTo>
                    <a:cubicBezTo>
                      <a:pt x="132071" y="113597"/>
                      <a:pt x="129213" y="116454"/>
                      <a:pt x="125403" y="118359"/>
                    </a:cubicBezTo>
                    <a:cubicBezTo>
                      <a:pt x="121593" y="120264"/>
                      <a:pt x="116831" y="121217"/>
                      <a:pt x="113021" y="120264"/>
                    </a:cubicBezTo>
                    <a:cubicBezTo>
                      <a:pt x="111116" y="124074"/>
                      <a:pt x="107306" y="127884"/>
                      <a:pt x="103496" y="129789"/>
                    </a:cubicBezTo>
                    <a:cubicBezTo>
                      <a:pt x="99686" y="130742"/>
                      <a:pt x="95876" y="130742"/>
                      <a:pt x="93018" y="129789"/>
                    </a:cubicBezTo>
                    <a:cubicBezTo>
                      <a:pt x="89208" y="132647"/>
                      <a:pt x="85398" y="133599"/>
                      <a:pt x="80636" y="1335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" name="Полилиния: фигура 1952">
                <a:extLst>
                  <a:ext uri="{FF2B5EF4-FFF2-40B4-BE49-F238E27FC236}">
                    <a16:creationId xmlns:a16="http://schemas.microsoft.com/office/drawing/2014/main" id="{A3860776-8D47-425D-8906-59A1CDA683D0}"/>
                  </a:ext>
                </a:extLst>
              </p:cNvPr>
              <p:cNvSpPr/>
              <p:nvPr/>
            </p:nvSpPr>
            <p:spPr>
              <a:xfrm>
                <a:off x="4747113" y="3066318"/>
                <a:ext cx="52387" cy="9525"/>
              </a:xfrm>
              <a:custGeom>
                <a:avLst/>
                <a:gdLst>
                  <a:gd name="connsiteX0" fmla="*/ 47625 w 52387"/>
                  <a:gd name="connsiteY0" fmla="*/ 9525 h 9525"/>
                  <a:gd name="connsiteX1" fmla="*/ 4763 w 52387"/>
                  <a:gd name="connsiteY1" fmla="*/ 9525 h 9525"/>
                  <a:gd name="connsiteX2" fmla="*/ 0 w 52387"/>
                  <a:gd name="connsiteY2" fmla="*/ 4763 h 9525"/>
                  <a:gd name="connsiteX3" fmla="*/ 4763 w 52387"/>
                  <a:gd name="connsiteY3" fmla="*/ 0 h 9525"/>
                  <a:gd name="connsiteX4" fmla="*/ 47625 w 52387"/>
                  <a:gd name="connsiteY4" fmla="*/ 0 h 9525"/>
                  <a:gd name="connsiteX5" fmla="*/ 52388 w 52387"/>
                  <a:gd name="connsiteY5" fmla="*/ 4763 h 9525"/>
                  <a:gd name="connsiteX6" fmla="*/ 47625 w 52387"/>
                  <a:gd name="connsiteY6" fmla="*/ 9525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387" h="9525">
                    <a:moveTo>
                      <a:pt x="47625" y="9525"/>
                    </a:moveTo>
                    <a:lnTo>
                      <a:pt x="4763" y="9525"/>
                    </a:lnTo>
                    <a:cubicBezTo>
                      <a:pt x="1905" y="9525"/>
                      <a:pt x="0" y="7620"/>
                      <a:pt x="0" y="4763"/>
                    </a:cubicBezTo>
                    <a:cubicBezTo>
                      <a:pt x="0" y="1905"/>
                      <a:pt x="1905" y="0"/>
                      <a:pt x="4763" y="0"/>
                    </a:cubicBezTo>
                    <a:lnTo>
                      <a:pt x="47625" y="0"/>
                    </a:lnTo>
                    <a:cubicBezTo>
                      <a:pt x="50483" y="0"/>
                      <a:pt x="52388" y="1905"/>
                      <a:pt x="52388" y="4763"/>
                    </a:cubicBezTo>
                    <a:cubicBezTo>
                      <a:pt x="52388" y="7620"/>
                      <a:pt x="50483" y="9525"/>
                      <a:pt x="47625" y="95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" name="Полилиния: фигура 1953">
                <a:extLst>
                  <a:ext uri="{FF2B5EF4-FFF2-40B4-BE49-F238E27FC236}">
                    <a16:creationId xmlns:a16="http://schemas.microsoft.com/office/drawing/2014/main" id="{C7426756-B09F-4D9D-91CA-2A27151778A4}"/>
                  </a:ext>
                </a:extLst>
              </p:cNvPr>
              <p:cNvSpPr/>
              <p:nvPr/>
            </p:nvSpPr>
            <p:spPr>
              <a:xfrm>
                <a:off x="4870852" y="3132907"/>
                <a:ext cx="23984" cy="19135"/>
              </a:xfrm>
              <a:custGeom>
                <a:avLst/>
                <a:gdLst>
                  <a:gd name="connsiteX0" fmla="*/ 4848 w 23984"/>
                  <a:gd name="connsiteY0" fmla="*/ 19136 h 19135"/>
                  <a:gd name="connsiteX1" fmla="*/ 1038 w 23984"/>
                  <a:gd name="connsiteY1" fmla="*/ 17231 h 19135"/>
                  <a:gd name="connsiteX2" fmla="*/ 1991 w 23984"/>
                  <a:gd name="connsiteY2" fmla="*/ 10563 h 19135"/>
                  <a:gd name="connsiteX3" fmla="*/ 16278 w 23984"/>
                  <a:gd name="connsiteY3" fmla="*/ 1038 h 19135"/>
                  <a:gd name="connsiteX4" fmla="*/ 22946 w 23984"/>
                  <a:gd name="connsiteY4" fmla="*/ 1991 h 19135"/>
                  <a:gd name="connsiteX5" fmla="*/ 21993 w 23984"/>
                  <a:gd name="connsiteY5" fmla="*/ 8658 h 19135"/>
                  <a:gd name="connsiteX6" fmla="*/ 7706 w 23984"/>
                  <a:gd name="connsiteY6" fmla="*/ 18183 h 19135"/>
                  <a:gd name="connsiteX7" fmla="*/ 4848 w 23984"/>
                  <a:gd name="connsiteY7" fmla="*/ 19136 h 19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984" h="19135">
                    <a:moveTo>
                      <a:pt x="4848" y="19136"/>
                    </a:moveTo>
                    <a:cubicBezTo>
                      <a:pt x="2943" y="19136"/>
                      <a:pt x="1991" y="18183"/>
                      <a:pt x="1038" y="17231"/>
                    </a:cubicBezTo>
                    <a:cubicBezTo>
                      <a:pt x="-867" y="15326"/>
                      <a:pt x="86" y="12468"/>
                      <a:pt x="1991" y="10563"/>
                    </a:cubicBezTo>
                    <a:lnTo>
                      <a:pt x="16278" y="1038"/>
                    </a:lnTo>
                    <a:cubicBezTo>
                      <a:pt x="18183" y="-867"/>
                      <a:pt x="21041" y="86"/>
                      <a:pt x="22946" y="1991"/>
                    </a:cubicBezTo>
                    <a:cubicBezTo>
                      <a:pt x="24851" y="3896"/>
                      <a:pt x="23898" y="6753"/>
                      <a:pt x="21993" y="8658"/>
                    </a:cubicBezTo>
                    <a:lnTo>
                      <a:pt x="7706" y="18183"/>
                    </a:lnTo>
                    <a:cubicBezTo>
                      <a:pt x="6753" y="19136"/>
                      <a:pt x="5801" y="19136"/>
                      <a:pt x="4848" y="191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" name="Полилиния: фигура 1954">
                <a:extLst>
                  <a:ext uri="{FF2B5EF4-FFF2-40B4-BE49-F238E27FC236}">
                    <a16:creationId xmlns:a16="http://schemas.microsoft.com/office/drawing/2014/main" id="{50D3B517-3554-4D6E-9793-5D75DECBF1B0}"/>
                  </a:ext>
                </a:extLst>
              </p:cNvPr>
              <p:cNvSpPr/>
              <p:nvPr/>
            </p:nvSpPr>
            <p:spPr>
              <a:xfrm>
                <a:off x="4827599" y="3128706"/>
                <a:ext cx="37709" cy="37623"/>
              </a:xfrm>
              <a:custGeom>
                <a:avLst/>
                <a:gdLst>
                  <a:gd name="connsiteX0" fmla="*/ 33814 w 37709"/>
                  <a:gd name="connsiteY0" fmla="*/ 37624 h 37623"/>
                  <a:gd name="connsiteX1" fmla="*/ 30956 w 37709"/>
                  <a:gd name="connsiteY1" fmla="*/ 36671 h 37623"/>
                  <a:gd name="connsiteX2" fmla="*/ 1429 w 37709"/>
                  <a:gd name="connsiteY2" fmla="*/ 8096 h 37623"/>
                  <a:gd name="connsiteX3" fmla="*/ 1429 w 37709"/>
                  <a:gd name="connsiteY3" fmla="*/ 1429 h 37623"/>
                  <a:gd name="connsiteX4" fmla="*/ 8096 w 37709"/>
                  <a:gd name="connsiteY4" fmla="*/ 1429 h 37623"/>
                  <a:gd name="connsiteX5" fmla="*/ 35719 w 37709"/>
                  <a:gd name="connsiteY5" fmla="*/ 30004 h 37623"/>
                  <a:gd name="connsiteX6" fmla="*/ 36671 w 37709"/>
                  <a:gd name="connsiteY6" fmla="*/ 36671 h 37623"/>
                  <a:gd name="connsiteX7" fmla="*/ 33814 w 37709"/>
                  <a:gd name="connsiteY7" fmla="*/ 37624 h 37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709" h="37623">
                    <a:moveTo>
                      <a:pt x="33814" y="37624"/>
                    </a:moveTo>
                    <a:cubicBezTo>
                      <a:pt x="32861" y="37624"/>
                      <a:pt x="31909" y="37624"/>
                      <a:pt x="30956" y="36671"/>
                    </a:cubicBezTo>
                    <a:cubicBezTo>
                      <a:pt x="26194" y="32861"/>
                      <a:pt x="4286" y="10001"/>
                      <a:pt x="1429" y="8096"/>
                    </a:cubicBezTo>
                    <a:cubicBezTo>
                      <a:pt x="-476" y="6191"/>
                      <a:pt x="-476" y="3334"/>
                      <a:pt x="1429" y="1429"/>
                    </a:cubicBezTo>
                    <a:cubicBezTo>
                      <a:pt x="3334" y="-476"/>
                      <a:pt x="6191" y="-476"/>
                      <a:pt x="8096" y="1429"/>
                    </a:cubicBezTo>
                    <a:cubicBezTo>
                      <a:pt x="17621" y="10954"/>
                      <a:pt x="32861" y="27146"/>
                      <a:pt x="35719" y="30004"/>
                    </a:cubicBezTo>
                    <a:cubicBezTo>
                      <a:pt x="37624" y="31909"/>
                      <a:pt x="38576" y="34766"/>
                      <a:pt x="36671" y="36671"/>
                    </a:cubicBezTo>
                    <a:cubicBezTo>
                      <a:pt x="36671" y="36671"/>
                      <a:pt x="34766" y="37624"/>
                      <a:pt x="3381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" name="Полилиния: фигура 1955">
                <a:extLst>
                  <a:ext uri="{FF2B5EF4-FFF2-40B4-BE49-F238E27FC236}">
                    <a16:creationId xmlns:a16="http://schemas.microsoft.com/office/drawing/2014/main" id="{2AF83E17-7389-42A3-B3F6-55D921A010C3}"/>
                  </a:ext>
                </a:extLst>
              </p:cNvPr>
              <p:cNvSpPr/>
              <p:nvPr/>
            </p:nvSpPr>
            <p:spPr>
              <a:xfrm>
                <a:off x="4813311" y="3142041"/>
                <a:ext cx="32947" cy="33813"/>
              </a:xfrm>
              <a:custGeom>
                <a:avLst/>
                <a:gdLst>
                  <a:gd name="connsiteX0" fmla="*/ 29051 w 32947"/>
                  <a:gd name="connsiteY0" fmla="*/ 33814 h 33813"/>
                  <a:gd name="connsiteX1" fmla="*/ 26194 w 32947"/>
                  <a:gd name="connsiteY1" fmla="*/ 32861 h 33813"/>
                  <a:gd name="connsiteX2" fmla="*/ 1429 w 32947"/>
                  <a:gd name="connsiteY2" fmla="*/ 8096 h 33813"/>
                  <a:gd name="connsiteX3" fmla="*/ 1429 w 32947"/>
                  <a:gd name="connsiteY3" fmla="*/ 1429 h 33813"/>
                  <a:gd name="connsiteX4" fmla="*/ 8096 w 32947"/>
                  <a:gd name="connsiteY4" fmla="*/ 1429 h 33813"/>
                  <a:gd name="connsiteX5" fmla="*/ 30956 w 32947"/>
                  <a:gd name="connsiteY5" fmla="*/ 24289 h 33813"/>
                  <a:gd name="connsiteX6" fmla="*/ 31909 w 32947"/>
                  <a:gd name="connsiteY6" fmla="*/ 30956 h 33813"/>
                  <a:gd name="connsiteX7" fmla="*/ 29051 w 32947"/>
                  <a:gd name="connsiteY7" fmla="*/ 33814 h 3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47" h="33813">
                    <a:moveTo>
                      <a:pt x="29051" y="33814"/>
                    </a:moveTo>
                    <a:cubicBezTo>
                      <a:pt x="28099" y="33814"/>
                      <a:pt x="27146" y="33814"/>
                      <a:pt x="26194" y="32861"/>
                    </a:cubicBezTo>
                    <a:cubicBezTo>
                      <a:pt x="19526" y="27146"/>
                      <a:pt x="2381" y="9049"/>
                      <a:pt x="1429" y="8096"/>
                    </a:cubicBezTo>
                    <a:cubicBezTo>
                      <a:pt x="-476" y="6191"/>
                      <a:pt x="-476" y="3334"/>
                      <a:pt x="1429" y="1429"/>
                    </a:cubicBezTo>
                    <a:cubicBezTo>
                      <a:pt x="3334" y="-476"/>
                      <a:pt x="6191" y="-476"/>
                      <a:pt x="8096" y="1429"/>
                    </a:cubicBezTo>
                    <a:cubicBezTo>
                      <a:pt x="10954" y="5239"/>
                      <a:pt x="25241" y="20479"/>
                      <a:pt x="30956" y="24289"/>
                    </a:cubicBezTo>
                    <a:cubicBezTo>
                      <a:pt x="32861" y="26194"/>
                      <a:pt x="33814" y="29051"/>
                      <a:pt x="31909" y="30956"/>
                    </a:cubicBezTo>
                    <a:cubicBezTo>
                      <a:pt x="31909" y="32861"/>
                      <a:pt x="30004" y="33814"/>
                      <a:pt x="29051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" name="Полилиния: фигура 1956">
                <a:extLst>
                  <a:ext uri="{FF2B5EF4-FFF2-40B4-BE49-F238E27FC236}">
                    <a16:creationId xmlns:a16="http://schemas.microsoft.com/office/drawing/2014/main" id="{EA4E5077-428D-427D-A030-C5F600ADF7B4}"/>
                  </a:ext>
                </a:extLst>
              </p:cNvPr>
              <p:cNvSpPr/>
              <p:nvPr/>
            </p:nvSpPr>
            <p:spPr>
              <a:xfrm>
                <a:off x="4795214" y="3152519"/>
                <a:ext cx="33486" cy="32861"/>
              </a:xfrm>
              <a:custGeom>
                <a:avLst/>
                <a:gdLst>
                  <a:gd name="connsiteX0" fmla="*/ 28099 w 33486"/>
                  <a:gd name="connsiteY0" fmla="*/ 32861 h 32861"/>
                  <a:gd name="connsiteX1" fmla="*/ 25241 w 33486"/>
                  <a:gd name="connsiteY1" fmla="*/ 31909 h 32861"/>
                  <a:gd name="connsiteX2" fmla="*/ 1429 w 33486"/>
                  <a:gd name="connsiteY2" fmla="*/ 8096 h 32861"/>
                  <a:gd name="connsiteX3" fmla="*/ 1429 w 33486"/>
                  <a:gd name="connsiteY3" fmla="*/ 1429 h 32861"/>
                  <a:gd name="connsiteX4" fmla="*/ 8096 w 33486"/>
                  <a:gd name="connsiteY4" fmla="*/ 1429 h 32861"/>
                  <a:gd name="connsiteX5" fmla="*/ 31909 w 33486"/>
                  <a:gd name="connsiteY5" fmla="*/ 25241 h 32861"/>
                  <a:gd name="connsiteX6" fmla="*/ 32861 w 33486"/>
                  <a:gd name="connsiteY6" fmla="*/ 31909 h 32861"/>
                  <a:gd name="connsiteX7" fmla="*/ 28099 w 33486"/>
                  <a:gd name="connsiteY7" fmla="*/ 32861 h 32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486" h="32861">
                    <a:moveTo>
                      <a:pt x="28099" y="32861"/>
                    </a:moveTo>
                    <a:cubicBezTo>
                      <a:pt x="27146" y="32861"/>
                      <a:pt x="26194" y="32861"/>
                      <a:pt x="25241" y="31909"/>
                    </a:cubicBezTo>
                    <a:cubicBezTo>
                      <a:pt x="18574" y="26194"/>
                      <a:pt x="5239" y="11906"/>
                      <a:pt x="1429" y="8096"/>
                    </a:cubicBezTo>
                    <a:cubicBezTo>
                      <a:pt x="-476" y="6191"/>
                      <a:pt x="-476" y="3334"/>
                      <a:pt x="1429" y="1429"/>
                    </a:cubicBezTo>
                    <a:cubicBezTo>
                      <a:pt x="3334" y="-476"/>
                      <a:pt x="6191" y="-476"/>
                      <a:pt x="8096" y="1429"/>
                    </a:cubicBezTo>
                    <a:cubicBezTo>
                      <a:pt x="10954" y="4286"/>
                      <a:pt x="24289" y="19526"/>
                      <a:pt x="31909" y="25241"/>
                    </a:cubicBezTo>
                    <a:cubicBezTo>
                      <a:pt x="33814" y="27146"/>
                      <a:pt x="33814" y="30004"/>
                      <a:pt x="32861" y="31909"/>
                    </a:cubicBezTo>
                    <a:cubicBezTo>
                      <a:pt x="30956" y="31909"/>
                      <a:pt x="29051" y="32861"/>
                      <a:pt x="28099" y="3286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" name="Полилиния: фигура 1957">
                <a:extLst>
                  <a:ext uri="{FF2B5EF4-FFF2-40B4-BE49-F238E27FC236}">
                    <a16:creationId xmlns:a16="http://schemas.microsoft.com/office/drawing/2014/main" id="{F1ACC07F-B41C-4540-9E21-F1DDC900F72A}"/>
                  </a:ext>
                </a:extLst>
              </p:cNvPr>
              <p:cNvSpPr/>
              <p:nvPr/>
            </p:nvSpPr>
            <p:spPr>
              <a:xfrm>
                <a:off x="4699488" y="3047268"/>
                <a:ext cx="58102" cy="95250"/>
              </a:xfrm>
              <a:custGeom>
                <a:avLst/>
                <a:gdLst>
                  <a:gd name="connsiteX0" fmla="*/ 33338 w 58102"/>
                  <a:gd name="connsiteY0" fmla="*/ 95250 h 95250"/>
                  <a:gd name="connsiteX1" fmla="*/ 4763 w 58102"/>
                  <a:gd name="connsiteY1" fmla="*/ 95250 h 95250"/>
                  <a:gd name="connsiteX2" fmla="*/ 0 w 58102"/>
                  <a:gd name="connsiteY2" fmla="*/ 90488 h 95250"/>
                  <a:gd name="connsiteX3" fmla="*/ 0 w 58102"/>
                  <a:gd name="connsiteY3" fmla="*/ 4763 h 95250"/>
                  <a:gd name="connsiteX4" fmla="*/ 1905 w 58102"/>
                  <a:gd name="connsiteY4" fmla="*/ 953 h 95250"/>
                  <a:gd name="connsiteX5" fmla="*/ 5715 w 58102"/>
                  <a:gd name="connsiteY5" fmla="*/ 0 h 95250"/>
                  <a:gd name="connsiteX6" fmla="*/ 56197 w 58102"/>
                  <a:gd name="connsiteY6" fmla="*/ 10478 h 95250"/>
                  <a:gd name="connsiteX7" fmla="*/ 58103 w 58102"/>
                  <a:gd name="connsiteY7" fmla="*/ 14288 h 95250"/>
                  <a:gd name="connsiteX8" fmla="*/ 39053 w 58102"/>
                  <a:gd name="connsiteY8" fmla="*/ 91440 h 95250"/>
                  <a:gd name="connsiteX9" fmla="*/ 33338 w 58102"/>
                  <a:gd name="connsiteY9" fmla="*/ 95250 h 95250"/>
                  <a:gd name="connsiteX10" fmla="*/ 9525 w 58102"/>
                  <a:gd name="connsiteY10" fmla="*/ 85725 h 95250"/>
                  <a:gd name="connsiteX11" fmla="*/ 29528 w 58102"/>
                  <a:gd name="connsiteY11" fmla="*/ 85725 h 95250"/>
                  <a:gd name="connsiteX12" fmla="*/ 46672 w 58102"/>
                  <a:gd name="connsiteY12" fmla="*/ 16192 h 95250"/>
                  <a:gd name="connsiteX13" fmla="*/ 8572 w 58102"/>
                  <a:gd name="connsiteY13" fmla="*/ 9525 h 95250"/>
                  <a:gd name="connsiteX14" fmla="*/ 8572 w 58102"/>
                  <a:gd name="connsiteY14" fmla="*/ 857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102" h="95250">
                    <a:moveTo>
                      <a:pt x="33338" y="95250"/>
                    </a:moveTo>
                    <a:lnTo>
                      <a:pt x="4763" y="95250"/>
                    </a:lnTo>
                    <a:cubicBezTo>
                      <a:pt x="1905" y="95250"/>
                      <a:pt x="0" y="93345"/>
                      <a:pt x="0" y="90488"/>
                    </a:cubicBezTo>
                    <a:lnTo>
                      <a:pt x="0" y="4763"/>
                    </a:lnTo>
                    <a:cubicBezTo>
                      <a:pt x="0" y="3810"/>
                      <a:pt x="953" y="1905"/>
                      <a:pt x="1905" y="953"/>
                    </a:cubicBezTo>
                    <a:cubicBezTo>
                      <a:pt x="2858" y="0"/>
                      <a:pt x="3810" y="0"/>
                      <a:pt x="5715" y="0"/>
                    </a:cubicBezTo>
                    <a:cubicBezTo>
                      <a:pt x="15240" y="953"/>
                      <a:pt x="48578" y="2858"/>
                      <a:pt x="56197" y="10478"/>
                    </a:cubicBezTo>
                    <a:cubicBezTo>
                      <a:pt x="57150" y="11430"/>
                      <a:pt x="58103" y="13335"/>
                      <a:pt x="58103" y="14288"/>
                    </a:cubicBezTo>
                    <a:cubicBezTo>
                      <a:pt x="56197" y="39053"/>
                      <a:pt x="40005" y="89535"/>
                      <a:pt x="39053" y="91440"/>
                    </a:cubicBezTo>
                    <a:cubicBezTo>
                      <a:pt x="37147" y="94297"/>
                      <a:pt x="35242" y="95250"/>
                      <a:pt x="33338" y="95250"/>
                    </a:cubicBezTo>
                    <a:close/>
                    <a:moveTo>
                      <a:pt x="9525" y="85725"/>
                    </a:moveTo>
                    <a:lnTo>
                      <a:pt x="29528" y="85725"/>
                    </a:lnTo>
                    <a:cubicBezTo>
                      <a:pt x="33338" y="74295"/>
                      <a:pt x="44767" y="37147"/>
                      <a:pt x="46672" y="16192"/>
                    </a:cubicBezTo>
                    <a:cubicBezTo>
                      <a:pt x="40958" y="13335"/>
                      <a:pt x="23813" y="10478"/>
                      <a:pt x="8572" y="9525"/>
                    </a:cubicBezTo>
                    <a:lnTo>
                      <a:pt x="8572" y="8572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" name="Полилиния: фигура 1958">
                <a:extLst>
                  <a:ext uri="{FF2B5EF4-FFF2-40B4-BE49-F238E27FC236}">
                    <a16:creationId xmlns:a16="http://schemas.microsoft.com/office/drawing/2014/main" id="{961545F3-6609-441C-A57B-7CD8E9CE1D6E}"/>
                  </a:ext>
                </a:extLst>
              </p:cNvPr>
              <p:cNvSpPr/>
              <p:nvPr/>
            </p:nvSpPr>
            <p:spPr>
              <a:xfrm>
                <a:off x="4861413" y="3056793"/>
                <a:ext cx="66675" cy="95250"/>
              </a:xfrm>
              <a:custGeom>
                <a:avLst/>
                <a:gdLst>
                  <a:gd name="connsiteX0" fmla="*/ 61913 w 66675"/>
                  <a:gd name="connsiteY0" fmla="*/ 95250 h 95250"/>
                  <a:gd name="connsiteX1" fmla="*/ 33338 w 66675"/>
                  <a:gd name="connsiteY1" fmla="*/ 95250 h 95250"/>
                  <a:gd name="connsiteX2" fmla="*/ 28575 w 66675"/>
                  <a:gd name="connsiteY2" fmla="*/ 91440 h 95250"/>
                  <a:gd name="connsiteX3" fmla="*/ 953 w 66675"/>
                  <a:gd name="connsiteY3" fmla="*/ 16192 h 95250"/>
                  <a:gd name="connsiteX4" fmla="*/ 0 w 66675"/>
                  <a:gd name="connsiteY4" fmla="*/ 12383 h 95250"/>
                  <a:gd name="connsiteX5" fmla="*/ 2858 w 66675"/>
                  <a:gd name="connsiteY5" fmla="*/ 9525 h 95250"/>
                  <a:gd name="connsiteX6" fmla="*/ 61913 w 66675"/>
                  <a:gd name="connsiteY6" fmla="*/ 0 h 95250"/>
                  <a:gd name="connsiteX7" fmla="*/ 66675 w 66675"/>
                  <a:gd name="connsiteY7" fmla="*/ 4763 h 95250"/>
                  <a:gd name="connsiteX8" fmla="*/ 66675 w 66675"/>
                  <a:gd name="connsiteY8" fmla="*/ 90488 h 95250"/>
                  <a:gd name="connsiteX9" fmla="*/ 61913 w 66675"/>
                  <a:gd name="connsiteY9" fmla="*/ 95250 h 95250"/>
                  <a:gd name="connsiteX10" fmla="*/ 37147 w 66675"/>
                  <a:gd name="connsiteY10" fmla="*/ 85725 h 95250"/>
                  <a:gd name="connsiteX11" fmla="*/ 57150 w 66675"/>
                  <a:gd name="connsiteY11" fmla="*/ 85725 h 95250"/>
                  <a:gd name="connsiteX12" fmla="*/ 57150 w 66675"/>
                  <a:gd name="connsiteY12" fmla="*/ 9525 h 95250"/>
                  <a:gd name="connsiteX13" fmla="*/ 11430 w 66675"/>
                  <a:gd name="connsiteY13" fmla="*/ 17145 h 95250"/>
                  <a:gd name="connsiteX14" fmla="*/ 37147 w 66675"/>
                  <a:gd name="connsiteY14" fmla="*/ 857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675" h="95250">
                    <a:moveTo>
                      <a:pt x="61913" y="95250"/>
                    </a:moveTo>
                    <a:lnTo>
                      <a:pt x="33338" y="95250"/>
                    </a:lnTo>
                    <a:cubicBezTo>
                      <a:pt x="31433" y="95250"/>
                      <a:pt x="29528" y="93345"/>
                      <a:pt x="28575" y="91440"/>
                    </a:cubicBezTo>
                    <a:cubicBezTo>
                      <a:pt x="24765" y="79058"/>
                      <a:pt x="6667" y="25717"/>
                      <a:pt x="953" y="16192"/>
                    </a:cubicBezTo>
                    <a:cubicBezTo>
                      <a:pt x="0" y="15240"/>
                      <a:pt x="0" y="13335"/>
                      <a:pt x="0" y="12383"/>
                    </a:cubicBezTo>
                    <a:cubicBezTo>
                      <a:pt x="0" y="11430"/>
                      <a:pt x="953" y="10478"/>
                      <a:pt x="2858" y="9525"/>
                    </a:cubicBezTo>
                    <a:cubicBezTo>
                      <a:pt x="3810" y="9525"/>
                      <a:pt x="24765" y="0"/>
                      <a:pt x="61913" y="0"/>
                    </a:cubicBezTo>
                    <a:cubicBezTo>
                      <a:pt x="64770" y="0"/>
                      <a:pt x="66675" y="1905"/>
                      <a:pt x="66675" y="4763"/>
                    </a:cubicBezTo>
                    <a:lnTo>
                      <a:pt x="66675" y="90488"/>
                    </a:lnTo>
                    <a:cubicBezTo>
                      <a:pt x="66675" y="93345"/>
                      <a:pt x="64770" y="95250"/>
                      <a:pt x="61913" y="95250"/>
                    </a:cubicBezTo>
                    <a:close/>
                    <a:moveTo>
                      <a:pt x="37147" y="85725"/>
                    </a:moveTo>
                    <a:lnTo>
                      <a:pt x="57150" y="85725"/>
                    </a:lnTo>
                    <a:lnTo>
                      <a:pt x="57150" y="9525"/>
                    </a:lnTo>
                    <a:cubicBezTo>
                      <a:pt x="34290" y="10478"/>
                      <a:pt x="19050" y="14288"/>
                      <a:pt x="11430" y="17145"/>
                    </a:cubicBezTo>
                    <a:cubicBezTo>
                      <a:pt x="19050" y="32385"/>
                      <a:pt x="32385" y="71438"/>
                      <a:pt x="37147" y="857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3E13441-8A0C-4F22-BE90-4BDCB2AC73EF}"/>
              </a:ext>
            </a:extLst>
          </p:cNvPr>
          <p:cNvSpPr/>
          <p:nvPr/>
        </p:nvSpPr>
        <p:spPr>
          <a:xfrm>
            <a:off x="5772196" y="6972176"/>
            <a:ext cx="212767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latin typeface="Styrene A LC Light" pitchFamily="50" charset="0"/>
              </a:rPr>
              <a:t>транш с эскроу</a:t>
            </a: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D39E4215-F053-49E3-A9A6-6AD903AB389F}"/>
              </a:ext>
            </a:extLst>
          </p:cNvPr>
          <p:cNvCxnSpPr>
            <a:cxnSpLocks/>
          </p:cNvCxnSpPr>
          <p:nvPr/>
        </p:nvCxnSpPr>
        <p:spPr>
          <a:xfrm>
            <a:off x="5863177" y="7154457"/>
            <a:ext cx="1542259" cy="6930"/>
          </a:xfrm>
          <a:prstGeom prst="straightConnector1">
            <a:avLst/>
          </a:prstGeom>
          <a:ln w="158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09A477E-FBF4-41B7-9A79-6B963F646C90}"/>
              </a:ext>
            </a:extLst>
          </p:cNvPr>
          <p:cNvSpPr/>
          <p:nvPr/>
        </p:nvSpPr>
        <p:spPr>
          <a:xfrm>
            <a:off x="5793861" y="7261745"/>
            <a:ext cx="17825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latin typeface="Styrene A LC Light" pitchFamily="50" charset="0"/>
              </a:rPr>
              <a:t>ставка со скидкой</a:t>
            </a:r>
          </a:p>
          <a:p>
            <a:endParaRPr lang="ru-RU" sz="800" dirty="0">
              <a:latin typeface="Styrene A LC Light" pitchFamily="50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A0849D82-29B7-4AAC-8EF8-9EC77F3C1028}"/>
              </a:ext>
            </a:extLst>
          </p:cNvPr>
          <p:cNvSpPr/>
          <p:nvPr/>
        </p:nvSpPr>
        <p:spPr>
          <a:xfrm>
            <a:off x="2991728" y="2587055"/>
            <a:ext cx="1017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latin typeface="Styrene A LC Light" pitchFamily="50" charset="0"/>
              </a:rPr>
              <a:t>транш без привязки к эскроу</a:t>
            </a:r>
            <a:endParaRPr lang="ru-RU" sz="800" dirty="0"/>
          </a:p>
        </p:txBody>
      </p:sp>
      <p:cxnSp>
        <p:nvCxnSpPr>
          <p:cNvPr id="26" name="Прямая со стрелкой 114">
            <a:extLst>
              <a:ext uri="{FF2B5EF4-FFF2-40B4-BE49-F238E27FC236}">
                <a16:creationId xmlns:a16="http://schemas.microsoft.com/office/drawing/2014/main" id="{F0D82288-9CFC-4056-89E9-A11CA317D3F1}"/>
              </a:ext>
            </a:extLst>
          </p:cNvPr>
          <p:cNvCxnSpPr>
            <a:cxnSpLocks/>
            <a:endCxn id="25" idx="1"/>
          </p:cNvCxnSpPr>
          <p:nvPr/>
        </p:nvCxnSpPr>
        <p:spPr>
          <a:xfrm rot="5400000" flipH="1" flipV="1">
            <a:off x="2769487" y="2818076"/>
            <a:ext cx="222429" cy="222054"/>
          </a:xfrm>
          <a:prstGeom prst="bentConnector2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114">
            <a:extLst>
              <a:ext uri="{FF2B5EF4-FFF2-40B4-BE49-F238E27FC236}">
                <a16:creationId xmlns:a16="http://schemas.microsoft.com/office/drawing/2014/main" id="{467F3826-C539-4A0D-80CD-53F2F7906B73}"/>
              </a:ext>
            </a:extLst>
          </p:cNvPr>
          <p:cNvCxnSpPr>
            <a:cxnSpLocks/>
          </p:cNvCxnSpPr>
          <p:nvPr/>
        </p:nvCxnSpPr>
        <p:spPr>
          <a:xfrm>
            <a:off x="2775715" y="3049270"/>
            <a:ext cx="242820" cy="237959"/>
          </a:xfrm>
          <a:prstGeom prst="bentConnector3">
            <a:avLst>
              <a:gd name="adj1" fmla="val 264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53940174-66E8-474C-883F-94A2D6C1CA4B}"/>
              </a:ext>
            </a:extLst>
          </p:cNvPr>
          <p:cNvSpPr/>
          <p:nvPr/>
        </p:nvSpPr>
        <p:spPr>
          <a:xfrm>
            <a:off x="3008910" y="3056396"/>
            <a:ext cx="7904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latin typeface="Styrene A LC Light" pitchFamily="50" charset="0"/>
              </a:rPr>
              <a:t>транш с привязкой к № эскроу </a:t>
            </a:r>
            <a:endParaRPr lang="ru-RU" sz="800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4B615EB-E669-4954-BAF5-4D62560ADA0C}"/>
              </a:ext>
            </a:extLst>
          </p:cNvPr>
          <p:cNvSpPr/>
          <p:nvPr/>
        </p:nvSpPr>
        <p:spPr>
          <a:xfrm>
            <a:off x="6328090" y="4855755"/>
            <a:ext cx="21056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bg2">
                    <a:lumMod val="75000"/>
                  </a:schemeClr>
                </a:solidFill>
                <a:latin typeface="Styrene A LC Light" pitchFamily="50" charset="0"/>
              </a:rPr>
              <a:t>досрочное погашение задолженности закрытие кредита</a:t>
            </a:r>
          </a:p>
        </p:txBody>
      </p:sp>
      <p:cxnSp>
        <p:nvCxnSpPr>
          <p:cNvPr id="33" name="Прямая со стрелкой 281">
            <a:extLst>
              <a:ext uri="{FF2B5EF4-FFF2-40B4-BE49-F238E27FC236}">
                <a16:creationId xmlns:a16="http://schemas.microsoft.com/office/drawing/2014/main" id="{C199038B-B8E4-4170-9787-502C195C87BD}"/>
              </a:ext>
            </a:extLst>
          </p:cNvPr>
          <p:cNvCxnSpPr>
            <a:cxnSpLocks/>
          </p:cNvCxnSpPr>
          <p:nvPr/>
        </p:nvCxnSpPr>
        <p:spPr>
          <a:xfrm flipV="1">
            <a:off x="6419136" y="5191076"/>
            <a:ext cx="359032" cy="177087"/>
          </a:xfrm>
          <a:prstGeom prst="bentConnector3">
            <a:avLst>
              <a:gd name="adj1" fmla="val -3059"/>
            </a:avLst>
          </a:prstGeom>
          <a:ln w="15875">
            <a:solidFill>
              <a:srgbClr val="00B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289">
            <a:extLst>
              <a:ext uri="{FF2B5EF4-FFF2-40B4-BE49-F238E27FC236}">
                <a16:creationId xmlns:a16="http://schemas.microsoft.com/office/drawing/2014/main" id="{2720CFC6-BC4F-4EBE-8E34-BAFBBFAD61AE}"/>
              </a:ext>
            </a:extLst>
          </p:cNvPr>
          <p:cNvCxnSpPr>
            <a:cxnSpLocks/>
          </p:cNvCxnSpPr>
          <p:nvPr/>
        </p:nvCxnSpPr>
        <p:spPr>
          <a:xfrm>
            <a:off x="6408373" y="5396495"/>
            <a:ext cx="1372089" cy="175490"/>
          </a:xfrm>
          <a:prstGeom prst="bentConnector3">
            <a:avLst>
              <a:gd name="adj1" fmla="val -297"/>
            </a:avLst>
          </a:prstGeom>
          <a:ln w="15875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Знак умножения 34">
            <a:extLst>
              <a:ext uri="{FF2B5EF4-FFF2-40B4-BE49-F238E27FC236}">
                <a16:creationId xmlns:a16="http://schemas.microsoft.com/office/drawing/2014/main" id="{A454B9CA-723D-4E66-B3AA-D9C42F205AE0}"/>
              </a:ext>
            </a:extLst>
          </p:cNvPr>
          <p:cNvSpPr/>
          <p:nvPr/>
        </p:nvSpPr>
        <p:spPr>
          <a:xfrm>
            <a:off x="6282047" y="5241970"/>
            <a:ext cx="252649" cy="252649"/>
          </a:xfrm>
          <a:prstGeom prst="mathMultiply">
            <a:avLst>
              <a:gd name="adj1" fmla="val 11117"/>
            </a:avLst>
          </a:prstGeom>
          <a:solidFill>
            <a:srgbClr val="E63C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649C008B-08D2-4F52-BD48-3E52E5E8C83C}"/>
              </a:ext>
            </a:extLst>
          </p:cNvPr>
          <p:cNvSpPr/>
          <p:nvPr/>
        </p:nvSpPr>
        <p:spPr>
          <a:xfrm>
            <a:off x="6416999" y="5261704"/>
            <a:ext cx="171044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latin typeface="Styrene A LC Light" pitchFamily="50" charset="0"/>
              </a:rPr>
              <a:t>раскрытие эскроу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5C29B983-DEB9-4BA8-BB87-4B5B3699972E}"/>
              </a:ext>
            </a:extLst>
          </p:cNvPr>
          <p:cNvSpPr/>
          <p:nvPr/>
        </p:nvSpPr>
        <p:spPr>
          <a:xfrm>
            <a:off x="6345342" y="5573469"/>
            <a:ext cx="203739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bg2">
                    <a:lumMod val="75000"/>
                  </a:schemeClr>
                </a:solidFill>
                <a:latin typeface="Styrene A LC Light" pitchFamily="50" charset="0"/>
              </a:rPr>
              <a:t>ЧДП, договор продолжает действовать по ставке без скидки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96EE569-6E6B-4FC0-A391-FBD7DBADF246}"/>
              </a:ext>
            </a:extLst>
          </p:cNvPr>
          <p:cNvSpPr txBox="1"/>
          <p:nvPr/>
        </p:nvSpPr>
        <p:spPr>
          <a:xfrm>
            <a:off x="420927" y="4541604"/>
            <a:ext cx="32592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b="1" dirty="0">
                <a:solidFill>
                  <a:schemeClr val="bg2">
                    <a:lumMod val="10000"/>
                  </a:schemeClr>
                </a:solidFill>
                <a:latin typeface="Styrene A LC Light" pitchFamily="50" charset="0"/>
              </a:rPr>
              <a:t>Кредит с графиком (1 эскроу = 1 кредит) 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Styrene A LC Light" pitchFamily="50" charset="0"/>
            </a:endParaRPr>
          </a:p>
        </p:txBody>
      </p:sp>
      <p:pic>
        <p:nvPicPr>
          <p:cNvPr id="39" name="Google Shape;326;p177" descr="Изображение">
            <a:extLst>
              <a:ext uri="{FF2B5EF4-FFF2-40B4-BE49-F238E27FC236}">
                <a16:creationId xmlns:a16="http://schemas.microsoft.com/office/drawing/2014/main" id="{9E4ACEB7-5792-4911-9622-9C427A1572B7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4006" y="414068"/>
            <a:ext cx="202440" cy="29085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052B2001-2DEA-4247-B5CD-0B7F9B325253}"/>
              </a:ext>
            </a:extLst>
          </p:cNvPr>
          <p:cNvSpPr txBox="1"/>
          <p:nvPr/>
        </p:nvSpPr>
        <p:spPr>
          <a:xfrm>
            <a:off x="278240" y="704918"/>
            <a:ext cx="8252556" cy="566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00"/>
              </a:lnSpc>
            </a:pPr>
            <a:r>
              <a:rPr lang="ru-RU" sz="3600" dirty="0">
                <a:latin typeface="Styrene A LC Black" pitchFamily="50" charset="0"/>
              </a:rPr>
              <a:t>Применение скидки в сделке</a:t>
            </a: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3DD86DBB-8428-4DC1-A659-9EF677A6A045}"/>
              </a:ext>
            </a:extLst>
          </p:cNvPr>
          <p:cNvGrpSpPr/>
          <p:nvPr/>
        </p:nvGrpSpPr>
        <p:grpSpPr>
          <a:xfrm>
            <a:off x="592629" y="5106564"/>
            <a:ext cx="1218370" cy="488458"/>
            <a:chOff x="324348" y="4577357"/>
            <a:chExt cx="1218370" cy="488458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723EBAB1-D2CF-46AD-9ABD-5D9356C55C25}"/>
                </a:ext>
              </a:extLst>
            </p:cNvPr>
            <p:cNvSpPr/>
            <p:nvPr/>
          </p:nvSpPr>
          <p:spPr>
            <a:xfrm>
              <a:off x="324348" y="4727261"/>
              <a:ext cx="121837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dirty="0">
                  <a:latin typeface="Styrene A LC Light" pitchFamily="50" charset="0"/>
                </a:rPr>
                <a:t>Открытие эскроу и расчет скидки</a:t>
              </a:r>
            </a:p>
          </p:txBody>
        </p:sp>
        <p:grpSp>
          <p:nvGrpSpPr>
            <p:cNvPr id="44" name="Рисунок 393">
              <a:extLst>
                <a:ext uri="{FF2B5EF4-FFF2-40B4-BE49-F238E27FC236}">
                  <a16:creationId xmlns:a16="http://schemas.microsoft.com/office/drawing/2014/main" id="{63A149F9-7E99-4B30-AF21-C90446AE4F4E}"/>
                </a:ext>
              </a:extLst>
            </p:cNvPr>
            <p:cNvGrpSpPr/>
            <p:nvPr/>
          </p:nvGrpSpPr>
          <p:grpSpPr>
            <a:xfrm>
              <a:off x="786527" y="4577357"/>
              <a:ext cx="294013" cy="183758"/>
              <a:chOff x="4699488" y="3047268"/>
              <a:chExt cx="228600" cy="142875"/>
            </a:xfrm>
            <a:solidFill>
              <a:srgbClr val="EF3124"/>
            </a:solidFill>
          </p:grpSpPr>
          <p:sp>
            <p:nvSpPr>
              <p:cNvPr id="45" name="Полилиния: фигура 1951">
                <a:extLst>
                  <a:ext uri="{FF2B5EF4-FFF2-40B4-BE49-F238E27FC236}">
                    <a16:creationId xmlns:a16="http://schemas.microsoft.com/office/drawing/2014/main" id="{D9FC8857-18F8-4965-9443-7E24D8C25717}"/>
                  </a:ext>
                </a:extLst>
              </p:cNvPr>
              <p:cNvSpPr/>
              <p:nvPr/>
            </p:nvSpPr>
            <p:spPr>
              <a:xfrm>
                <a:off x="4733152" y="3056543"/>
                <a:ext cx="148870" cy="133599"/>
              </a:xfrm>
              <a:custGeom>
                <a:avLst/>
                <a:gdLst>
                  <a:gd name="connsiteX0" fmla="*/ 80636 w 148870"/>
                  <a:gd name="connsiteY0" fmla="*/ 133599 h 133599"/>
                  <a:gd name="connsiteX1" fmla="*/ 63491 w 148870"/>
                  <a:gd name="connsiteY1" fmla="*/ 127884 h 133599"/>
                  <a:gd name="connsiteX2" fmla="*/ 20628 w 148870"/>
                  <a:gd name="connsiteY2" fmla="*/ 94547 h 133599"/>
                  <a:gd name="connsiteX3" fmla="*/ 9198 w 148870"/>
                  <a:gd name="connsiteY3" fmla="*/ 83117 h 133599"/>
                  <a:gd name="connsiteX4" fmla="*/ 1578 w 148870"/>
                  <a:gd name="connsiteY4" fmla="*/ 75497 h 133599"/>
                  <a:gd name="connsiteX5" fmla="*/ 626 w 148870"/>
                  <a:gd name="connsiteY5" fmla="*/ 68829 h 133599"/>
                  <a:gd name="connsiteX6" fmla="*/ 7293 w 148870"/>
                  <a:gd name="connsiteY6" fmla="*/ 67877 h 133599"/>
                  <a:gd name="connsiteX7" fmla="*/ 15866 w 148870"/>
                  <a:gd name="connsiteY7" fmla="*/ 76449 h 133599"/>
                  <a:gd name="connsiteX8" fmla="*/ 26343 w 148870"/>
                  <a:gd name="connsiteY8" fmla="*/ 86927 h 133599"/>
                  <a:gd name="connsiteX9" fmla="*/ 69206 w 148870"/>
                  <a:gd name="connsiteY9" fmla="*/ 120264 h 133599"/>
                  <a:gd name="connsiteX10" fmla="*/ 80636 w 148870"/>
                  <a:gd name="connsiteY10" fmla="*/ 124074 h 133599"/>
                  <a:gd name="connsiteX11" fmla="*/ 85398 w 148870"/>
                  <a:gd name="connsiteY11" fmla="*/ 122169 h 133599"/>
                  <a:gd name="connsiteX12" fmla="*/ 89208 w 148870"/>
                  <a:gd name="connsiteY12" fmla="*/ 119312 h 133599"/>
                  <a:gd name="connsiteX13" fmla="*/ 93971 w 148870"/>
                  <a:gd name="connsiteY13" fmla="*/ 120264 h 133599"/>
                  <a:gd name="connsiteX14" fmla="*/ 99686 w 148870"/>
                  <a:gd name="connsiteY14" fmla="*/ 121217 h 133599"/>
                  <a:gd name="connsiteX15" fmla="*/ 105401 w 148870"/>
                  <a:gd name="connsiteY15" fmla="*/ 113597 h 133599"/>
                  <a:gd name="connsiteX16" fmla="*/ 108258 w 148870"/>
                  <a:gd name="connsiteY16" fmla="*/ 109787 h 133599"/>
                  <a:gd name="connsiteX17" fmla="*/ 113021 w 148870"/>
                  <a:gd name="connsiteY17" fmla="*/ 110739 h 133599"/>
                  <a:gd name="connsiteX18" fmla="*/ 120641 w 148870"/>
                  <a:gd name="connsiteY18" fmla="*/ 110739 h 133599"/>
                  <a:gd name="connsiteX19" fmla="*/ 124451 w 148870"/>
                  <a:gd name="connsiteY19" fmla="*/ 105024 h 133599"/>
                  <a:gd name="connsiteX20" fmla="*/ 126356 w 148870"/>
                  <a:gd name="connsiteY20" fmla="*/ 100262 h 133599"/>
                  <a:gd name="connsiteX21" fmla="*/ 131118 w 148870"/>
                  <a:gd name="connsiteY21" fmla="*/ 100262 h 133599"/>
                  <a:gd name="connsiteX22" fmla="*/ 136833 w 148870"/>
                  <a:gd name="connsiteY22" fmla="*/ 99309 h 133599"/>
                  <a:gd name="connsiteX23" fmla="*/ 137786 w 148870"/>
                  <a:gd name="connsiteY23" fmla="*/ 91689 h 133599"/>
                  <a:gd name="connsiteX24" fmla="*/ 104448 w 148870"/>
                  <a:gd name="connsiteY24" fmla="*/ 60257 h 133599"/>
                  <a:gd name="connsiteX25" fmla="*/ 83493 w 148870"/>
                  <a:gd name="connsiteY25" fmla="*/ 43112 h 133599"/>
                  <a:gd name="connsiteX26" fmla="*/ 80636 w 148870"/>
                  <a:gd name="connsiteY26" fmla="*/ 45017 h 133599"/>
                  <a:gd name="connsiteX27" fmla="*/ 73016 w 148870"/>
                  <a:gd name="connsiteY27" fmla="*/ 46922 h 133599"/>
                  <a:gd name="connsiteX28" fmla="*/ 45393 w 148870"/>
                  <a:gd name="connsiteY28" fmla="*/ 56447 h 133599"/>
                  <a:gd name="connsiteX29" fmla="*/ 36821 w 148870"/>
                  <a:gd name="connsiteY29" fmla="*/ 47874 h 133599"/>
                  <a:gd name="connsiteX30" fmla="*/ 50156 w 148870"/>
                  <a:gd name="connsiteY30" fmla="*/ 18347 h 133599"/>
                  <a:gd name="connsiteX31" fmla="*/ 100638 w 148870"/>
                  <a:gd name="connsiteY31" fmla="*/ 5012 h 133599"/>
                  <a:gd name="connsiteX32" fmla="*/ 138738 w 148870"/>
                  <a:gd name="connsiteY32" fmla="*/ 20252 h 133599"/>
                  <a:gd name="connsiteX33" fmla="*/ 141596 w 148870"/>
                  <a:gd name="connsiteY33" fmla="*/ 25967 h 133599"/>
                  <a:gd name="connsiteX34" fmla="*/ 135881 w 148870"/>
                  <a:gd name="connsiteY34" fmla="*/ 28824 h 133599"/>
                  <a:gd name="connsiteX35" fmla="*/ 97781 w 148870"/>
                  <a:gd name="connsiteY35" fmla="*/ 13584 h 133599"/>
                  <a:gd name="connsiteX36" fmla="*/ 57776 w 148870"/>
                  <a:gd name="connsiteY36" fmla="*/ 25014 h 133599"/>
                  <a:gd name="connsiteX37" fmla="*/ 47298 w 148870"/>
                  <a:gd name="connsiteY37" fmla="*/ 45017 h 133599"/>
                  <a:gd name="connsiteX38" fmla="*/ 49203 w 148870"/>
                  <a:gd name="connsiteY38" fmla="*/ 46922 h 133599"/>
                  <a:gd name="connsiteX39" fmla="*/ 67301 w 148870"/>
                  <a:gd name="connsiteY39" fmla="*/ 39302 h 133599"/>
                  <a:gd name="connsiteX40" fmla="*/ 71111 w 148870"/>
                  <a:gd name="connsiteY40" fmla="*/ 37397 h 133599"/>
                  <a:gd name="connsiteX41" fmla="*/ 77778 w 148870"/>
                  <a:gd name="connsiteY41" fmla="*/ 35492 h 133599"/>
                  <a:gd name="connsiteX42" fmla="*/ 84446 w 148870"/>
                  <a:gd name="connsiteY42" fmla="*/ 32634 h 133599"/>
                  <a:gd name="connsiteX43" fmla="*/ 89208 w 148870"/>
                  <a:gd name="connsiteY43" fmla="*/ 33587 h 133599"/>
                  <a:gd name="connsiteX44" fmla="*/ 111116 w 148870"/>
                  <a:gd name="connsiteY44" fmla="*/ 52637 h 133599"/>
                  <a:gd name="connsiteX45" fmla="*/ 147311 w 148870"/>
                  <a:gd name="connsiteY45" fmla="*/ 87879 h 133599"/>
                  <a:gd name="connsiteX46" fmla="*/ 143501 w 148870"/>
                  <a:gd name="connsiteY46" fmla="*/ 105977 h 133599"/>
                  <a:gd name="connsiteX47" fmla="*/ 133023 w 148870"/>
                  <a:gd name="connsiteY47" fmla="*/ 109787 h 133599"/>
                  <a:gd name="connsiteX48" fmla="*/ 125403 w 148870"/>
                  <a:gd name="connsiteY48" fmla="*/ 118359 h 133599"/>
                  <a:gd name="connsiteX49" fmla="*/ 113021 w 148870"/>
                  <a:gd name="connsiteY49" fmla="*/ 120264 h 133599"/>
                  <a:gd name="connsiteX50" fmla="*/ 103496 w 148870"/>
                  <a:gd name="connsiteY50" fmla="*/ 129789 h 133599"/>
                  <a:gd name="connsiteX51" fmla="*/ 93018 w 148870"/>
                  <a:gd name="connsiteY51" fmla="*/ 129789 h 133599"/>
                  <a:gd name="connsiteX52" fmla="*/ 80636 w 148870"/>
                  <a:gd name="connsiteY52" fmla="*/ 133599 h 133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48870" h="133599">
                    <a:moveTo>
                      <a:pt x="80636" y="133599"/>
                    </a:moveTo>
                    <a:cubicBezTo>
                      <a:pt x="74921" y="133599"/>
                      <a:pt x="67301" y="130742"/>
                      <a:pt x="63491" y="127884"/>
                    </a:cubicBezTo>
                    <a:cubicBezTo>
                      <a:pt x="59681" y="125027"/>
                      <a:pt x="37773" y="108834"/>
                      <a:pt x="20628" y="94547"/>
                    </a:cubicBezTo>
                    <a:cubicBezTo>
                      <a:pt x="17771" y="91689"/>
                      <a:pt x="13008" y="87879"/>
                      <a:pt x="9198" y="83117"/>
                    </a:cubicBezTo>
                    <a:cubicBezTo>
                      <a:pt x="6341" y="80259"/>
                      <a:pt x="3483" y="76449"/>
                      <a:pt x="1578" y="75497"/>
                    </a:cubicBezTo>
                    <a:cubicBezTo>
                      <a:pt x="-327" y="73592"/>
                      <a:pt x="-327" y="70734"/>
                      <a:pt x="626" y="68829"/>
                    </a:cubicBezTo>
                    <a:cubicBezTo>
                      <a:pt x="2531" y="66924"/>
                      <a:pt x="5388" y="66924"/>
                      <a:pt x="7293" y="67877"/>
                    </a:cubicBezTo>
                    <a:cubicBezTo>
                      <a:pt x="9198" y="68829"/>
                      <a:pt x="12056" y="72639"/>
                      <a:pt x="15866" y="76449"/>
                    </a:cubicBezTo>
                    <a:cubicBezTo>
                      <a:pt x="19676" y="80259"/>
                      <a:pt x="24438" y="85022"/>
                      <a:pt x="26343" y="86927"/>
                    </a:cubicBezTo>
                    <a:cubicBezTo>
                      <a:pt x="44441" y="102167"/>
                      <a:pt x="65396" y="117407"/>
                      <a:pt x="69206" y="120264"/>
                    </a:cubicBezTo>
                    <a:cubicBezTo>
                      <a:pt x="72063" y="122169"/>
                      <a:pt x="77778" y="124074"/>
                      <a:pt x="80636" y="124074"/>
                    </a:cubicBezTo>
                    <a:cubicBezTo>
                      <a:pt x="85398" y="124074"/>
                      <a:pt x="85398" y="123122"/>
                      <a:pt x="85398" y="122169"/>
                    </a:cubicBezTo>
                    <a:cubicBezTo>
                      <a:pt x="86351" y="120264"/>
                      <a:pt x="87303" y="119312"/>
                      <a:pt x="89208" y="119312"/>
                    </a:cubicBezTo>
                    <a:cubicBezTo>
                      <a:pt x="91113" y="119312"/>
                      <a:pt x="92066" y="119312"/>
                      <a:pt x="93971" y="120264"/>
                    </a:cubicBezTo>
                    <a:cubicBezTo>
                      <a:pt x="95876" y="122169"/>
                      <a:pt x="97781" y="121217"/>
                      <a:pt x="99686" y="121217"/>
                    </a:cubicBezTo>
                    <a:cubicBezTo>
                      <a:pt x="102543" y="120264"/>
                      <a:pt x="105401" y="117407"/>
                      <a:pt x="105401" y="113597"/>
                    </a:cubicBezTo>
                    <a:cubicBezTo>
                      <a:pt x="105401" y="111692"/>
                      <a:pt x="106353" y="109787"/>
                      <a:pt x="108258" y="109787"/>
                    </a:cubicBezTo>
                    <a:cubicBezTo>
                      <a:pt x="110163" y="108834"/>
                      <a:pt x="112068" y="109787"/>
                      <a:pt x="113021" y="110739"/>
                    </a:cubicBezTo>
                    <a:cubicBezTo>
                      <a:pt x="113973" y="111692"/>
                      <a:pt x="117783" y="111692"/>
                      <a:pt x="120641" y="110739"/>
                    </a:cubicBezTo>
                    <a:cubicBezTo>
                      <a:pt x="121593" y="109787"/>
                      <a:pt x="124451" y="108834"/>
                      <a:pt x="124451" y="105024"/>
                    </a:cubicBezTo>
                    <a:cubicBezTo>
                      <a:pt x="124451" y="103119"/>
                      <a:pt x="125403" y="101214"/>
                      <a:pt x="126356" y="100262"/>
                    </a:cubicBezTo>
                    <a:cubicBezTo>
                      <a:pt x="128261" y="99309"/>
                      <a:pt x="130166" y="99309"/>
                      <a:pt x="131118" y="100262"/>
                    </a:cubicBezTo>
                    <a:cubicBezTo>
                      <a:pt x="132071" y="101214"/>
                      <a:pt x="134928" y="100262"/>
                      <a:pt x="136833" y="99309"/>
                    </a:cubicBezTo>
                    <a:cubicBezTo>
                      <a:pt x="137786" y="98357"/>
                      <a:pt x="139691" y="95499"/>
                      <a:pt x="137786" y="91689"/>
                    </a:cubicBezTo>
                    <a:cubicBezTo>
                      <a:pt x="133976" y="84069"/>
                      <a:pt x="118736" y="71687"/>
                      <a:pt x="104448" y="60257"/>
                    </a:cubicBezTo>
                    <a:cubicBezTo>
                      <a:pt x="96828" y="53589"/>
                      <a:pt x="89208" y="47874"/>
                      <a:pt x="83493" y="43112"/>
                    </a:cubicBezTo>
                    <a:cubicBezTo>
                      <a:pt x="82541" y="44064"/>
                      <a:pt x="80636" y="44064"/>
                      <a:pt x="80636" y="45017"/>
                    </a:cubicBezTo>
                    <a:cubicBezTo>
                      <a:pt x="77778" y="45969"/>
                      <a:pt x="76826" y="46922"/>
                      <a:pt x="73016" y="46922"/>
                    </a:cubicBezTo>
                    <a:cubicBezTo>
                      <a:pt x="65396" y="56447"/>
                      <a:pt x="55871" y="60257"/>
                      <a:pt x="45393" y="56447"/>
                    </a:cubicBezTo>
                    <a:cubicBezTo>
                      <a:pt x="40631" y="55494"/>
                      <a:pt x="37773" y="51684"/>
                      <a:pt x="36821" y="47874"/>
                    </a:cubicBezTo>
                    <a:cubicBezTo>
                      <a:pt x="34916" y="38349"/>
                      <a:pt x="43488" y="25014"/>
                      <a:pt x="50156" y="18347"/>
                    </a:cubicBezTo>
                    <a:cubicBezTo>
                      <a:pt x="67301" y="1202"/>
                      <a:pt x="79683" y="-5466"/>
                      <a:pt x="100638" y="5012"/>
                    </a:cubicBezTo>
                    <a:cubicBezTo>
                      <a:pt x="119688" y="13584"/>
                      <a:pt x="137786" y="20252"/>
                      <a:pt x="138738" y="20252"/>
                    </a:cubicBezTo>
                    <a:cubicBezTo>
                      <a:pt x="141596" y="21204"/>
                      <a:pt x="142548" y="24062"/>
                      <a:pt x="141596" y="25967"/>
                    </a:cubicBezTo>
                    <a:cubicBezTo>
                      <a:pt x="140643" y="28824"/>
                      <a:pt x="137786" y="29777"/>
                      <a:pt x="135881" y="28824"/>
                    </a:cubicBezTo>
                    <a:cubicBezTo>
                      <a:pt x="135881" y="28824"/>
                      <a:pt x="116831" y="22157"/>
                      <a:pt x="97781" y="13584"/>
                    </a:cubicBezTo>
                    <a:cubicBezTo>
                      <a:pt x="80636" y="5964"/>
                      <a:pt x="73016" y="9774"/>
                      <a:pt x="57776" y="25014"/>
                    </a:cubicBezTo>
                    <a:cubicBezTo>
                      <a:pt x="51108" y="31682"/>
                      <a:pt x="46346" y="41207"/>
                      <a:pt x="47298" y="45017"/>
                    </a:cubicBezTo>
                    <a:cubicBezTo>
                      <a:pt x="47298" y="45969"/>
                      <a:pt x="47298" y="45969"/>
                      <a:pt x="49203" y="46922"/>
                    </a:cubicBezTo>
                    <a:cubicBezTo>
                      <a:pt x="53966" y="48827"/>
                      <a:pt x="60633" y="49779"/>
                      <a:pt x="67301" y="39302"/>
                    </a:cubicBezTo>
                    <a:cubicBezTo>
                      <a:pt x="68253" y="38349"/>
                      <a:pt x="69206" y="37397"/>
                      <a:pt x="71111" y="37397"/>
                    </a:cubicBezTo>
                    <a:cubicBezTo>
                      <a:pt x="73968" y="37397"/>
                      <a:pt x="74921" y="36444"/>
                      <a:pt x="77778" y="35492"/>
                    </a:cubicBezTo>
                    <a:cubicBezTo>
                      <a:pt x="79683" y="34539"/>
                      <a:pt x="81588" y="33587"/>
                      <a:pt x="84446" y="32634"/>
                    </a:cubicBezTo>
                    <a:cubicBezTo>
                      <a:pt x="86351" y="31682"/>
                      <a:pt x="88256" y="32634"/>
                      <a:pt x="89208" y="33587"/>
                    </a:cubicBezTo>
                    <a:cubicBezTo>
                      <a:pt x="93971" y="38349"/>
                      <a:pt x="102543" y="45017"/>
                      <a:pt x="111116" y="52637"/>
                    </a:cubicBezTo>
                    <a:cubicBezTo>
                      <a:pt x="126356" y="65019"/>
                      <a:pt x="142548" y="78354"/>
                      <a:pt x="147311" y="87879"/>
                    </a:cubicBezTo>
                    <a:cubicBezTo>
                      <a:pt x="150168" y="94547"/>
                      <a:pt x="149216" y="102167"/>
                      <a:pt x="143501" y="105977"/>
                    </a:cubicBezTo>
                    <a:cubicBezTo>
                      <a:pt x="140643" y="108834"/>
                      <a:pt x="135881" y="109787"/>
                      <a:pt x="133023" y="109787"/>
                    </a:cubicBezTo>
                    <a:cubicBezTo>
                      <a:pt x="132071" y="113597"/>
                      <a:pt x="129213" y="116454"/>
                      <a:pt x="125403" y="118359"/>
                    </a:cubicBezTo>
                    <a:cubicBezTo>
                      <a:pt x="121593" y="120264"/>
                      <a:pt x="116831" y="121217"/>
                      <a:pt x="113021" y="120264"/>
                    </a:cubicBezTo>
                    <a:cubicBezTo>
                      <a:pt x="111116" y="124074"/>
                      <a:pt x="107306" y="127884"/>
                      <a:pt x="103496" y="129789"/>
                    </a:cubicBezTo>
                    <a:cubicBezTo>
                      <a:pt x="99686" y="130742"/>
                      <a:pt x="95876" y="130742"/>
                      <a:pt x="93018" y="129789"/>
                    </a:cubicBezTo>
                    <a:cubicBezTo>
                      <a:pt x="89208" y="132647"/>
                      <a:pt x="85398" y="133599"/>
                      <a:pt x="80636" y="1335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6" name="Полилиния: фигура 1952">
                <a:extLst>
                  <a:ext uri="{FF2B5EF4-FFF2-40B4-BE49-F238E27FC236}">
                    <a16:creationId xmlns:a16="http://schemas.microsoft.com/office/drawing/2014/main" id="{FE6A9A87-FD84-4E9D-BB2F-95AE67F2A0F0}"/>
                  </a:ext>
                </a:extLst>
              </p:cNvPr>
              <p:cNvSpPr/>
              <p:nvPr/>
            </p:nvSpPr>
            <p:spPr>
              <a:xfrm>
                <a:off x="4747113" y="3066318"/>
                <a:ext cx="52387" cy="9525"/>
              </a:xfrm>
              <a:custGeom>
                <a:avLst/>
                <a:gdLst>
                  <a:gd name="connsiteX0" fmla="*/ 47625 w 52387"/>
                  <a:gd name="connsiteY0" fmla="*/ 9525 h 9525"/>
                  <a:gd name="connsiteX1" fmla="*/ 4763 w 52387"/>
                  <a:gd name="connsiteY1" fmla="*/ 9525 h 9525"/>
                  <a:gd name="connsiteX2" fmla="*/ 0 w 52387"/>
                  <a:gd name="connsiteY2" fmla="*/ 4763 h 9525"/>
                  <a:gd name="connsiteX3" fmla="*/ 4763 w 52387"/>
                  <a:gd name="connsiteY3" fmla="*/ 0 h 9525"/>
                  <a:gd name="connsiteX4" fmla="*/ 47625 w 52387"/>
                  <a:gd name="connsiteY4" fmla="*/ 0 h 9525"/>
                  <a:gd name="connsiteX5" fmla="*/ 52388 w 52387"/>
                  <a:gd name="connsiteY5" fmla="*/ 4763 h 9525"/>
                  <a:gd name="connsiteX6" fmla="*/ 47625 w 52387"/>
                  <a:gd name="connsiteY6" fmla="*/ 9525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387" h="9525">
                    <a:moveTo>
                      <a:pt x="47625" y="9525"/>
                    </a:moveTo>
                    <a:lnTo>
                      <a:pt x="4763" y="9525"/>
                    </a:lnTo>
                    <a:cubicBezTo>
                      <a:pt x="1905" y="9525"/>
                      <a:pt x="0" y="7620"/>
                      <a:pt x="0" y="4763"/>
                    </a:cubicBezTo>
                    <a:cubicBezTo>
                      <a:pt x="0" y="1905"/>
                      <a:pt x="1905" y="0"/>
                      <a:pt x="4763" y="0"/>
                    </a:cubicBezTo>
                    <a:lnTo>
                      <a:pt x="47625" y="0"/>
                    </a:lnTo>
                    <a:cubicBezTo>
                      <a:pt x="50483" y="0"/>
                      <a:pt x="52388" y="1905"/>
                      <a:pt x="52388" y="4763"/>
                    </a:cubicBezTo>
                    <a:cubicBezTo>
                      <a:pt x="52388" y="7620"/>
                      <a:pt x="50483" y="9525"/>
                      <a:pt x="47625" y="95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7" name="Полилиния: фигура 1953">
                <a:extLst>
                  <a:ext uri="{FF2B5EF4-FFF2-40B4-BE49-F238E27FC236}">
                    <a16:creationId xmlns:a16="http://schemas.microsoft.com/office/drawing/2014/main" id="{B702272B-BF8C-469C-971C-B9E646DAB885}"/>
                  </a:ext>
                </a:extLst>
              </p:cNvPr>
              <p:cNvSpPr/>
              <p:nvPr/>
            </p:nvSpPr>
            <p:spPr>
              <a:xfrm>
                <a:off x="4870852" y="3132907"/>
                <a:ext cx="23984" cy="19135"/>
              </a:xfrm>
              <a:custGeom>
                <a:avLst/>
                <a:gdLst>
                  <a:gd name="connsiteX0" fmla="*/ 4848 w 23984"/>
                  <a:gd name="connsiteY0" fmla="*/ 19136 h 19135"/>
                  <a:gd name="connsiteX1" fmla="*/ 1038 w 23984"/>
                  <a:gd name="connsiteY1" fmla="*/ 17231 h 19135"/>
                  <a:gd name="connsiteX2" fmla="*/ 1991 w 23984"/>
                  <a:gd name="connsiteY2" fmla="*/ 10563 h 19135"/>
                  <a:gd name="connsiteX3" fmla="*/ 16278 w 23984"/>
                  <a:gd name="connsiteY3" fmla="*/ 1038 h 19135"/>
                  <a:gd name="connsiteX4" fmla="*/ 22946 w 23984"/>
                  <a:gd name="connsiteY4" fmla="*/ 1991 h 19135"/>
                  <a:gd name="connsiteX5" fmla="*/ 21993 w 23984"/>
                  <a:gd name="connsiteY5" fmla="*/ 8658 h 19135"/>
                  <a:gd name="connsiteX6" fmla="*/ 7706 w 23984"/>
                  <a:gd name="connsiteY6" fmla="*/ 18183 h 19135"/>
                  <a:gd name="connsiteX7" fmla="*/ 4848 w 23984"/>
                  <a:gd name="connsiteY7" fmla="*/ 19136 h 19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984" h="19135">
                    <a:moveTo>
                      <a:pt x="4848" y="19136"/>
                    </a:moveTo>
                    <a:cubicBezTo>
                      <a:pt x="2943" y="19136"/>
                      <a:pt x="1991" y="18183"/>
                      <a:pt x="1038" y="17231"/>
                    </a:cubicBezTo>
                    <a:cubicBezTo>
                      <a:pt x="-867" y="15326"/>
                      <a:pt x="86" y="12468"/>
                      <a:pt x="1991" y="10563"/>
                    </a:cubicBezTo>
                    <a:lnTo>
                      <a:pt x="16278" y="1038"/>
                    </a:lnTo>
                    <a:cubicBezTo>
                      <a:pt x="18183" y="-867"/>
                      <a:pt x="21041" y="86"/>
                      <a:pt x="22946" y="1991"/>
                    </a:cubicBezTo>
                    <a:cubicBezTo>
                      <a:pt x="24851" y="3896"/>
                      <a:pt x="23898" y="6753"/>
                      <a:pt x="21993" y="8658"/>
                    </a:cubicBezTo>
                    <a:lnTo>
                      <a:pt x="7706" y="18183"/>
                    </a:lnTo>
                    <a:cubicBezTo>
                      <a:pt x="6753" y="19136"/>
                      <a:pt x="5801" y="19136"/>
                      <a:pt x="4848" y="191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8" name="Полилиния: фигура 1954">
                <a:extLst>
                  <a:ext uri="{FF2B5EF4-FFF2-40B4-BE49-F238E27FC236}">
                    <a16:creationId xmlns:a16="http://schemas.microsoft.com/office/drawing/2014/main" id="{A951AB9D-C489-4505-A4C1-2A54138FD784}"/>
                  </a:ext>
                </a:extLst>
              </p:cNvPr>
              <p:cNvSpPr/>
              <p:nvPr/>
            </p:nvSpPr>
            <p:spPr>
              <a:xfrm>
                <a:off x="4827599" y="3128706"/>
                <a:ext cx="37709" cy="37623"/>
              </a:xfrm>
              <a:custGeom>
                <a:avLst/>
                <a:gdLst>
                  <a:gd name="connsiteX0" fmla="*/ 33814 w 37709"/>
                  <a:gd name="connsiteY0" fmla="*/ 37624 h 37623"/>
                  <a:gd name="connsiteX1" fmla="*/ 30956 w 37709"/>
                  <a:gd name="connsiteY1" fmla="*/ 36671 h 37623"/>
                  <a:gd name="connsiteX2" fmla="*/ 1429 w 37709"/>
                  <a:gd name="connsiteY2" fmla="*/ 8096 h 37623"/>
                  <a:gd name="connsiteX3" fmla="*/ 1429 w 37709"/>
                  <a:gd name="connsiteY3" fmla="*/ 1429 h 37623"/>
                  <a:gd name="connsiteX4" fmla="*/ 8096 w 37709"/>
                  <a:gd name="connsiteY4" fmla="*/ 1429 h 37623"/>
                  <a:gd name="connsiteX5" fmla="*/ 35719 w 37709"/>
                  <a:gd name="connsiteY5" fmla="*/ 30004 h 37623"/>
                  <a:gd name="connsiteX6" fmla="*/ 36671 w 37709"/>
                  <a:gd name="connsiteY6" fmla="*/ 36671 h 37623"/>
                  <a:gd name="connsiteX7" fmla="*/ 33814 w 37709"/>
                  <a:gd name="connsiteY7" fmla="*/ 37624 h 37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709" h="37623">
                    <a:moveTo>
                      <a:pt x="33814" y="37624"/>
                    </a:moveTo>
                    <a:cubicBezTo>
                      <a:pt x="32861" y="37624"/>
                      <a:pt x="31909" y="37624"/>
                      <a:pt x="30956" y="36671"/>
                    </a:cubicBezTo>
                    <a:cubicBezTo>
                      <a:pt x="26194" y="32861"/>
                      <a:pt x="4286" y="10001"/>
                      <a:pt x="1429" y="8096"/>
                    </a:cubicBezTo>
                    <a:cubicBezTo>
                      <a:pt x="-476" y="6191"/>
                      <a:pt x="-476" y="3334"/>
                      <a:pt x="1429" y="1429"/>
                    </a:cubicBezTo>
                    <a:cubicBezTo>
                      <a:pt x="3334" y="-476"/>
                      <a:pt x="6191" y="-476"/>
                      <a:pt x="8096" y="1429"/>
                    </a:cubicBezTo>
                    <a:cubicBezTo>
                      <a:pt x="17621" y="10954"/>
                      <a:pt x="32861" y="27146"/>
                      <a:pt x="35719" y="30004"/>
                    </a:cubicBezTo>
                    <a:cubicBezTo>
                      <a:pt x="37624" y="31909"/>
                      <a:pt x="38576" y="34766"/>
                      <a:pt x="36671" y="36671"/>
                    </a:cubicBezTo>
                    <a:cubicBezTo>
                      <a:pt x="36671" y="36671"/>
                      <a:pt x="34766" y="37624"/>
                      <a:pt x="3381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9" name="Полилиния: фигура 1955">
                <a:extLst>
                  <a:ext uri="{FF2B5EF4-FFF2-40B4-BE49-F238E27FC236}">
                    <a16:creationId xmlns:a16="http://schemas.microsoft.com/office/drawing/2014/main" id="{EF3EC217-8C93-45B8-9DC0-560EE3F03BF7}"/>
                  </a:ext>
                </a:extLst>
              </p:cNvPr>
              <p:cNvSpPr/>
              <p:nvPr/>
            </p:nvSpPr>
            <p:spPr>
              <a:xfrm>
                <a:off x="4813311" y="3142041"/>
                <a:ext cx="32947" cy="33813"/>
              </a:xfrm>
              <a:custGeom>
                <a:avLst/>
                <a:gdLst>
                  <a:gd name="connsiteX0" fmla="*/ 29051 w 32947"/>
                  <a:gd name="connsiteY0" fmla="*/ 33814 h 33813"/>
                  <a:gd name="connsiteX1" fmla="*/ 26194 w 32947"/>
                  <a:gd name="connsiteY1" fmla="*/ 32861 h 33813"/>
                  <a:gd name="connsiteX2" fmla="*/ 1429 w 32947"/>
                  <a:gd name="connsiteY2" fmla="*/ 8096 h 33813"/>
                  <a:gd name="connsiteX3" fmla="*/ 1429 w 32947"/>
                  <a:gd name="connsiteY3" fmla="*/ 1429 h 33813"/>
                  <a:gd name="connsiteX4" fmla="*/ 8096 w 32947"/>
                  <a:gd name="connsiteY4" fmla="*/ 1429 h 33813"/>
                  <a:gd name="connsiteX5" fmla="*/ 30956 w 32947"/>
                  <a:gd name="connsiteY5" fmla="*/ 24289 h 33813"/>
                  <a:gd name="connsiteX6" fmla="*/ 31909 w 32947"/>
                  <a:gd name="connsiteY6" fmla="*/ 30956 h 33813"/>
                  <a:gd name="connsiteX7" fmla="*/ 29051 w 32947"/>
                  <a:gd name="connsiteY7" fmla="*/ 33814 h 3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47" h="33813">
                    <a:moveTo>
                      <a:pt x="29051" y="33814"/>
                    </a:moveTo>
                    <a:cubicBezTo>
                      <a:pt x="28099" y="33814"/>
                      <a:pt x="27146" y="33814"/>
                      <a:pt x="26194" y="32861"/>
                    </a:cubicBezTo>
                    <a:cubicBezTo>
                      <a:pt x="19526" y="27146"/>
                      <a:pt x="2381" y="9049"/>
                      <a:pt x="1429" y="8096"/>
                    </a:cubicBezTo>
                    <a:cubicBezTo>
                      <a:pt x="-476" y="6191"/>
                      <a:pt x="-476" y="3334"/>
                      <a:pt x="1429" y="1429"/>
                    </a:cubicBezTo>
                    <a:cubicBezTo>
                      <a:pt x="3334" y="-476"/>
                      <a:pt x="6191" y="-476"/>
                      <a:pt x="8096" y="1429"/>
                    </a:cubicBezTo>
                    <a:cubicBezTo>
                      <a:pt x="10954" y="5239"/>
                      <a:pt x="25241" y="20479"/>
                      <a:pt x="30956" y="24289"/>
                    </a:cubicBezTo>
                    <a:cubicBezTo>
                      <a:pt x="32861" y="26194"/>
                      <a:pt x="33814" y="29051"/>
                      <a:pt x="31909" y="30956"/>
                    </a:cubicBezTo>
                    <a:cubicBezTo>
                      <a:pt x="31909" y="32861"/>
                      <a:pt x="30004" y="33814"/>
                      <a:pt x="29051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0" name="Полилиния: фигура 1956">
                <a:extLst>
                  <a:ext uri="{FF2B5EF4-FFF2-40B4-BE49-F238E27FC236}">
                    <a16:creationId xmlns:a16="http://schemas.microsoft.com/office/drawing/2014/main" id="{ABDB3CE0-B699-4577-936F-A49033E043A4}"/>
                  </a:ext>
                </a:extLst>
              </p:cNvPr>
              <p:cNvSpPr/>
              <p:nvPr/>
            </p:nvSpPr>
            <p:spPr>
              <a:xfrm>
                <a:off x="4795214" y="3152519"/>
                <a:ext cx="33486" cy="32861"/>
              </a:xfrm>
              <a:custGeom>
                <a:avLst/>
                <a:gdLst>
                  <a:gd name="connsiteX0" fmla="*/ 28099 w 33486"/>
                  <a:gd name="connsiteY0" fmla="*/ 32861 h 32861"/>
                  <a:gd name="connsiteX1" fmla="*/ 25241 w 33486"/>
                  <a:gd name="connsiteY1" fmla="*/ 31909 h 32861"/>
                  <a:gd name="connsiteX2" fmla="*/ 1429 w 33486"/>
                  <a:gd name="connsiteY2" fmla="*/ 8096 h 32861"/>
                  <a:gd name="connsiteX3" fmla="*/ 1429 w 33486"/>
                  <a:gd name="connsiteY3" fmla="*/ 1429 h 32861"/>
                  <a:gd name="connsiteX4" fmla="*/ 8096 w 33486"/>
                  <a:gd name="connsiteY4" fmla="*/ 1429 h 32861"/>
                  <a:gd name="connsiteX5" fmla="*/ 31909 w 33486"/>
                  <a:gd name="connsiteY5" fmla="*/ 25241 h 32861"/>
                  <a:gd name="connsiteX6" fmla="*/ 32861 w 33486"/>
                  <a:gd name="connsiteY6" fmla="*/ 31909 h 32861"/>
                  <a:gd name="connsiteX7" fmla="*/ 28099 w 33486"/>
                  <a:gd name="connsiteY7" fmla="*/ 32861 h 32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486" h="32861">
                    <a:moveTo>
                      <a:pt x="28099" y="32861"/>
                    </a:moveTo>
                    <a:cubicBezTo>
                      <a:pt x="27146" y="32861"/>
                      <a:pt x="26194" y="32861"/>
                      <a:pt x="25241" y="31909"/>
                    </a:cubicBezTo>
                    <a:cubicBezTo>
                      <a:pt x="18574" y="26194"/>
                      <a:pt x="5239" y="11906"/>
                      <a:pt x="1429" y="8096"/>
                    </a:cubicBezTo>
                    <a:cubicBezTo>
                      <a:pt x="-476" y="6191"/>
                      <a:pt x="-476" y="3334"/>
                      <a:pt x="1429" y="1429"/>
                    </a:cubicBezTo>
                    <a:cubicBezTo>
                      <a:pt x="3334" y="-476"/>
                      <a:pt x="6191" y="-476"/>
                      <a:pt x="8096" y="1429"/>
                    </a:cubicBezTo>
                    <a:cubicBezTo>
                      <a:pt x="10954" y="4286"/>
                      <a:pt x="24289" y="19526"/>
                      <a:pt x="31909" y="25241"/>
                    </a:cubicBezTo>
                    <a:cubicBezTo>
                      <a:pt x="33814" y="27146"/>
                      <a:pt x="33814" y="30004"/>
                      <a:pt x="32861" y="31909"/>
                    </a:cubicBezTo>
                    <a:cubicBezTo>
                      <a:pt x="30956" y="31909"/>
                      <a:pt x="29051" y="32861"/>
                      <a:pt x="28099" y="3286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" name="Полилиния: фигура 1957">
                <a:extLst>
                  <a:ext uri="{FF2B5EF4-FFF2-40B4-BE49-F238E27FC236}">
                    <a16:creationId xmlns:a16="http://schemas.microsoft.com/office/drawing/2014/main" id="{EC4FB835-59BD-40C9-89EC-0A2AD616AEE7}"/>
                  </a:ext>
                </a:extLst>
              </p:cNvPr>
              <p:cNvSpPr/>
              <p:nvPr/>
            </p:nvSpPr>
            <p:spPr>
              <a:xfrm>
                <a:off x="4699488" y="3047268"/>
                <a:ext cx="58102" cy="95250"/>
              </a:xfrm>
              <a:custGeom>
                <a:avLst/>
                <a:gdLst>
                  <a:gd name="connsiteX0" fmla="*/ 33338 w 58102"/>
                  <a:gd name="connsiteY0" fmla="*/ 95250 h 95250"/>
                  <a:gd name="connsiteX1" fmla="*/ 4763 w 58102"/>
                  <a:gd name="connsiteY1" fmla="*/ 95250 h 95250"/>
                  <a:gd name="connsiteX2" fmla="*/ 0 w 58102"/>
                  <a:gd name="connsiteY2" fmla="*/ 90488 h 95250"/>
                  <a:gd name="connsiteX3" fmla="*/ 0 w 58102"/>
                  <a:gd name="connsiteY3" fmla="*/ 4763 h 95250"/>
                  <a:gd name="connsiteX4" fmla="*/ 1905 w 58102"/>
                  <a:gd name="connsiteY4" fmla="*/ 953 h 95250"/>
                  <a:gd name="connsiteX5" fmla="*/ 5715 w 58102"/>
                  <a:gd name="connsiteY5" fmla="*/ 0 h 95250"/>
                  <a:gd name="connsiteX6" fmla="*/ 56197 w 58102"/>
                  <a:gd name="connsiteY6" fmla="*/ 10478 h 95250"/>
                  <a:gd name="connsiteX7" fmla="*/ 58103 w 58102"/>
                  <a:gd name="connsiteY7" fmla="*/ 14288 h 95250"/>
                  <a:gd name="connsiteX8" fmla="*/ 39053 w 58102"/>
                  <a:gd name="connsiteY8" fmla="*/ 91440 h 95250"/>
                  <a:gd name="connsiteX9" fmla="*/ 33338 w 58102"/>
                  <a:gd name="connsiteY9" fmla="*/ 95250 h 95250"/>
                  <a:gd name="connsiteX10" fmla="*/ 9525 w 58102"/>
                  <a:gd name="connsiteY10" fmla="*/ 85725 h 95250"/>
                  <a:gd name="connsiteX11" fmla="*/ 29528 w 58102"/>
                  <a:gd name="connsiteY11" fmla="*/ 85725 h 95250"/>
                  <a:gd name="connsiteX12" fmla="*/ 46672 w 58102"/>
                  <a:gd name="connsiteY12" fmla="*/ 16192 h 95250"/>
                  <a:gd name="connsiteX13" fmla="*/ 8572 w 58102"/>
                  <a:gd name="connsiteY13" fmla="*/ 9525 h 95250"/>
                  <a:gd name="connsiteX14" fmla="*/ 8572 w 58102"/>
                  <a:gd name="connsiteY14" fmla="*/ 857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102" h="95250">
                    <a:moveTo>
                      <a:pt x="33338" y="95250"/>
                    </a:moveTo>
                    <a:lnTo>
                      <a:pt x="4763" y="95250"/>
                    </a:lnTo>
                    <a:cubicBezTo>
                      <a:pt x="1905" y="95250"/>
                      <a:pt x="0" y="93345"/>
                      <a:pt x="0" y="90488"/>
                    </a:cubicBezTo>
                    <a:lnTo>
                      <a:pt x="0" y="4763"/>
                    </a:lnTo>
                    <a:cubicBezTo>
                      <a:pt x="0" y="3810"/>
                      <a:pt x="953" y="1905"/>
                      <a:pt x="1905" y="953"/>
                    </a:cubicBezTo>
                    <a:cubicBezTo>
                      <a:pt x="2858" y="0"/>
                      <a:pt x="3810" y="0"/>
                      <a:pt x="5715" y="0"/>
                    </a:cubicBezTo>
                    <a:cubicBezTo>
                      <a:pt x="15240" y="953"/>
                      <a:pt x="48578" y="2858"/>
                      <a:pt x="56197" y="10478"/>
                    </a:cubicBezTo>
                    <a:cubicBezTo>
                      <a:pt x="57150" y="11430"/>
                      <a:pt x="58103" y="13335"/>
                      <a:pt x="58103" y="14288"/>
                    </a:cubicBezTo>
                    <a:cubicBezTo>
                      <a:pt x="56197" y="39053"/>
                      <a:pt x="40005" y="89535"/>
                      <a:pt x="39053" y="91440"/>
                    </a:cubicBezTo>
                    <a:cubicBezTo>
                      <a:pt x="37147" y="94297"/>
                      <a:pt x="35242" y="95250"/>
                      <a:pt x="33338" y="95250"/>
                    </a:cubicBezTo>
                    <a:close/>
                    <a:moveTo>
                      <a:pt x="9525" y="85725"/>
                    </a:moveTo>
                    <a:lnTo>
                      <a:pt x="29528" y="85725"/>
                    </a:lnTo>
                    <a:cubicBezTo>
                      <a:pt x="33338" y="74295"/>
                      <a:pt x="44767" y="37147"/>
                      <a:pt x="46672" y="16192"/>
                    </a:cubicBezTo>
                    <a:cubicBezTo>
                      <a:pt x="40958" y="13335"/>
                      <a:pt x="23813" y="10478"/>
                      <a:pt x="8572" y="9525"/>
                    </a:cubicBezTo>
                    <a:lnTo>
                      <a:pt x="8572" y="8572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2" name="Полилиния: фигура 1958">
                <a:extLst>
                  <a:ext uri="{FF2B5EF4-FFF2-40B4-BE49-F238E27FC236}">
                    <a16:creationId xmlns:a16="http://schemas.microsoft.com/office/drawing/2014/main" id="{270D95D8-1778-4AA6-9109-09E4D12E37E3}"/>
                  </a:ext>
                </a:extLst>
              </p:cNvPr>
              <p:cNvSpPr/>
              <p:nvPr/>
            </p:nvSpPr>
            <p:spPr>
              <a:xfrm>
                <a:off x="4861413" y="3056793"/>
                <a:ext cx="66675" cy="95250"/>
              </a:xfrm>
              <a:custGeom>
                <a:avLst/>
                <a:gdLst>
                  <a:gd name="connsiteX0" fmla="*/ 61913 w 66675"/>
                  <a:gd name="connsiteY0" fmla="*/ 95250 h 95250"/>
                  <a:gd name="connsiteX1" fmla="*/ 33338 w 66675"/>
                  <a:gd name="connsiteY1" fmla="*/ 95250 h 95250"/>
                  <a:gd name="connsiteX2" fmla="*/ 28575 w 66675"/>
                  <a:gd name="connsiteY2" fmla="*/ 91440 h 95250"/>
                  <a:gd name="connsiteX3" fmla="*/ 953 w 66675"/>
                  <a:gd name="connsiteY3" fmla="*/ 16192 h 95250"/>
                  <a:gd name="connsiteX4" fmla="*/ 0 w 66675"/>
                  <a:gd name="connsiteY4" fmla="*/ 12383 h 95250"/>
                  <a:gd name="connsiteX5" fmla="*/ 2858 w 66675"/>
                  <a:gd name="connsiteY5" fmla="*/ 9525 h 95250"/>
                  <a:gd name="connsiteX6" fmla="*/ 61913 w 66675"/>
                  <a:gd name="connsiteY6" fmla="*/ 0 h 95250"/>
                  <a:gd name="connsiteX7" fmla="*/ 66675 w 66675"/>
                  <a:gd name="connsiteY7" fmla="*/ 4763 h 95250"/>
                  <a:gd name="connsiteX8" fmla="*/ 66675 w 66675"/>
                  <a:gd name="connsiteY8" fmla="*/ 90488 h 95250"/>
                  <a:gd name="connsiteX9" fmla="*/ 61913 w 66675"/>
                  <a:gd name="connsiteY9" fmla="*/ 95250 h 95250"/>
                  <a:gd name="connsiteX10" fmla="*/ 37147 w 66675"/>
                  <a:gd name="connsiteY10" fmla="*/ 85725 h 95250"/>
                  <a:gd name="connsiteX11" fmla="*/ 57150 w 66675"/>
                  <a:gd name="connsiteY11" fmla="*/ 85725 h 95250"/>
                  <a:gd name="connsiteX12" fmla="*/ 57150 w 66675"/>
                  <a:gd name="connsiteY12" fmla="*/ 9525 h 95250"/>
                  <a:gd name="connsiteX13" fmla="*/ 11430 w 66675"/>
                  <a:gd name="connsiteY13" fmla="*/ 17145 h 95250"/>
                  <a:gd name="connsiteX14" fmla="*/ 37147 w 66675"/>
                  <a:gd name="connsiteY14" fmla="*/ 857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675" h="95250">
                    <a:moveTo>
                      <a:pt x="61913" y="95250"/>
                    </a:moveTo>
                    <a:lnTo>
                      <a:pt x="33338" y="95250"/>
                    </a:lnTo>
                    <a:cubicBezTo>
                      <a:pt x="31433" y="95250"/>
                      <a:pt x="29528" y="93345"/>
                      <a:pt x="28575" y="91440"/>
                    </a:cubicBezTo>
                    <a:cubicBezTo>
                      <a:pt x="24765" y="79058"/>
                      <a:pt x="6667" y="25717"/>
                      <a:pt x="953" y="16192"/>
                    </a:cubicBezTo>
                    <a:cubicBezTo>
                      <a:pt x="0" y="15240"/>
                      <a:pt x="0" y="13335"/>
                      <a:pt x="0" y="12383"/>
                    </a:cubicBezTo>
                    <a:cubicBezTo>
                      <a:pt x="0" y="11430"/>
                      <a:pt x="953" y="10478"/>
                      <a:pt x="2858" y="9525"/>
                    </a:cubicBezTo>
                    <a:cubicBezTo>
                      <a:pt x="3810" y="9525"/>
                      <a:pt x="24765" y="0"/>
                      <a:pt x="61913" y="0"/>
                    </a:cubicBezTo>
                    <a:cubicBezTo>
                      <a:pt x="64770" y="0"/>
                      <a:pt x="66675" y="1905"/>
                      <a:pt x="66675" y="4763"/>
                    </a:cubicBezTo>
                    <a:lnTo>
                      <a:pt x="66675" y="90488"/>
                    </a:lnTo>
                    <a:cubicBezTo>
                      <a:pt x="66675" y="93345"/>
                      <a:pt x="64770" y="95250"/>
                      <a:pt x="61913" y="95250"/>
                    </a:cubicBezTo>
                    <a:close/>
                    <a:moveTo>
                      <a:pt x="37147" y="85725"/>
                    </a:moveTo>
                    <a:lnTo>
                      <a:pt x="57150" y="85725"/>
                    </a:lnTo>
                    <a:lnTo>
                      <a:pt x="57150" y="9525"/>
                    </a:lnTo>
                    <a:cubicBezTo>
                      <a:pt x="34290" y="10478"/>
                      <a:pt x="19050" y="14288"/>
                      <a:pt x="11430" y="17145"/>
                    </a:cubicBezTo>
                    <a:cubicBezTo>
                      <a:pt x="19050" y="32385"/>
                      <a:pt x="32385" y="71438"/>
                      <a:pt x="37147" y="857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5C2D6B07-7C3A-4924-AE64-7E37315B026E}"/>
              </a:ext>
            </a:extLst>
          </p:cNvPr>
          <p:cNvSpPr/>
          <p:nvPr/>
        </p:nvSpPr>
        <p:spPr>
          <a:xfrm>
            <a:off x="8703565" y="5571985"/>
            <a:ext cx="163788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latin typeface="Styrene A LC Light" pitchFamily="50" charset="0"/>
              </a:rPr>
              <a:t>25%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F90BC7D9-0BA5-4B4E-95B5-E87E18E20D63}"/>
              </a:ext>
            </a:extLst>
          </p:cNvPr>
          <p:cNvSpPr/>
          <p:nvPr/>
        </p:nvSpPr>
        <p:spPr>
          <a:xfrm>
            <a:off x="8816464" y="7162961"/>
            <a:ext cx="1452490" cy="136325"/>
          </a:xfrm>
          <a:prstGeom prst="rect">
            <a:avLst/>
          </a:prstGeom>
          <a:solidFill>
            <a:schemeClr val="bg1">
              <a:lumMod val="9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7A6F9331-E3FA-4E38-AE28-7936251A87C5}"/>
              </a:ext>
            </a:extLst>
          </p:cNvPr>
          <p:cNvGrpSpPr/>
          <p:nvPr/>
        </p:nvGrpSpPr>
        <p:grpSpPr>
          <a:xfrm>
            <a:off x="7598094" y="7071117"/>
            <a:ext cx="1218370" cy="611569"/>
            <a:chOff x="324348" y="4577357"/>
            <a:chExt cx="1218370" cy="611569"/>
          </a:xfrm>
        </p:grpSpPr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F727C1D8-6018-4FBB-B7C2-4C787C753938}"/>
                </a:ext>
              </a:extLst>
            </p:cNvPr>
            <p:cNvSpPr/>
            <p:nvPr/>
          </p:nvSpPr>
          <p:spPr>
            <a:xfrm>
              <a:off x="324348" y="4727261"/>
              <a:ext cx="121837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dirty="0">
                  <a:latin typeface="Styrene A LC Light" pitchFamily="50" charset="0"/>
                </a:rPr>
                <a:t>открытие эскроу №</a:t>
              </a:r>
              <a:r>
                <a:rPr lang="en-US" sz="800" dirty="0">
                  <a:latin typeface="Styrene A LC Light" pitchFamily="50" charset="0"/>
                </a:rPr>
                <a:t>2</a:t>
              </a:r>
              <a:r>
                <a:rPr lang="ru-RU" sz="800" dirty="0">
                  <a:latin typeface="Styrene A LC Light" pitchFamily="50" charset="0"/>
                </a:rPr>
                <a:t> и расчет скидки</a:t>
              </a:r>
            </a:p>
          </p:txBody>
        </p:sp>
        <p:grpSp>
          <p:nvGrpSpPr>
            <p:cNvPr id="56" name="Рисунок 393">
              <a:extLst>
                <a:ext uri="{FF2B5EF4-FFF2-40B4-BE49-F238E27FC236}">
                  <a16:creationId xmlns:a16="http://schemas.microsoft.com/office/drawing/2014/main" id="{CB66C0D8-C587-4259-A99C-99B3468EAD80}"/>
                </a:ext>
              </a:extLst>
            </p:cNvPr>
            <p:cNvGrpSpPr/>
            <p:nvPr/>
          </p:nvGrpSpPr>
          <p:grpSpPr>
            <a:xfrm>
              <a:off x="786527" y="4577357"/>
              <a:ext cx="294013" cy="183758"/>
              <a:chOff x="4699488" y="3047268"/>
              <a:chExt cx="228600" cy="142875"/>
            </a:xfrm>
            <a:solidFill>
              <a:srgbClr val="EF3124"/>
            </a:solidFill>
          </p:grpSpPr>
          <p:sp>
            <p:nvSpPr>
              <p:cNvPr id="57" name="Полилиния: фигура 1951">
                <a:extLst>
                  <a:ext uri="{FF2B5EF4-FFF2-40B4-BE49-F238E27FC236}">
                    <a16:creationId xmlns:a16="http://schemas.microsoft.com/office/drawing/2014/main" id="{AF171123-ABB3-406C-9C6D-C876A9E94CE8}"/>
                  </a:ext>
                </a:extLst>
              </p:cNvPr>
              <p:cNvSpPr/>
              <p:nvPr/>
            </p:nvSpPr>
            <p:spPr>
              <a:xfrm>
                <a:off x="4733152" y="3056543"/>
                <a:ext cx="148870" cy="133599"/>
              </a:xfrm>
              <a:custGeom>
                <a:avLst/>
                <a:gdLst>
                  <a:gd name="connsiteX0" fmla="*/ 80636 w 148870"/>
                  <a:gd name="connsiteY0" fmla="*/ 133599 h 133599"/>
                  <a:gd name="connsiteX1" fmla="*/ 63491 w 148870"/>
                  <a:gd name="connsiteY1" fmla="*/ 127884 h 133599"/>
                  <a:gd name="connsiteX2" fmla="*/ 20628 w 148870"/>
                  <a:gd name="connsiteY2" fmla="*/ 94547 h 133599"/>
                  <a:gd name="connsiteX3" fmla="*/ 9198 w 148870"/>
                  <a:gd name="connsiteY3" fmla="*/ 83117 h 133599"/>
                  <a:gd name="connsiteX4" fmla="*/ 1578 w 148870"/>
                  <a:gd name="connsiteY4" fmla="*/ 75497 h 133599"/>
                  <a:gd name="connsiteX5" fmla="*/ 626 w 148870"/>
                  <a:gd name="connsiteY5" fmla="*/ 68829 h 133599"/>
                  <a:gd name="connsiteX6" fmla="*/ 7293 w 148870"/>
                  <a:gd name="connsiteY6" fmla="*/ 67877 h 133599"/>
                  <a:gd name="connsiteX7" fmla="*/ 15866 w 148870"/>
                  <a:gd name="connsiteY7" fmla="*/ 76449 h 133599"/>
                  <a:gd name="connsiteX8" fmla="*/ 26343 w 148870"/>
                  <a:gd name="connsiteY8" fmla="*/ 86927 h 133599"/>
                  <a:gd name="connsiteX9" fmla="*/ 69206 w 148870"/>
                  <a:gd name="connsiteY9" fmla="*/ 120264 h 133599"/>
                  <a:gd name="connsiteX10" fmla="*/ 80636 w 148870"/>
                  <a:gd name="connsiteY10" fmla="*/ 124074 h 133599"/>
                  <a:gd name="connsiteX11" fmla="*/ 85398 w 148870"/>
                  <a:gd name="connsiteY11" fmla="*/ 122169 h 133599"/>
                  <a:gd name="connsiteX12" fmla="*/ 89208 w 148870"/>
                  <a:gd name="connsiteY12" fmla="*/ 119312 h 133599"/>
                  <a:gd name="connsiteX13" fmla="*/ 93971 w 148870"/>
                  <a:gd name="connsiteY13" fmla="*/ 120264 h 133599"/>
                  <a:gd name="connsiteX14" fmla="*/ 99686 w 148870"/>
                  <a:gd name="connsiteY14" fmla="*/ 121217 h 133599"/>
                  <a:gd name="connsiteX15" fmla="*/ 105401 w 148870"/>
                  <a:gd name="connsiteY15" fmla="*/ 113597 h 133599"/>
                  <a:gd name="connsiteX16" fmla="*/ 108258 w 148870"/>
                  <a:gd name="connsiteY16" fmla="*/ 109787 h 133599"/>
                  <a:gd name="connsiteX17" fmla="*/ 113021 w 148870"/>
                  <a:gd name="connsiteY17" fmla="*/ 110739 h 133599"/>
                  <a:gd name="connsiteX18" fmla="*/ 120641 w 148870"/>
                  <a:gd name="connsiteY18" fmla="*/ 110739 h 133599"/>
                  <a:gd name="connsiteX19" fmla="*/ 124451 w 148870"/>
                  <a:gd name="connsiteY19" fmla="*/ 105024 h 133599"/>
                  <a:gd name="connsiteX20" fmla="*/ 126356 w 148870"/>
                  <a:gd name="connsiteY20" fmla="*/ 100262 h 133599"/>
                  <a:gd name="connsiteX21" fmla="*/ 131118 w 148870"/>
                  <a:gd name="connsiteY21" fmla="*/ 100262 h 133599"/>
                  <a:gd name="connsiteX22" fmla="*/ 136833 w 148870"/>
                  <a:gd name="connsiteY22" fmla="*/ 99309 h 133599"/>
                  <a:gd name="connsiteX23" fmla="*/ 137786 w 148870"/>
                  <a:gd name="connsiteY23" fmla="*/ 91689 h 133599"/>
                  <a:gd name="connsiteX24" fmla="*/ 104448 w 148870"/>
                  <a:gd name="connsiteY24" fmla="*/ 60257 h 133599"/>
                  <a:gd name="connsiteX25" fmla="*/ 83493 w 148870"/>
                  <a:gd name="connsiteY25" fmla="*/ 43112 h 133599"/>
                  <a:gd name="connsiteX26" fmla="*/ 80636 w 148870"/>
                  <a:gd name="connsiteY26" fmla="*/ 45017 h 133599"/>
                  <a:gd name="connsiteX27" fmla="*/ 73016 w 148870"/>
                  <a:gd name="connsiteY27" fmla="*/ 46922 h 133599"/>
                  <a:gd name="connsiteX28" fmla="*/ 45393 w 148870"/>
                  <a:gd name="connsiteY28" fmla="*/ 56447 h 133599"/>
                  <a:gd name="connsiteX29" fmla="*/ 36821 w 148870"/>
                  <a:gd name="connsiteY29" fmla="*/ 47874 h 133599"/>
                  <a:gd name="connsiteX30" fmla="*/ 50156 w 148870"/>
                  <a:gd name="connsiteY30" fmla="*/ 18347 h 133599"/>
                  <a:gd name="connsiteX31" fmla="*/ 100638 w 148870"/>
                  <a:gd name="connsiteY31" fmla="*/ 5012 h 133599"/>
                  <a:gd name="connsiteX32" fmla="*/ 138738 w 148870"/>
                  <a:gd name="connsiteY32" fmla="*/ 20252 h 133599"/>
                  <a:gd name="connsiteX33" fmla="*/ 141596 w 148870"/>
                  <a:gd name="connsiteY33" fmla="*/ 25967 h 133599"/>
                  <a:gd name="connsiteX34" fmla="*/ 135881 w 148870"/>
                  <a:gd name="connsiteY34" fmla="*/ 28824 h 133599"/>
                  <a:gd name="connsiteX35" fmla="*/ 97781 w 148870"/>
                  <a:gd name="connsiteY35" fmla="*/ 13584 h 133599"/>
                  <a:gd name="connsiteX36" fmla="*/ 57776 w 148870"/>
                  <a:gd name="connsiteY36" fmla="*/ 25014 h 133599"/>
                  <a:gd name="connsiteX37" fmla="*/ 47298 w 148870"/>
                  <a:gd name="connsiteY37" fmla="*/ 45017 h 133599"/>
                  <a:gd name="connsiteX38" fmla="*/ 49203 w 148870"/>
                  <a:gd name="connsiteY38" fmla="*/ 46922 h 133599"/>
                  <a:gd name="connsiteX39" fmla="*/ 67301 w 148870"/>
                  <a:gd name="connsiteY39" fmla="*/ 39302 h 133599"/>
                  <a:gd name="connsiteX40" fmla="*/ 71111 w 148870"/>
                  <a:gd name="connsiteY40" fmla="*/ 37397 h 133599"/>
                  <a:gd name="connsiteX41" fmla="*/ 77778 w 148870"/>
                  <a:gd name="connsiteY41" fmla="*/ 35492 h 133599"/>
                  <a:gd name="connsiteX42" fmla="*/ 84446 w 148870"/>
                  <a:gd name="connsiteY42" fmla="*/ 32634 h 133599"/>
                  <a:gd name="connsiteX43" fmla="*/ 89208 w 148870"/>
                  <a:gd name="connsiteY43" fmla="*/ 33587 h 133599"/>
                  <a:gd name="connsiteX44" fmla="*/ 111116 w 148870"/>
                  <a:gd name="connsiteY44" fmla="*/ 52637 h 133599"/>
                  <a:gd name="connsiteX45" fmla="*/ 147311 w 148870"/>
                  <a:gd name="connsiteY45" fmla="*/ 87879 h 133599"/>
                  <a:gd name="connsiteX46" fmla="*/ 143501 w 148870"/>
                  <a:gd name="connsiteY46" fmla="*/ 105977 h 133599"/>
                  <a:gd name="connsiteX47" fmla="*/ 133023 w 148870"/>
                  <a:gd name="connsiteY47" fmla="*/ 109787 h 133599"/>
                  <a:gd name="connsiteX48" fmla="*/ 125403 w 148870"/>
                  <a:gd name="connsiteY48" fmla="*/ 118359 h 133599"/>
                  <a:gd name="connsiteX49" fmla="*/ 113021 w 148870"/>
                  <a:gd name="connsiteY49" fmla="*/ 120264 h 133599"/>
                  <a:gd name="connsiteX50" fmla="*/ 103496 w 148870"/>
                  <a:gd name="connsiteY50" fmla="*/ 129789 h 133599"/>
                  <a:gd name="connsiteX51" fmla="*/ 93018 w 148870"/>
                  <a:gd name="connsiteY51" fmla="*/ 129789 h 133599"/>
                  <a:gd name="connsiteX52" fmla="*/ 80636 w 148870"/>
                  <a:gd name="connsiteY52" fmla="*/ 133599 h 133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48870" h="133599">
                    <a:moveTo>
                      <a:pt x="80636" y="133599"/>
                    </a:moveTo>
                    <a:cubicBezTo>
                      <a:pt x="74921" y="133599"/>
                      <a:pt x="67301" y="130742"/>
                      <a:pt x="63491" y="127884"/>
                    </a:cubicBezTo>
                    <a:cubicBezTo>
                      <a:pt x="59681" y="125027"/>
                      <a:pt x="37773" y="108834"/>
                      <a:pt x="20628" y="94547"/>
                    </a:cubicBezTo>
                    <a:cubicBezTo>
                      <a:pt x="17771" y="91689"/>
                      <a:pt x="13008" y="87879"/>
                      <a:pt x="9198" y="83117"/>
                    </a:cubicBezTo>
                    <a:cubicBezTo>
                      <a:pt x="6341" y="80259"/>
                      <a:pt x="3483" y="76449"/>
                      <a:pt x="1578" y="75497"/>
                    </a:cubicBezTo>
                    <a:cubicBezTo>
                      <a:pt x="-327" y="73592"/>
                      <a:pt x="-327" y="70734"/>
                      <a:pt x="626" y="68829"/>
                    </a:cubicBezTo>
                    <a:cubicBezTo>
                      <a:pt x="2531" y="66924"/>
                      <a:pt x="5388" y="66924"/>
                      <a:pt x="7293" y="67877"/>
                    </a:cubicBezTo>
                    <a:cubicBezTo>
                      <a:pt x="9198" y="68829"/>
                      <a:pt x="12056" y="72639"/>
                      <a:pt x="15866" y="76449"/>
                    </a:cubicBezTo>
                    <a:cubicBezTo>
                      <a:pt x="19676" y="80259"/>
                      <a:pt x="24438" y="85022"/>
                      <a:pt x="26343" y="86927"/>
                    </a:cubicBezTo>
                    <a:cubicBezTo>
                      <a:pt x="44441" y="102167"/>
                      <a:pt x="65396" y="117407"/>
                      <a:pt x="69206" y="120264"/>
                    </a:cubicBezTo>
                    <a:cubicBezTo>
                      <a:pt x="72063" y="122169"/>
                      <a:pt x="77778" y="124074"/>
                      <a:pt x="80636" y="124074"/>
                    </a:cubicBezTo>
                    <a:cubicBezTo>
                      <a:pt x="85398" y="124074"/>
                      <a:pt x="85398" y="123122"/>
                      <a:pt x="85398" y="122169"/>
                    </a:cubicBezTo>
                    <a:cubicBezTo>
                      <a:pt x="86351" y="120264"/>
                      <a:pt x="87303" y="119312"/>
                      <a:pt x="89208" y="119312"/>
                    </a:cubicBezTo>
                    <a:cubicBezTo>
                      <a:pt x="91113" y="119312"/>
                      <a:pt x="92066" y="119312"/>
                      <a:pt x="93971" y="120264"/>
                    </a:cubicBezTo>
                    <a:cubicBezTo>
                      <a:pt x="95876" y="122169"/>
                      <a:pt x="97781" y="121217"/>
                      <a:pt x="99686" y="121217"/>
                    </a:cubicBezTo>
                    <a:cubicBezTo>
                      <a:pt x="102543" y="120264"/>
                      <a:pt x="105401" y="117407"/>
                      <a:pt x="105401" y="113597"/>
                    </a:cubicBezTo>
                    <a:cubicBezTo>
                      <a:pt x="105401" y="111692"/>
                      <a:pt x="106353" y="109787"/>
                      <a:pt x="108258" y="109787"/>
                    </a:cubicBezTo>
                    <a:cubicBezTo>
                      <a:pt x="110163" y="108834"/>
                      <a:pt x="112068" y="109787"/>
                      <a:pt x="113021" y="110739"/>
                    </a:cubicBezTo>
                    <a:cubicBezTo>
                      <a:pt x="113973" y="111692"/>
                      <a:pt x="117783" y="111692"/>
                      <a:pt x="120641" y="110739"/>
                    </a:cubicBezTo>
                    <a:cubicBezTo>
                      <a:pt x="121593" y="109787"/>
                      <a:pt x="124451" y="108834"/>
                      <a:pt x="124451" y="105024"/>
                    </a:cubicBezTo>
                    <a:cubicBezTo>
                      <a:pt x="124451" y="103119"/>
                      <a:pt x="125403" y="101214"/>
                      <a:pt x="126356" y="100262"/>
                    </a:cubicBezTo>
                    <a:cubicBezTo>
                      <a:pt x="128261" y="99309"/>
                      <a:pt x="130166" y="99309"/>
                      <a:pt x="131118" y="100262"/>
                    </a:cubicBezTo>
                    <a:cubicBezTo>
                      <a:pt x="132071" y="101214"/>
                      <a:pt x="134928" y="100262"/>
                      <a:pt x="136833" y="99309"/>
                    </a:cubicBezTo>
                    <a:cubicBezTo>
                      <a:pt x="137786" y="98357"/>
                      <a:pt x="139691" y="95499"/>
                      <a:pt x="137786" y="91689"/>
                    </a:cubicBezTo>
                    <a:cubicBezTo>
                      <a:pt x="133976" y="84069"/>
                      <a:pt x="118736" y="71687"/>
                      <a:pt x="104448" y="60257"/>
                    </a:cubicBezTo>
                    <a:cubicBezTo>
                      <a:pt x="96828" y="53589"/>
                      <a:pt x="89208" y="47874"/>
                      <a:pt x="83493" y="43112"/>
                    </a:cubicBezTo>
                    <a:cubicBezTo>
                      <a:pt x="82541" y="44064"/>
                      <a:pt x="80636" y="44064"/>
                      <a:pt x="80636" y="45017"/>
                    </a:cubicBezTo>
                    <a:cubicBezTo>
                      <a:pt x="77778" y="45969"/>
                      <a:pt x="76826" y="46922"/>
                      <a:pt x="73016" y="46922"/>
                    </a:cubicBezTo>
                    <a:cubicBezTo>
                      <a:pt x="65396" y="56447"/>
                      <a:pt x="55871" y="60257"/>
                      <a:pt x="45393" y="56447"/>
                    </a:cubicBezTo>
                    <a:cubicBezTo>
                      <a:pt x="40631" y="55494"/>
                      <a:pt x="37773" y="51684"/>
                      <a:pt x="36821" y="47874"/>
                    </a:cubicBezTo>
                    <a:cubicBezTo>
                      <a:pt x="34916" y="38349"/>
                      <a:pt x="43488" y="25014"/>
                      <a:pt x="50156" y="18347"/>
                    </a:cubicBezTo>
                    <a:cubicBezTo>
                      <a:pt x="67301" y="1202"/>
                      <a:pt x="79683" y="-5466"/>
                      <a:pt x="100638" y="5012"/>
                    </a:cubicBezTo>
                    <a:cubicBezTo>
                      <a:pt x="119688" y="13584"/>
                      <a:pt x="137786" y="20252"/>
                      <a:pt x="138738" y="20252"/>
                    </a:cubicBezTo>
                    <a:cubicBezTo>
                      <a:pt x="141596" y="21204"/>
                      <a:pt x="142548" y="24062"/>
                      <a:pt x="141596" y="25967"/>
                    </a:cubicBezTo>
                    <a:cubicBezTo>
                      <a:pt x="140643" y="28824"/>
                      <a:pt x="137786" y="29777"/>
                      <a:pt x="135881" y="28824"/>
                    </a:cubicBezTo>
                    <a:cubicBezTo>
                      <a:pt x="135881" y="28824"/>
                      <a:pt x="116831" y="22157"/>
                      <a:pt x="97781" y="13584"/>
                    </a:cubicBezTo>
                    <a:cubicBezTo>
                      <a:pt x="80636" y="5964"/>
                      <a:pt x="73016" y="9774"/>
                      <a:pt x="57776" y="25014"/>
                    </a:cubicBezTo>
                    <a:cubicBezTo>
                      <a:pt x="51108" y="31682"/>
                      <a:pt x="46346" y="41207"/>
                      <a:pt x="47298" y="45017"/>
                    </a:cubicBezTo>
                    <a:cubicBezTo>
                      <a:pt x="47298" y="45969"/>
                      <a:pt x="47298" y="45969"/>
                      <a:pt x="49203" y="46922"/>
                    </a:cubicBezTo>
                    <a:cubicBezTo>
                      <a:pt x="53966" y="48827"/>
                      <a:pt x="60633" y="49779"/>
                      <a:pt x="67301" y="39302"/>
                    </a:cubicBezTo>
                    <a:cubicBezTo>
                      <a:pt x="68253" y="38349"/>
                      <a:pt x="69206" y="37397"/>
                      <a:pt x="71111" y="37397"/>
                    </a:cubicBezTo>
                    <a:cubicBezTo>
                      <a:pt x="73968" y="37397"/>
                      <a:pt x="74921" y="36444"/>
                      <a:pt x="77778" y="35492"/>
                    </a:cubicBezTo>
                    <a:cubicBezTo>
                      <a:pt x="79683" y="34539"/>
                      <a:pt x="81588" y="33587"/>
                      <a:pt x="84446" y="32634"/>
                    </a:cubicBezTo>
                    <a:cubicBezTo>
                      <a:pt x="86351" y="31682"/>
                      <a:pt x="88256" y="32634"/>
                      <a:pt x="89208" y="33587"/>
                    </a:cubicBezTo>
                    <a:cubicBezTo>
                      <a:pt x="93971" y="38349"/>
                      <a:pt x="102543" y="45017"/>
                      <a:pt x="111116" y="52637"/>
                    </a:cubicBezTo>
                    <a:cubicBezTo>
                      <a:pt x="126356" y="65019"/>
                      <a:pt x="142548" y="78354"/>
                      <a:pt x="147311" y="87879"/>
                    </a:cubicBezTo>
                    <a:cubicBezTo>
                      <a:pt x="150168" y="94547"/>
                      <a:pt x="149216" y="102167"/>
                      <a:pt x="143501" y="105977"/>
                    </a:cubicBezTo>
                    <a:cubicBezTo>
                      <a:pt x="140643" y="108834"/>
                      <a:pt x="135881" y="109787"/>
                      <a:pt x="133023" y="109787"/>
                    </a:cubicBezTo>
                    <a:cubicBezTo>
                      <a:pt x="132071" y="113597"/>
                      <a:pt x="129213" y="116454"/>
                      <a:pt x="125403" y="118359"/>
                    </a:cubicBezTo>
                    <a:cubicBezTo>
                      <a:pt x="121593" y="120264"/>
                      <a:pt x="116831" y="121217"/>
                      <a:pt x="113021" y="120264"/>
                    </a:cubicBezTo>
                    <a:cubicBezTo>
                      <a:pt x="111116" y="124074"/>
                      <a:pt x="107306" y="127884"/>
                      <a:pt x="103496" y="129789"/>
                    </a:cubicBezTo>
                    <a:cubicBezTo>
                      <a:pt x="99686" y="130742"/>
                      <a:pt x="95876" y="130742"/>
                      <a:pt x="93018" y="129789"/>
                    </a:cubicBezTo>
                    <a:cubicBezTo>
                      <a:pt x="89208" y="132647"/>
                      <a:pt x="85398" y="133599"/>
                      <a:pt x="80636" y="1335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9" name="Полилиния: фигура 1952">
                <a:extLst>
                  <a:ext uri="{FF2B5EF4-FFF2-40B4-BE49-F238E27FC236}">
                    <a16:creationId xmlns:a16="http://schemas.microsoft.com/office/drawing/2014/main" id="{E79E4F89-7B15-491C-BD36-2457852ED5CA}"/>
                  </a:ext>
                </a:extLst>
              </p:cNvPr>
              <p:cNvSpPr/>
              <p:nvPr/>
            </p:nvSpPr>
            <p:spPr>
              <a:xfrm>
                <a:off x="4747113" y="3066318"/>
                <a:ext cx="52387" cy="9525"/>
              </a:xfrm>
              <a:custGeom>
                <a:avLst/>
                <a:gdLst>
                  <a:gd name="connsiteX0" fmla="*/ 47625 w 52387"/>
                  <a:gd name="connsiteY0" fmla="*/ 9525 h 9525"/>
                  <a:gd name="connsiteX1" fmla="*/ 4763 w 52387"/>
                  <a:gd name="connsiteY1" fmla="*/ 9525 h 9525"/>
                  <a:gd name="connsiteX2" fmla="*/ 0 w 52387"/>
                  <a:gd name="connsiteY2" fmla="*/ 4763 h 9525"/>
                  <a:gd name="connsiteX3" fmla="*/ 4763 w 52387"/>
                  <a:gd name="connsiteY3" fmla="*/ 0 h 9525"/>
                  <a:gd name="connsiteX4" fmla="*/ 47625 w 52387"/>
                  <a:gd name="connsiteY4" fmla="*/ 0 h 9525"/>
                  <a:gd name="connsiteX5" fmla="*/ 52388 w 52387"/>
                  <a:gd name="connsiteY5" fmla="*/ 4763 h 9525"/>
                  <a:gd name="connsiteX6" fmla="*/ 47625 w 52387"/>
                  <a:gd name="connsiteY6" fmla="*/ 9525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387" h="9525">
                    <a:moveTo>
                      <a:pt x="47625" y="9525"/>
                    </a:moveTo>
                    <a:lnTo>
                      <a:pt x="4763" y="9525"/>
                    </a:lnTo>
                    <a:cubicBezTo>
                      <a:pt x="1905" y="9525"/>
                      <a:pt x="0" y="7620"/>
                      <a:pt x="0" y="4763"/>
                    </a:cubicBezTo>
                    <a:cubicBezTo>
                      <a:pt x="0" y="1905"/>
                      <a:pt x="1905" y="0"/>
                      <a:pt x="4763" y="0"/>
                    </a:cubicBezTo>
                    <a:lnTo>
                      <a:pt x="47625" y="0"/>
                    </a:lnTo>
                    <a:cubicBezTo>
                      <a:pt x="50483" y="0"/>
                      <a:pt x="52388" y="1905"/>
                      <a:pt x="52388" y="4763"/>
                    </a:cubicBezTo>
                    <a:cubicBezTo>
                      <a:pt x="52388" y="7620"/>
                      <a:pt x="50483" y="9525"/>
                      <a:pt x="47625" y="95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0" name="Полилиния: фигура 1953">
                <a:extLst>
                  <a:ext uri="{FF2B5EF4-FFF2-40B4-BE49-F238E27FC236}">
                    <a16:creationId xmlns:a16="http://schemas.microsoft.com/office/drawing/2014/main" id="{66D75E98-2A0E-4C7F-B3CF-DF9AB610BFA5}"/>
                  </a:ext>
                </a:extLst>
              </p:cNvPr>
              <p:cNvSpPr/>
              <p:nvPr/>
            </p:nvSpPr>
            <p:spPr>
              <a:xfrm>
                <a:off x="4870852" y="3132907"/>
                <a:ext cx="23984" cy="19135"/>
              </a:xfrm>
              <a:custGeom>
                <a:avLst/>
                <a:gdLst>
                  <a:gd name="connsiteX0" fmla="*/ 4848 w 23984"/>
                  <a:gd name="connsiteY0" fmla="*/ 19136 h 19135"/>
                  <a:gd name="connsiteX1" fmla="*/ 1038 w 23984"/>
                  <a:gd name="connsiteY1" fmla="*/ 17231 h 19135"/>
                  <a:gd name="connsiteX2" fmla="*/ 1991 w 23984"/>
                  <a:gd name="connsiteY2" fmla="*/ 10563 h 19135"/>
                  <a:gd name="connsiteX3" fmla="*/ 16278 w 23984"/>
                  <a:gd name="connsiteY3" fmla="*/ 1038 h 19135"/>
                  <a:gd name="connsiteX4" fmla="*/ 22946 w 23984"/>
                  <a:gd name="connsiteY4" fmla="*/ 1991 h 19135"/>
                  <a:gd name="connsiteX5" fmla="*/ 21993 w 23984"/>
                  <a:gd name="connsiteY5" fmla="*/ 8658 h 19135"/>
                  <a:gd name="connsiteX6" fmla="*/ 7706 w 23984"/>
                  <a:gd name="connsiteY6" fmla="*/ 18183 h 19135"/>
                  <a:gd name="connsiteX7" fmla="*/ 4848 w 23984"/>
                  <a:gd name="connsiteY7" fmla="*/ 19136 h 19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984" h="19135">
                    <a:moveTo>
                      <a:pt x="4848" y="19136"/>
                    </a:moveTo>
                    <a:cubicBezTo>
                      <a:pt x="2943" y="19136"/>
                      <a:pt x="1991" y="18183"/>
                      <a:pt x="1038" y="17231"/>
                    </a:cubicBezTo>
                    <a:cubicBezTo>
                      <a:pt x="-867" y="15326"/>
                      <a:pt x="86" y="12468"/>
                      <a:pt x="1991" y="10563"/>
                    </a:cubicBezTo>
                    <a:lnTo>
                      <a:pt x="16278" y="1038"/>
                    </a:lnTo>
                    <a:cubicBezTo>
                      <a:pt x="18183" y="-867"/>
                      <a:pt x="21041" y="86"/>
                      <a:pt x="22946" y="1991"/>
                    </a:cubicBezTo>
                    <a:cubicBezTo>
                      <a:pt x="24851" y="3896"/>
                      <a:pt x="23898" y="6753"/>
                      <a:pt x="21993" y="8658"/>
                    </a:cubicBezTo>
                    <a:lnTo>
                      <a:pt x="7706" y="18183"/>
                    </a:lnTo>
                    <a:cubicBezTo>
                      <a:pt x="6753" y="19136"/>
                      <a:pt x="5801" y="19136"/>
                      <a:pt x="4848" y="191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1" name="Полилиния: фигура 1954">
                <a:extLst>
                  <a:ext uri="{FF2B5EF4-FFF2-40B4-BE49-F238E27FC236}">
                    <a16:creationId xmlns:a16="http://schemas.microsoft.com/office/drawing/2014/main" id="{5B9390EA-1DAF-4E41-ABF2-38A3031735C5}"/>
                  </a:ext>
                </a:extLst>
              </p:cNvPr>
              <p:cNvSpPr/>
              <p:nvPr/>
            </p:nvSpPr>
            <p:spPr>
              <a:xfrm>
                <a:off x="4827599" y="3128706"/>
                <a:ext cx="37709" cy="37623"/>
              </a:xfrm>
              <a:custGeom>
                <a:avLst/>
                <a:gdLst>
                  <a:gd name="connsiteX0" fmla="*/ 33814 w 37709"/>
                  <a:gd name="connsiteY0" fmla="*/ 37624 h 37623"/>
                  <a:gd name="connsiteX1" fmla="*/ 30956 w 37709"/>
                  <a:gd name="connsiteY1" fmla="*/ 36671 h 37623"/>
                  <a:gd name="connsiteX2" fmla="*/ 1429 w 37709"/>
                  <a:gd name="connsiteY2" fmla="*/ 8096 h 37623"/>
                  <a:gd name="connsiteX3" fmla="*/ 1429 w 37709"/>
                  <a:gd name="connsiteY3" fmla="*/ 1429 h 37623"/>
                  <a:gd name="connsiteX4" fmla="*/ 8096 w 37709"/>
                  <a:gd name="connsiteY4" fmla="*/ 1429 h 37623"/>
                  <a:gd name="connsiteX5" fmla="*/ 35719 w 37709"/>
                  <a:gd name="connsiteY5" fmla="*/ 30004 h 37623"/>
                  <a:gd name="connsiteX6" fmla="*/ 36671 w 37709"/>
                  <a:gd name="connsiteY6" fmla="*/ 36671 h 37623"/>
                  <a:gd name="connsiteX7" fmla="*/ 33814 w 37709"/>
                  <a:gd name="connsiteY7" fmla="*/ 37624 h 37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709" h="37623">
                    <a:moveTo>
                      <a:pt x="33814" y="37624"/>
                    </a:moveTo>
                    <a:cubicBezTo>
                      <a:pt x="32861" y="37624"/>
                      <a:pt x="31909" y="37624"/>
                      <a:pt x="30956" y="36671"/>
                    </a:cubicBezTo>
                    <a:cubicBezTo>
                      <a:pt x="26194" y="32861"/>
                      <a:pt x="4286" y="10001"/>
                      <a:pt x="1429" y="8096"/>
                    </a:cubicBezTo>
                    <a:cubicBezTo>
                      <a:pt x="-476" y="6191"/>
                      <a:pt x="-476" y="3334"/>
                      <a:pt x="1429" y="1429"/>
                    </a:cubicBezTo>
                    <a:cubicBezTo>
                      <a:pt x="3334" y="-476"/>
                      <a:pt x="6191" y="-476"/>
                      <a:pt x="8096" y="1429"/>
                    </a:cubicBezTo>
                    <a:cubicBezTo>
                      <a:pt x="17621" y="10954"/>
                      <a:pt x="32861" y="27146"/>
                      <a:pt x="35719" y="30004"/>
                    </a:cubicBezTo>
                    <a:cubicBezTo>
                      <a:pt x="37624" y="31909"/>
                      <a:pt x="38576" y="34766"/>
                      <a:pt x="36671" y="36671"/>
                    </a:cubicBezTo>
                    <a:cubicBezTo>
                      <a:pt x="36671" y="36671"/>
                      <a:pt x="34766" y="37624"/>
                      <a:pt x="3381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2" name="Полилиния: фигура 1955">
                <a:extLst>
                  <a:ext uri="{FF2B5EF4-FFF2-40B4-BE49-F238E27FC236}">
                    <a16:creationId xmlns:a16="http://schemas.microsoft.com/office/drawing/2014/main" id="{A3609A9D-7A3A-4762-A43D-A39877CC5842}"/>
                  </a:ext>
                </a:extLst>
              </p:cNvPr>
              <p:cNvSpPr/>
              <p:nvPr/>
            </p:nvSpPr>
            <p:spPr>
              <a:xfrm>
                <a:off x="4813311" y="3142041"/>
                <a:ext cx="32947" cy="33813"/>
              </a:xfrm>
              <a:custGeom>
                <a:avLst/>
                <a:gdLst>
                  <a:gd name="connsiteX0" fmla="*/ 29051 w 32947"/>
                  <a:gd name="connsiteY0" fmla="*/ 33814 h 33813"/>
                  <a:gd name="connsiteX1" fmla="*/ 26194 w 32947"/>
                  <a:gd name="connsiteY1" fmla="*/ 32861 h 33813"/>
                  <a:gd name="connsiteX2" fmla="*/ 1429 w 32947"/>
                  <a:gd name="connsiteY2" fmla="*/ 8096 h 33813"/>
                  <a:gd name="connsiteX3" fmla="*/ 1429 w 32947"/>
                  <a:gd name="connsiteY3" fmla="*/ 1429 h 33813"/>
                  <a:gd name="connsiteX4" fmla="*/ 8096 w 32947"/>
                  <a:gd name="connsiteY4" fmla="*/ 1429 h 33813"/>
                  <a:gd name="connsiteX5" fmla="*/ 30956 w 32947"/>
                  <a:gd name="connsiteY5" fmla="*/ 24289 h 33813"/>
                  <a:gd name="connsiteX6" fmla="*/ 31909 w 32947"/>
                  <a:gd name="connsiteY6" fmla="*/ 30956 h 33813"/>
                  <a:gd name="connsiteX7" fmla="*/ 29051 w 32947"/>
                  <a:gd name="connsiteY7" fmla="*/ 33814 h 3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47" h="33813">
                    <a:moveTo>
                      <a:pt x="29051" y="33814"/>
                    </a:moveTo>
                    <a:cubicBezTo>
                      <a:pt x="28099" y="33814"/>
                      <a:pt x="27146" y="33814"/>
                      <a:pt x="26194" y="32861"/>
                    </a:cubicBezTo>
                    <a:cubicBezTo>
                      <a:pt x="19526" y="27146"/>
                      <a:pt x="2381" y="9049"/>
                      <a:pt x="1429" y="8096"/>
                    </a:cubicBezTo>
                    <a:cubicBezTo>
                      <a:pt x="-476" y="6191"/>
                      <a:pt x="-476" y="3334"/>
                      <a:pt x="1429" y="1429"/>
                    </a:cubicBezTo>
                    <a:cubicBezTo>
                      <a:pt x="3334" y="-476"/>
                      <a:pt x="6191" y="-476"/>
                      <a:pt x="8096" y="1429"/>
                    </a:cubicBezTo>
                    <a:cubicBezTo>
                      <a:pt x="10954" y="5239"/>
                      <a:pt x="25241" y="20479"/>
                      <a:pt x="30956" y="24289"/>
                    </a:cubicBezTo>
                    <a:cubicBezTo>
                      <a:pt x="32861" y="26194"/>
                      <a:pt x="33814" y="29051"/>
                      <a:pt x="31909" y="30956"/>
                    </a:cubicBezTo>
                    <a:cubicBezTo>
                      <a:pt x="31909" y="32861"/>
                      <a:pt x="30004" y="33814"/>
                      <a:pt x="29051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3" name="Полилиния: фигура 1956">
                <a:extLst>
                  <a:ext uri="{FF2B5EF4-FFF2-40B4-BE49-F238E27FC236}">
                    <a16:creationId xmlns:a16="http://schemas.microsoft.com/office/drawing/2014/main" id="{FA4A9AA4-2E80-459B-8DAB-BD0D9DF62181}"/>
                  </a:ext>
                </a:extLst>
              </p:cNvPr>
              <p:cNvSpPr/>
              <p:nvPr/>
            </p:nvSpPr>
            <p:spPr>
              <a:xfrm>
                <a:off x="4795214" y="3152519"/>
                <a:ext cx="33486" cy="32861"/>
              </a:xfrm>
              <a:custGeom>
                <a:avLst/>
                <a:gdLst>
                  <a:gd name="connsiteX0" fmla="*/ 28099 w 33486"/>
                  <a:gd name="connsiteY0" fmla="*/ 32861 h 32861"/>
                  <a:gd name="connsiteX1" fmla="*/ 25241 w 33486"/>
                  <a:gd name="connsiteY1" fmla="*/ 31909 h 32861"/>
                  <a:gd name="connsiteX2" fmla="*/ 1429 w 33486"/>
                  <a:gd name="connsiteY2" fmla="*/ 8096 h 32861"/>
                  <a:gd name="connsiteX3" fmla="*/ 1429 w 33486"/>
                  <a:gd name="connsiteY3" fmla="*/ 1429 h 32861"/>
                  <a:gd name="connsiteX4" fmla="*/ 8096 w 33486"/>
                  <a:gd name="connsiteY4" fmla="*/ 1429 h 32861"/>
                  <a:gd name="connsiteX5" fmla="*/ 31909 w 33486"/>
                  <a:gd name="connsiteY5" fmla="*/ 25241 h 32861"/>
                  <a:gd name="connsiteX6" fmla="*/ 32861 w 33486"/>
                  <a:gd name="connsiteY6" fmla="*/ 31909 h 32861"/>
                  <a:gd name="connsiteX7" fmla="*/ 28099 w 33486"/>
                  <a:gd name="connsiteY7" fmla="*/ 32861 h 32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486" h="32861">
                    <a:moveTo>
                      <a:pt x="28099" y="32861"/>
                    </a:moveTo>
                    <a:cubicBezTo>
                      <a:pt x="27146" y="32861"/>
                      <a:pt x="26194" y="32861"/>
                      <a:pt x="25241" y="31909"/>
                    </a:cubicBezTo>
                    <a:cubicBezTo>
                      <a:pt x="18574" y="26194"/>
                      <a:pt x="5239" y="11906"/>
                      <a:pt x="1429" y="8096"/>
                    </a:cubicBezTo>
                    <a:cubicBezTo>
                      <a:pt x="-476" y="6191"/>
                      <a:pt x="-476" y="3334"/>
                      <a:pt x="1429" y="1429"/>
                    </a:cubicBezTo>
                    <a:cubicBezTo>
                      <a:pt x="3334" y="-476"/>
                      <a:pt x="6191" y="-476"/>
                      <a:pt x="8096" y="1429"/>
                    </a:cubicBezTo>
                    <a:cubicBezTo>
                      <a:pt x="10954" y="4286"/>
                      <a:pt x="24289" y="19526"/>
                      <a:pt x="31909" y="25241"/>
                    </a:cubicBezTo>
                    <a:cubicBezTo>
                      <a:pt x="33814" y="27146"/>
                      <a:pt x="33814" y="30004"/>
                      <a:pt x="32861" y="31909"/>
                    </a:cubicBezTo>
                    <a:cubicBezTo>
                      <a:pt x="30956" y="31909"/>
                      <a:pt x="29051" y="32861"/>
                      <a:pt x="28099" y="3286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4" name="Полилиния: фигура 1957">
                <a:extLst>
                  <a:ext uri="{FF2B5EF4-FFF2-40B4-BE49-F238E27FC236}">
                    <a16:creationId xmlns:a16="http://schemas.microsoft.com/office/drawing/2014/main" id="{333FDD81-2237-42EC-88E3-464CDB9C3899}"/>
                  </a:ext>
                </a:extLst>
              </p:cNvPr>
              <p:cNvSpPr/>
              <p:nvPr/>
            </p:nvSpPr>
            <p:spPr>
              <a:xfrm>
                <a:off x="4699488" y="3047268"/>
                <a:ext cx="58102" cy="95250"/>
              </a:xfrm>
              <a:custGeom>
                <a:avLst/>
                <a:gdLst>
                  <a:gd name="connsiteX0" fmla="*/ 33338 w 58102"/>
                  <a:gd name="connsiteY0" fmla="*/ 95250 h 95250"/>
                  <a:gd name="connsiteX1" fmla="*/ 4763 w 58102"/>
                  <a:gd name="connsiteY1" fmla="*/ 95250 h 95250"/>
                  <a:gd name="connsiteX2" fmla="*/ 0 w 58102"/>
                  <a:gd name="connsiteY2" fmla="*/ 90488 h 95250"/>
                  <a:gd name="connsiteX3" fmla="*/ 0 w 58102"/>
                  <a:gd name="connsiteY3" fmla="*/ 4763 h 95250"/>
                  <a:gd name="connsiteX4" fmla="*/ 1905 w 58102"/>
                  <a:gd name="connsiteY4" fmla="*/ 953 h 95250"/>
                  <a:gd name="connsiteX5" fmla="*/ 5715 w 58102"/>
                  <a:gd name="connsiteY5" fmla="*/ 0 h 95250"/>
                  <a:gd name="connsiteX6" fmla="*/ 56197 w 58102"/>
                  <a:gd name="connsiteY6" fmla="*/ 10478 h 95250"/>
                  <a:gd name="connsiteX7" fmla="*/ 58103 w 58102"/>
                  <a:gd name="connsiteY7" fmla="*/ 14288 h 95250"/>
                  <a:gd name="connsiteX8" fmla="*/ 39053 w 58102"/>
                  <a:gd name="connsiteY8" fmla="*/ 91440 h 95250"/>
                  <a:gd name="connsiteX9" fmla="*/ 33338 w 58102"/>
                  <a:gd name="connsiteY9" fmla="*/ 95250 h 95250"/>
                  <a:gd name="connsiteX10" fmla="*/ 9525 w 58102"/>
                  <a:gd name="connsiteY10" fmla="*/ 85725 h 95250"/>
                  <a:gd name="connsiteX11" fmla="*/ 29528 w 58102"/>
                  <a:gd name="connsiteY11" fmla="*/ 85725 h 95250"/>
                  <a:gd name="connsiteX12" fmla="*/ 46672 w 58102"/>
                  <a:gd name="connsiteY12" fmla="*/ 16192 h 95250"/>
                  <a:gd name="connsiteX13" fmla="*/ 8572 w 58102"/>
                  <a:gd name="connsiteY13" fmla="*/ 9525 h 95250"/>
                  <a:gd name="connsiteX14" fmla="*/ 8572 w 58102"/>
                  <a:gd name="connsiteY14" fmla="*/ 857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102" h="95250">
                    <a:moveTo>
                      <a:pt x="33338" y="95250"/>
                    </a:moveTo>
                    <a:lnTo>
                      <a:pt x="4763" y="95250"/>
                    </a:lnTo>
                    <a:cubicBezTo>
                      <a:pt x="1905" y="95250"/>
                      <a:pt x="0" y="93345"/>
                      <a:pt x="0" y="90488"/>
                    </a:cubicBezTo>
                    <a:lnTo>
                      <a:pt x="0" y="4763"/>
                    </a:lnTo>
                    <a:cubicBezTo>
                      <a:pt x="0" y="3810"/>
                      <a:pt x="953" y="1905"/>
                      <a:pt x="1905" y="953"/>
                    </a:cubicBezTo>
                    <a:cubicBezTo>
                      <a:pt x="2858" y="0"/>
                      <a:pt x="3810" y="0"/>
                      <a:pt x="5715" y="0"/>
                    </a:cubicBezTo>
                    <a:cubicBezTo>
                      <a:pt x="15240" y="953"/>
                      <a:pt x="48578" y="2858"/>
                      <a:pt x="56197" y="10478"/>
                    </a:cubicBezTo>
                    <a:cubicBezTo>
                      <a:pt x="57150" y="11430"/>
                      <a:pt x="58103" y="13335"/>
                      <a:pt x="58103" y="14288"/>
                    </a:cubicBezTo>
                    <a:cubicBezTo>
                      <a:pt x="56197" y="39053"/>
                      <a:pt x="40005" y="89535"/>
                      <a:pt x="39053" y="91440"/>
                    </a:cubicBezTo>
                    <a:cubicBezTo>
                      <a:pt x="37147" y="94297"/>
                      <a:pt x="35242" y="95250"/>
                      <a:pt x="33338" y="95250"/>
                    </a:cubicBezTo>
                    <a:close/>
                    <a:moveTo>
                      <a:pt x="9525" y="85725"/>
                    </a:moveTo>
                    <a:lnTo>
                      <a:pt x="29528" y="85725"/>
                    </a:lnTo>
                    <a:cubicBezTo>
                      <a:pt x="33338" y="74295"/>
                      <a:pt x="44767" y="37147"/>
                      <a:pt x="46672" y="16192"/>
                    </a:cubicBezTo>
                    <a:cubicBezTo>
                      <a:pt x="40958" y="13335"/>
                      <a:pt x="23813" y="10478"/>
                      <a:pt x="8572" y="9525"/>
                    </a:cubicBezTo>
                    <a:lnTo>
                      <a:pt x="8572" y="8572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5" name="Полилиния: фигура 1958">
                <a:extLst>
                  <a:ext uri="{FF2B5EF4-FFF2-40B4-BE49-F238E27FC236}">
                    <a16:creationId xmlns:a16="http://schemas.microsoft.com/office/drawing/2014/main" id="{23ED854A-5239-4DBB-B799-4CDCFCD1180D}"/>
                  </a:ext>
                </a:extLst>
              </p:cNvPr>
              <p:cNvSpPr/>
              <p:nvPr/>
            </p:nvSpPr>
            <p:spPr>
              <a:xfrm>
                <a:off x="4861413" y="3056793"/>
                <a:ext cx="66675" cy="95250"/>
              </a:xfrm>
              <a:custGeom>
                <a:avLst/>
                <a:gdLst>
                  <a:gd name="connsiteX0" fmla="*/ 61913 w 66675"/>
                  <a:gd name="connsiteY0" fmla="*/ 95250 h 95250"/>
                  <a:gd name="connsiteX1" fmla="*/ 33338 w 66675"/>
                  <a:gd name="connsiteY1" fmla="*/ 95250 h 95250"/>
                  <a:gd name="connsiteX2" fmla="*/ 28575 w 66675"/>
                  <a:gd name="connsiteY2" fmla="*/ 91440 h 95250"/>
                  <a:gd name="connsiteX3" fmla="*/ 953 w 66675"/>
                  <a:gd name="connsiteY3" fmla="*/ 16192 h 95250"/>
                  <a:gd name="connsiteX4" fmla="*/ 0 w 66675"/>
                  <a:gd name="connsiteY4" fmla="*/ 12383 h 95250"/>
                  <a:gd name="connsiteX5" fmla="*/ 2858 w 66675"/>
                  <a:gd name="connsiteY5" fmla="*/ 9525 h 95250"/>
                  <a:gd name="connsiteX6" fmla="*/ 61913 w 66675"/>
                  <a:gd name="connsiteY6" fmla="*/ 0 h 95250"/>
                  <a:gd name="connsiteX7" fmla="*/ 66675 w 66675"/>
                  <a:gd name="connsiteY7" fmla="*/ 4763 h 95250"/>
                  <a:gd name="connsiteX8" fmla="*/ 66675 w 66675"/>
                  <a:gd name="connsiteY8" fmla="*/ 90488 h 95250"/>
                  <a:gd name="connsiteX9" fmla="*/ 61913 w 66675"/>
                  <a:gd name="connsiteY9" fmla="*/ 95250 h 95250"/>
                  <a:gd name="connsiteX10" fmla="*/ 37147 w 66675"/>
                  <a:gd name="connsiteY10" fmla="*/ 85725 h 95250"/>
                  <a:gd name="connsiteX11" fmla="*/ 57150 w 66675"/>
                  <a:gd name="connsiteY11" fmla="*/ 85725 h 95250"/>
                  <a:gd name="connsiteX12" fmla="*/ 57150 w 66675"/>
                  <a:gd name="connsiteY12" fmla="*/ 9525 h 95250"/>
                  <a:gd name="connsiteX13" fmla="*/ 11430 w 66675"/>
                  <a:gd name="connsiteY13" fmla="*/ 17145 h 95250"/>
                  <a:gd name="connsiteX14" fmla="*/ 37147 w 66675"/>
                  <a:gd name="connsiteY14" fmla="*/ 857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675" h="95250">
                    <a:moveTo>
                      <a:pt x="61913" y="95250"/>
                    </a:moveTo>
                    <a:lnTo>
                      <a:pt x="33338" y="95250"/>
                    </a:lnTo>
                    <a:cubicBezTo>
                      <a:pt x="31433" y="95250"/>
                      <a:pt x="29528" y="93345"/>
                      <a:pt x="28575" y="91440"/>
                    </a:cubicBezTo>
                    <a:cubicBezTo>
                      <a:pt x="24765" y="79058"/>
                      <a:pt x="6667" y="25717"/>
                      <a:pt x="953" y="16192"/>
                    </a:cubicBezTo>
                    <a:cubicBezTo>
                      <a:pt x="0" y="15240"/>
                      <a:pt x="0" y="13335"/>
                      <a:pt x="0" y="12383"/>
                    </a:cubicBezTo>
                    <a:cubicBezTo>
                      <a:pt x="0" y="11430"/>
                      <a:pt x="953" y="10478"/>
                      <a:pt x="2858" y="9525"/>
                    </a:cubicBezTo>
                    <a:cubicBezTo>
                      <a:pt x="3810" y="9525"/>
                      <a:pt x="24765" y="0"/>
                      <a:pt x="61913" y="0"/>
                    </a:cubicBezTo>
                    <a:cubicBezTo>
                      <a:pt x="64770" y="0"/>
                      <a:pt x="66675" y="1905"/>
                      <a:pt x="66675" y="4763"/>
                    </a:cubicBezTo>
                    <a:lnTo>
                      <a:pt x="66675" y="90488"/>
                    </a:lnTo>
                    <a:cubicBezTo>
                      <a:pt x="66675" y="93345"/>
                      <a:pt x="64770" y="95250"/>
                      <a:pt x="61913" y="95250"/>
                    </a:cubicBezTo>
                    <a:close/>
                    <a:moveTo>
                      <a:pt x="37147" y="85725"/>
                    </a:moveTo>
                    <a:lnTo>
                      <a:pt x="57150" y="85725"/>
                    </a:lnTo>
                    <a:lnTo>
                      <a:pt x="57150" y="9525"/>
                    </a:lnTo>
                    <a:cubicBezTo>
                      <a:pt x="34290" y="10478"/>
                      <a:pt x="19050" y="14288"/>
                      <a:pt x="11430" y="17145"/>
                    </a:cubicBezTo>
                    <a:cubicBezTo>
                      <a:pt x="19050" y="32385"/>
                      <a:pt x="32385" y="71438"/>
                      <a:pt x="37147" y="857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6A30659F-53D2-4045-9D60-5C0F70FB6EFA}"/>
              </a:ext>
            </a:extLst>
          </p:cNvPr>
          <p:cNvSpPr/>
          <p:nvPr/>
        </p:nvSpPr>
        <p:spPr>
          <a:xfrm>
            <a:off x="8732881" y="6973750"/>
            <a:ext cx="212767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latin typeface="Styrene A LC Light" pitchFamily="50" charset="0"/>
              </a:rPr>
              <a:t>транш с эскроу</a:t>
            </a:r>
          </a:p>
        </p:txBody>
      </p:sp>
      <p:cxnSp>
        <p:nvCxnSpPr>
          <p:cNvPr id="67" name="Прямая со стрелкой 66">
            <a:extLst>
              <a:ext uri="{FF2B5EF4-FFF2-40B4-BE49-F238E27FC236}">
                <a16:creationId xmlns:a16="http://schemas.microsoft.com/office/drawing/2014/main" id="{57103BD7-B1DD-4E57-8F26-B0EA7AEFC72D}"/>
              </a:ext>
            </a:extLst>
          </p:cNvPr>
          <p:cNvCxnSpPr>
            <a:cxnSpLocks/>
          </p:cNvCxnSpPr>
          <p:nvPr/>
        </p:nvCxnSpPr>
        <p:spPr>
          <a:xfrm>
            <a:off x="8823862" y="7156031"/>
            <a:ext cx="1542259" cy="6930"/>
          </a:xfrm>
          <a:prstGeom prst="straightConnector1">
            <a:avLst/>
          </a:prstGeom>
          <a:ln w="158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6A715680-CD8F-4782-AD5F-9C55642BD1E3}"/>
              </a:ext>
            </a:extLst>
          </p:cNvPr>
          <p:cNvSpPr/>
          <p:nvPr/>
        </p:nvSpPr>
        <p:spPr>
          <a:xfrm>
            <a:off x="8754546" y="7263319"/>
            <a:ext cx="17825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latin typeface="Styrene A LC Light" pitchFamily="50" charset="0"/>
              </a:rPr>
              <a:t>ставка со скидкой</a:t>
            </a:r>
          </a:p>
          <a:p>
            <a:endParaRPr lang="ru-RU" sz="800" dirty="0">
              <a:latin typeface="Styrene A LC Light" pitchFamily="50" charset="0"/>
            </a:endParaRP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5A025A2B-5F95-46BE-BF8B-E99ACD6C4FAE}"/>
              </a:ext>
            </a:extLst>
          </p:cNvPr>
          <p:cNvSpPr/>
          <p:nvPr/>
        </p:nvSpPr>
        <p:spPr>
          <a:xfrm>
            <a:off x="513373" y="7465736"/>
            <a:ext cx="132117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>
                <a:latin typeface="Styrene A LC Light" pitchFamily="50" charset="0"/>
              </a:rPr>
              <a:t>транш без эскроу</a:t>
            </a:r>
          </a:p>
        </p:txBody>
      </p:sp>
      <p:cxnSp>
        <p:nvCxnSpPr>
          <p:cNvPr id="70" name="Прямая со стрелкой 69">
            <a:extLst>
              <a:ext uri="{FF2B5EF4-FFF2-40B4-BE49-F238E27FC236}">
                <a16:creationId xmlns:a16="http://schemas.microsoft.com/office/drawing/2014/main" id="{4FFA5BDC-17FC-494B-A58D-05C38C3CBC25}"/>
              </a:ext>
            </a:extLst>
          </p:cNvPr>
          <p:cNvCxnSpPr>
            <a:cxnSpLocks/>
          </p:cNvCxnSpPr>
          <p:nvPr/>
        </p:nvCxnSpPr>
        <p:spPr>
          <a:xfrm>
            <a:off x="576334" y="7681180"/>
            <a:ext cx="1258218" cy="0"/>
          </a:xfrm>
          <a:prstGeom prst="straightConnector1">
            <a:avLst/>
          </a:prstGeom>
          <a:ln w="158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6D99533F-92CA-48AC-B187-548507E6EC69}"/>
              </a:ext>
            </a:extLst>
          </p:cNvPr>
          <p:cNvSpPr/>
          <p:nvPr/>
        </p:nvSpPr>
        <p:spPr>
          <a:xfrm>
            <a:off x="513373" y="7665664"/>
            <a:ext cx="169293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latin typeface="Styrene A LC Light" pitchFamily="50" charset="0"/>
              </a:rPr>
              <a:t>ставка без скидки</a:t>
            </a:r>
          </a:p>
        </p:txBody>
      </p:sp>
      <p:cxnSp>
        <p:nvCxnSpPr>
          <p:cNvPr id="73" name="Прямая со стрелкой 72">
            <a:extLst>
              <a:ext uri="{FF2B5EF4-FFF2-40B4-BE49-F238E27FC236}">
                <a16:creationId xmlns:a16="http://schemas.microsoft.com/office/drawing/2014/main" id="{A2C14E96-E679-4018-8819-B83BA2EDA4C9}"/>
              </a:ext>
            </a:extLst>
          </p:cNvPr>
          <p:cNvCxnSpPr>
            <a:cxnSpLocks/>
          </p:cNvCxnSpPr>
          <p:nvPr/>
        </p:nvCxnSpPr>
        <p:spPr>
          <a:xfrm>
            <a:off x="3189464" y="7714249"/>
            <a:ext cx="1258218" cy="0"/>
          </a:xfrm>
          <a:prstGeom prst="straightConnector1">
            <a:avLst/>
          </a:prstGeom>
          <a:ln w="158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E33FF2EA-B31B-4CC6-B1A5-17CAABF4BC4E}"/>
              </a:ext>
            </a:extLst>
          </p:cNvPr>
          <p:cNvSpPr/>
          <p:nvPr/>
        </p:nvSpPr>
        <p:spPr>
          <a:xfrm>
            <a:off x="3126503" y="7698733"/>
            <a:ext cx="169293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latin typeface="Styrene A LC Light" pitchFamily="50" charset="0"/>
              </a:rPr>
              <a:t>ставка без скидки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1D98FA4-EA5C-4D2E-9748-C27534331639}"/>
              </a:ext>
            </a:extLst>
          </p:cNvPr>
          <p:cNvSpPr txBox="1"/>
          <p:nvPr/>
        </p:nvSpPr>
        <p:spPr>
          <a:xfrm>
            <a:off x="406767" y="2186336"/>
            <a:ext cx="247535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b="1" dirty="0">
                <a:solidFill>
                  <a:schemeClr val="bg2">
                    <a:lumMod val="10000"/>
                  </a:schemeClr>
                </a:solidFill>
                <a:latin typeface="Styrene A LC Light" pitchFamily="50" charset="0"/>
              </a:rPr>
              <a:t>ВКЛ/НКЛ  (1 эскроу = 1 транш)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Styrene A LC Light" pitchFamily="50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9AB155D-F1EE-40DE-9942-C0179E9B610C}"/>
              </a:ext>
            </a:extLst>
          </p:cNvPr>
          <p:cNvSpPr/>
          <p:nvPr/>
        </p:nvSpPr>
        <p:spPr>
          <a:xfrm>
            <a:off x="420927" y="1311341"/>
            <a:ext cx="1115551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chemeClr val="bg2">
                    <a:lumMod val="10000"/>
                  </a:schemeClr>
                </a:solidFill>
                <a:latin typeface="Styrene A LC Light" pitchFamily="50" charset="0"/>
              </a:rPr>
              <a:t>Скидка применяется на период действия счета эскроу</a:t>
            </a:r>
          </a:p>
          <a:p>
            <a:r>
              <a:rPr lang="ru-RU" sz="1100" b="1" dirty="0">
                <a:solidFill>
                  <a:schemeClr val="bg2">
                    <a:lumMod val="10000"/>
                  </a:schemeClr>
                </a:solidFill>
                <a:latin typeface="Styrene A LC Light" pitchFamily="50" charset="0"/>
              </a:rPr>
              <a:t>После раскрытия эскроу и/или частичного досрочного погашения, на остаток задолженности устанавливается стандартная ставка  </a:t>
            </a:r>
          </a:p>
        </p:txBody>
      </p:sp>
      <p:sp>
        <p:nvSpPr>
          <p:cNvPr id="31" name="Правая фигурная скобка 30">
            <a:extLst>
              <a:ext uri="{FF2B5EF4-FFF2-40B4-BE49-F238E27FC236}">
                <a16:creationId xmlns:a16="http://schemas.microsoft.com/office/drawing/2014/main" id="{171C521C-BDC0-42A7-A508-0F749264B363}"/>
              </a:ext>
            </a:extLst>
          </p:cNvPr>
          <p:cNvSpPr/>
          <p:nvPr/>
        </p:nvSpPr>
        <p:spPr>
          <a:xfrm rot="5400000">
            <a:off x="7607467" y="4871310"/>
            <a:ext cx="45719" cy="5813574"/>
          </a:xfrm>
          <a:prstGeom prst="rightBrac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D96017C3-F128-4B47-B04C-9D147214B534}"/>
              </a:ext>
            </a:extLst>
          </p:cNvPr>
          <p:cNvSpPr/>
          <p:nvPr/>
        </p:nvSpPr>
        <p:spPr>
          <a:xfrm>
            <a:off x="5260549" y="7884200"/>
            <a:ext cx="47543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solidFill>
                  <a:srgbClr val="E63C35"/>
                </a:solidFill>
                <a:latin typeface="Styrene A LC Light" pitchFamily="50" charset="0"/>
              </a:rPr>
              <a:t>в рамках линии можно оформить несколько траншей под разные эскроу счета</a:t>
            </a:r>
            <a:endParaRPr lang="ru-RU" sz="800" b="1" dirty="0">
              <a:solidFill>
                <a:srgbClr val="E63C35"/>
              </a:solidFill>
              <a:latin typeface="Styrene A LC Black" pitchFamily="50" charset="0"/>
            </a:endParaRPr>
          </a:p>
        </p:txBody>
      </p:sp>
      <p:cxnSp>
        <p:nvCxnSpPr>
          <p:cNvPr id="78" name="Прямая со стрелкой 289">
            <a:extLst>
              <a:ext uri="{FF2B5EF4-FFF2-40B4-BE49-F238E27FC236}">
                <a16:creationId xmlns:a16="http://schemas.microsoft.com/office/drawing/2014/main" id="{2D7DDC5D-655F-4024-9A76-055D7B57E2BA}"/>
              </a:ext>
            </a:extLst>
          </p:cNvPr>
          <p:cNvCxnSpPr>
            <a:cxnSpLocks/>
          </p:cNvCxnSpPr>
          <p:nvPr/>
        </p:nvCxnSpPr>
        <p:spPr>
          <a:xfrm>
            <a:off x="7780462" y="5572613"/>
            <a:ext cx="2816827" cy="11067"/>
          </a:xfrm>
          <a:prstGeom prst="straightConnector1">
            <a:avLst/>
          </a:prstGeom>
          <a:ln w="158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5215B4B5-EA7E-41D7-AF4A-CE7C6B5CADC3}"/>
              </a:ext>
            </a:extLst>
          </p:cNvPr>
          <p:cNvSpPr txBox="1"/>
          <p:nvPr/>
        </p:nvSpPr>
        <p:spPr>
          <a:xfrm>
            <a:off x="381793" y="1674944"/>
            <a:ext cx="1535911" cy="505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00"/>
              </a:lnSpc>
            </a:pPr>
            <a:r>
              <a:rPr lang="ru-RU" sz="1400" dirty="0">
                <a:latin typeface="Styrene A LC Black" pitchFamily="50" charset="0"/>
              </a:rPr>
              <a:t>Пример: </a:t>
            </a: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C79CCD01-8D93-4C82-8D99-0E60EB448D82}"/>
              </a:ext>
            </a:extLst>
          </p:cNvPr>
          <p:cNvSpPr/>
          <p:nvPr/>
        </p:nvSpPr>
        <p:spPr>
          <a:xfrm>
            <a:off x="4411580" y="2416406"/>
            <a:ext cx="132117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latin typeface="Styrene A LC Light" pitchFamily="50" charset="0"/>
              </a:rPr>
              <a:t>транш без скидки</a:t>
            </a: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9053BDD4-621D-41EF-BBD8-C713BC3EC3B7}"/>
              </a:ext>
            </a:extLst>
          </p:cNvPr>
          <p:cNvSpPr/>
          <p:nvPr/>
        </p:nvSpPr>
        <p:spPr>
          <a:xfrm>
            <a:off x="4852903" y="2648185"/>
            <a:ext cx="46708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latin typeface="Styrene A LC Light" pitchFamily="50" charset="0"/>
              </a:rPr>
              <a:t>25%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012AE09B-D91D-4B60-9A02-E9078140CA86}"/>
              </a:ext>
            </a:extLst>
          </p:cNvPr>
          <p:cNvSpPr/>
          <p:nvPr/>
        </p:nvSpPr>
        <p:spPr>
          <a:xfrm>
            <a:off x="5374056" y="3729944"/>
            <a:ext cx="17455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solidFill>
                  <a:srgbClr val="00B050"/>
                </a:solidFill>
                <a:latin typeface="Styrene A LC Light" pitchFamily="50" charset="0"/>
              </a:rPr>
              <a:t>транш со скидкой по сроку строительства + 1 мес</a:t>
            </a:r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2BB52179-8ABC-47C5-98D7-23B65C3F5BE6}"/>
              </a:ext>
            </a:extLst>
          </p:cNvPr>
          <p:cNvSpPr/>
          <p:nvPr/>
        </p:nvSpPr>
        <p:spPr>
          <a:xfrm>
            <a:off x="6016625" y="3513066"/>
            <a:ext cx="46708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solidFill>
                  <a:srgbClr val="00B050"/>
                </a:solidFill>
                <a:latin typeface="Styrene A LC Light" pitchFamily="50" charset="0"/>
              </a:rPr>
              <a:t>5%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4F271C50-44CB-4817-9F55-BB8BE77F7E8B}"/>
              </a:ext>
            </a:extLst>
          </p:cNvPr>
          <p:cNvSpPr/>
          <p:nvPr/>
        </p:nvSpPr>
        <p:spPr>
          <a:xfrm>
            <a:off x="9624954" y="3513066"/>
            <a:ext cx="46708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solidFill>
                  <a:srgbClr val="00B050"/>
                </a:solidFill>
                <a:latin typeface="Styrene A LC Light" pitchFamily="50" charset="0"/>
              </a:rPr>
              <a:t>8%</a:t>
            </a:r>
          </a:p>
        </p:txBody>
      </p:sp>
      <p:grpSp>
        <p:nvGrpSpPr>
          <p:cNvPr id="94" name="Группа 93">
            <a:extLst>
              <a:ext uri="{FF2B5EF4-FFF2-40B4-BE49-F238E27FC236}">
                <a16:creationId xmlns:a16="http://schemas.microsoft.com/office/drawing/2014/main" id="{3FA40163-9EE9-405F-974A-7623B99E14C6}"/>
              </a:ext>
            </a:extLst>
          </p:cNvPr>
          <p:cNvGrpSpPr/>
          <p:nvPr/>
        </p:nvGrpSpPr>
        <p:grpSpPr>
          <a:xfrm>
            <a:off x="4051798" y="3102398"/>
            <a:ext cx="1218370" cy="488458"/>
            <a:chOff x="324348" y="4577357"/>
            <a:chExt cx="1218370" cy="488458"/>
          </a:xfrm>
        </p:grpSpPr>
        <p:sp>
          <p:nvSpPr>
            <p:cNvPr id="95" name="Прямоугольник 94">
              <a:extLst>
                <a:ext uri="{FF2B5EF4-FFF2-40B4-BE49-F238E27FC236}">
                  <a16:creationId xmlns:a16="http://schemas.microsoft.com/office/drawing/2014/main" id="{BD87B27A-A6E7-43BA-A654-13DF88E0980C}"/>
                </a:ext>
              </a:extLst>
            </p:cNvPr>
            <p:cNvSpPr/>
            <p:nvPr/>
          </p:nvSpPr>
          <p:spPr>
            <a:xfrm>
              <a:off x="324348" y="4727261"/>
              <a:ext cx="121837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dirty="0">
                  <a:latin typeface="Styrene A LC Light" pitchFamily="50" charset="0"/>
                </a:rPr>
                <a:t>Открытие эскроу и расчет скидки</a:t>
              </a:r>
            </a:p>
          </p:txBody>
        </p:sp>
        <p:grpSp>
          <p:nvGrpSpPr>
            <p:cNvPr id="96" name="Рисунок 393">
              <a:extLst>
                <a:ext uri="{FF2B5EF4-FFF2-40B4-BE49-F238E27FC236}">
                  <a16:creationId xmlns:a16="http://schemas.microsoft.com/office/drawing/2014/main" id="{D96A21BD-8EB5-482C-84C7-A4F3C9C7B71A}"/>
                </a:ext>
              </a:extLst>
            </p:cNvPr>
            <p:cNvGrpSpPr/>
            <p:nvPr/>
          </p:nvGrpSpPr>
          <p:grpSpPr>
            <a:xfrm>
              <a:off x="786527" y="4577357"/>
              <a:ext cx="294013" cy="183758"/>
              <a:chOff x="4699488" y="3047268"/>
              <a:chExt cx="228600" cy="142875"/>
            </a:xfrm>
            <a:solidFill>
              <a:srgbClr val="EF3124"/>
            </a:solidFill>
          </p:grpSpPr>
          <p:sp>
            <p:nvSpPr>
              <p:cNvPr id="97" name="Полилиния: фигура 1951">
                <a:extLst>
                  <a:ext uri="{FF2B5EF4-FFF2-40B4-BE49-F238E27FC236}">
                    <a16:creationId xmlns:a16="http://schemas.microsoft.com/office/drawing/2014/main" id="{5F0806D5-3C57-41D6-BD26-F98AB2916016}"/>
                  </a:ext>
                </a:extLst>
              </p:cNvPr>
              <p:cNvSpPr/>
              <p:nvPr/>
            </p:nvSpPr>
            <p:spPr>
              <a:xfrm>
                <a:off x="4733152" y="3056543"/>
                <a:ext cx="148870" cy="133599"/>
              </a:xfrm>
              <a:custGeom>
                <a:avLst/>
                <a:gdLst>
                  <a:gd name="connsiteX0" fmla="*/ 80636 w 148870"/>
                  <a:gd name="connsiteY0" fmla="*/ 133599 h 133599"/>
                  <a:gd name="connsiteX1" fmla="*/ 63491 w 148870"/>
                  <a:gd name="connsiteY1" fmla="*/ 127884 h 133599"/>
                  <a:gd name="connsiteX2" fmla="*/ 20628 w 148870"/>
                  <a:gd name="connsiteY2" fmla="*/ 94547 h 133599"/>
                  <a:gd name="connsiteX3" fmla="*/ 9198 w 148870"/>
                  <a:gd name="connsiteY3" fmla="*/ 83117 h 133599"/>
                  <a:gd name="connsiteX4" fmla="*/ 1578 w 148870"/>
                  <a:gd name="connsiteY4" fmla="*/ 75497 h 133599"/>
                  <a:gd name="connsiteX5" fmla="*/ 626 w 148870"/>
                  <a:gd name="connsiteY5" fmla="*/ 68829 h 133599"/>
                  <a:gd name="connsiteX6" fmla="*/ 7293 w 148870"/>
                  <a:gd name="connsiteY6" fmla="*/ 67877 h 133599"/>
                  <a:gd name="connsiteX7" fmla="*/ 15866 w 148870"/>
                  <a:gd name="connsiteY7" fmla="*/ 76449 h 133599"/>
                  <a:gd name="connsiteX8" fmla="*/ 26343 w 148870"/>
                  <a:gd name="connsiteY8" fmla="*/ 86927 h 133599"/>
                  <a:gd name="connsiteX9" fmla="*/ 69206 w 148870"/>
                  <a:gd name="connsiteY9" fmla="*/ 120264 h 133599"/>
                  <a:gd name="connsiteX10" fmla="*/ 80636 w 148870"/>
                  <a:gd name="connsiteY10" fmla="*/ 124074 h 133599"/>
                  <a:gd name="connsiteX11" fmla="*/ 85398 w 148870"/>
                  <a:gd name="connsiteY11" fmla="*/ 122169 h 133599"/>
                  <a:gd name="connsiteX12" fmla="*/ 89208 w 148870"/>
                  <a:gd name="connsiteY12" fmla="*/ 119312 h 133599"/>
                  <a:gd name="connsiteX13" fmla="*/ 93971 w 148870"/>
                  <a:gd name="connsiteY13" fmla="*/ 120264 h 133599"/>
                  <a:gd name="connsiteX14" fmla="*/ 99686 w 148870"/>
                  <a:gd name="connsiteY14" fmla="*/ 121217 h 133599"/>
                  <a:gd name="connsiteX15" fmla="*/ 105401 w 148870"/>
                  <a:gd name="connsiteY15" fmla="*/ 113597 h 133599"/>
                  <a:gd name="connsiteX16" fmla="*/ 108258 w 148870"/>
                  <a:gd name="connsiteY16" fmla="*/ 109787 h 133599"/>
                  <a:gd name="connsiteX17" fmla="*/ 113021 w 148870"/>
                  <a:gd name="connsiteY17" fmla="*/ 110739 h 133599"/>
                  <a:gd name="connsiteX18" fmla="*/ 120641 w 148870"/>
                  <a:gd name="connsiteY18" fmla="*/ 110739 h 133599"/>
                  <a:gd name="connsiteX19" fmla="*/ 124451 w 148870"/>
                  <a:gd name="connsiteY19" fmla="*/ 105024 h 133599"/>
                  <a:gd name="connsiteX20" fmla="*/ 126356 w 148870"/>
                  <a:gd name="connsiteY20" fmla="*/ 100262 h 133599"/>
                  <a:gd name="connsiteX21" fmla="*/ 131118 w 148870"/>
                  <a:gd name="connsiteY21" fmla="*/ 100262 h 133599"/>
                  <a:gd name="connsiteX22" fmla="*/ 136833 w 148870"/>
                  <a:gd name="connsiteY22" fmla="*/ 99309 h 133599"/>
                  <a:gd name="connsiteX23" fmla="*/ 137786 w 148870"/>
                  <a:gd name="connsiteY23" fmla="*/ 91689 h 133599"/>
                  <a:gd name="connsiteX24" fmla="*/ 104448 w 148870"/>
                  <a:gd name="connsiteY24" fmla="*/ 60257 h 133599"/>
                  <a:gd name="connsiteX25" fmla="*/ 83493 w 148870"/>
                  <a:gd name="connsiteY25" fmla="*/ 43112 h 133599"/>
                  <a:gd name="connsiteX26" fmla="*/ 80636 w 148870"/>
                  <a:gd name="connsiteY26" fmla="*/ 45017 h 133599"/>
                  <a:gd name="connsiteX27" fmla="*/ 73016 w 148870"/>
                  <a:gd name="connsiteY27" fmla="*/ 46922 h 133599"/>
                  <a:gd name="connsiteX28" fmla="*/ 45393 w 148870"/>
                  <a:gd name="connsiteY28" fmla="*/ 56447 h 133599"/>
                  <a:gd name="connsiteX29" fmla="*/ 36821 w 148870"/>
                  <a:gd name="connsiteY29" fmla="*/ 47874 h 133599"/>
                  <a:gd name="connsiteX30" fmla="*/ 50156 w 148870"/>
                  <a:gd name="connsiteY30" fmla="*/ 18347 h 133599"/>
                  <a:gd name="connsiteX31" fmla="*/ 100638 w 148870"/>
                  <a:gd name="connsiteY31" fmla="*/ 5012 h 133599"/>
                  <a:gd name="connsiteX32" fmla="*/ 138738 w 148870"/>
                  <a:gd name="connsiteY32" fmla="*/ 20252 h 133599"/>
                  <a:gd name="connsiteX33" fmla="*/ 141596 w 148870"/>
                  <a:gd name="connsiteY33" fmla="*/ 25967 h 133599"/>
                  <a:gd name="connsiteX34" fmla="*/ 135881 w 148870"/>
                  <a:gd name="connsiteY34" fmla="*/ 28824 h 133599"/>
                  <a:gd name="connsiteX35" fmla="*/ 97781 w 148870"/>
                  <a:gd name="connsiteY35" fmla="*/ 13584 h 133599"/>
                  <a:gd name="connsiteX36" fmla="*/ 57776 w 148870"/>
                  <a:gd name="connsiteY36" fmla="*/ 25014 h 133599"/>
                  <a:gd name="connsiteX37" fmla="*/ 47298 w 148870"/>
                  <a:gd name="connsiteY37" fmla="*/ 45017 h 133599"/>
                  <a:gd name="connsiteX38" fmla="*/ 49203 w 148870"/>
                  <a:gd name="connsiteY38" fmla="*/ 46922 h 133599"/>
                  <a:gd name="connsiteX39" fmla="*/ 67301 w 148870"/>
                  <a:gd name="connsiteY39" fmla="*/ 39302 h 133599"/>
                  <a:gd name="connsiteX40" fmla="*/ 71111 w 148870"/>
                  <a:gd name="connsiteY40" fmla="*/ 37397 h 133599"/>
                  <a:gd name="connsiteX41" fmla="*/ 77778 w 148870"/>
                  <a:gd name="connsiteY41" fmla="*/ 35492 h 133599"/>
                  <a:gd name="connsiteX42" fmla="*/ 84446 w 148870"/>
                  <a:gd name="connsiteY42" fmla="*/ 32634 h 133599"/>
                  <a:gd name="connsiteX43" fmla="*/ 89208 w 148870"/>
                  <a:gd name="connsiteY43" fmla="*/ 33587 h 133599"/>
                  <a:gd name="connsiteX44" fmla="*/ 111116 w 148870"/>
                  <a:gd name="connsiteY44" fmla="*/ 52637 h 133599"/>
                  <a:gd name="connsiteX45" fmla="*/ 147311 w 148870"/>
                  <a:gd name="connsiteY45" fmla="*/ 87879 h 133599"/>
                  <a:gd name="connsiteX46" fmla="*/ 143501 w 148870"/>
                  <a:gd name="connsiteY46" fmla="*/ 105977 h 133599"/>
                  <a:gd name="connsiteX47" fmla="*/ 133023 w 148870"/>
                  <a:gd name="connsiteY47" fmla="*/ 109787 h 133599"/>
                  <a:gd name="connsiteX48" fmla="*/ 125403 w 148870"/>
                  <a:gd name="connsiteY48" fmla="*/ 118359 h 133599"/>
                  <a:gd name="connsiteX49" fmla="*/ 113021 w 148870"/>
                  <a:gd name="connsiteY49" fmla="*/ 120264 h 133599"/>
                  <a:gd name="connsiteX50" fmla="*/ 103496 w 148870"/>
                  <a:gd name="connsiteY50" fmla="*/ 129789 h 133599"/>
                  <a:gd name="connsiteX51" fmla="*/ 93018 w 148870"/>
                  <a:gd name="connsiteY51" fmla="*/ 129789 h 133599"/>
                  <a:gd name="connsiteX52" fmla="*/ 80636 w 148870"/>
                  <a:gd name="connsiteY52" fmla="*/ 133599 h 133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48870" h="133599">
                    <a:moveTo>
                      <a:pt x="80636" y="133599"/>
                    </a:moveTo>
                    <a:cubicBezTo>
                      <a:pt x="74921" y="133599"/>
                      <a:pt x="67301" y="130742"/>
                      <a:pt x="63491" y="127884"/>
                    </a:cubicBezTo>
                    <a:cubicBezTo>
                      <a:pt x="59681" y="125027"/>
                      <a:pt x="37773" y="108834"/>
                      <a:pt x="20628" y="94547"/>
                    </a:cubicBezTo>
                    <a:cubicBezTo>
                      <a:pt x="17771" y="91689"/>
                      <a:pt x="13008" y="87879"/>
                      <a:pt x="9198" y="83117"/>
                    </a:cubicBezTo>
                    <a:cubicBezTo>
                      <a:pt x="6341" y="80259"/>
                      <a:pt x="3483" y="76449"/>
                      <a:pt x="1578" y="75497"/>
                    </a:cubicBezTo>
                    <a:cubicBezTo>
                      <a:pt x="-327" y="73592"/>
                      <a:pt x="-327" y="70734"/>
                      <a:pt x="626" y="68829"/>
                    </a:cubicBezTo>
                    <a:cubicBezTo>
                      <a:pt x="2531" y="66924"/>
                      <a:pt x="5388" y="66924"/>
                      <a:pt x="7293" y="67877"/>
                    </a:cubicBezTo>
                    <a:cubicBezTo>
                      <a:pt x="9198" y="68829"/>
                      <a:pt x="12056" y="72639"/>
                      <a:pt x="15866" y="76449"/>
                    </a:cubicBezTo>
                    <a:cubicBezTo>
                      <a:pt x="19676" y="80259"/>
                      <a:pt x="24438" y="85022"/>
                      <a:pt x="26343" y="86927"/>
                    </a:cubicBezTo>
                    <a:cubicBezTo>
                      <a:pt x="44441" y="102167"/>
                      <a:pt x="65396" y="117407"/>
                      <a:pt x="69206" y="120264"/>
                    </a:cubicBezTo>
                    <a:cubicBezTo>
                      <a:pt x="72063" y="122169"/>
                      <a:pt x="77778" y="124074"/>
                      <a:pt x="80636" y="124074"/>
                    </a:cubicBezTo>
                    <a:cubicBezTo>
                      <a:pt x="85398" y="124074"/>
                      <a:pt x="85398" y="123122"/>
                      <a:pt x="85398" y="122169"/>
                    </a:cubicBezTo>
                    <a:cubicBezTo>
                      <a:pt x="86351" y="120264"/>
                      <a:pt x="87303" y="119312"/>
                      <a:pt x="89208" y="119312"/>
                    </a:cubicBezTo>
                    <a:cubicBezTo>
                      <a:pt x="91113" y="119312"/>
                      <a:pt x="92066" y="119312"/>
                      <a:pt x="93971" y="120264"/>
                    </a:cubicBezTo>
                    <a:cubicBezTo>
                      <a:pt x="95876" y="122169"/>
                      <a:pt x="97781" y="121217"/>
                      <a:pt x="99686" y="121217"/>
                    </a:cubicBezTo>
                    <a:cubicBezTo>
                      <a:pt x="102543" y="120264"/>
                      <a:pt x="105401" y="117407"/>
                      <a:pt x="105401" y="113597"/>
                    </a:cubicBezTo>
                    <a:cubicBezTo>
                      <a:pt x="105401" y="111692"/>
                      <a:pt x="106353" y="109787"/>
                      <a:pt x="108258" y="109787"/>
                    </a:cubicBezTo>
                    <a:cubicBezTo>
                      <a:pt x="110163" y="108834"/>
                      <a:pt x="112068" y="109787"/>
                      <a:pt x="113021" y="110739"/>
                    </a:cubicBezTo>
                    <a:cubicBezTo>
                      <a:pt x="113973" y="111692"/>
                      <a:pt x="117783" y="111692"/>
                      <a:pt x="120641" y="110739"/>
                    </a:cubicBezTo>
                    <a:cubicBezTo>
                      <a:pt x="121593" y="109787"/>
                      <a:pt x="124451" y="108834"/>
                      <a:pt x="124451" y="105024"/>
                    </a:cubicBezTo>
                    <a:cubicBezTo>
                      <a:pt x="124451" y="103119"/>
                      <a:pt x="125403" y="101214"/>
                      <a:pt x="126356" y="100262"/>
                    </a:cubicBezTo>
                    <a:cubicBezTo>
                      <a:pt x="128261" y="99309"/>
                      <a:pt x="130166" y="99309"/>
                      <a:pt x="131118" y="100262"/>
                    </a:cubicBezTo>
                    <a:cubicBezTo>
                      <a:pt x="132071" y="101214"/>
                      <a:pt x="134928" y="100262"/>
                      <a:pt x="136833" y="99309"/>
                    </a:cubicBezTo>
                    <a:cubicBezTo>
                      <a:pt x="137786" y="98357"/>
                      <a:pt x="139691" y="95499"/>
                      <a:pt x="137786" y="91689"/>
                    </a:cubicBezTo>
                    <a:cubicBezTo>
                      <a:pt x="133976" y="84069"/>
                      <a:pt x="118736" y="71687"/>
                      <a:pt x="104448" y="60257"/>
                    </a:cubicBezTo>
                    <a:cubicBezTo>
                      <a:pt x="96828" y="53589"/>
                      <a:pt x="89208" y="47874"/>
                      <a:pt x="83493" y="43112"/>
                    </a:cubicBezTo>
                    <a:cubicBezTo>
                      <a:pt x="82541" y="44064"/>
                      <a:pt x="80636" y="44064"/>
                      <a:pt x="80636" y="45017"/>
                    </a:cubicBezTo>
                    <a:cubicBezTo>
                      <a:pt x="77778" y="45969"/>
                      <a:pt x="76826" y="46922"/>
                      <a:pt x="73016" y="46922"/>
                    </a:cubicBezTo>
                    <a:cubicBezTo>
                      <a:pt x="65396" y="56447"/>
                      <a:pt x="55871" y="60257"/>
                      <a:pt x="45393" y="56447"/>
                    </a:cubicBezTo>
                    <a:cubicBezTo>
                      <a:pt x="40631" y="55494"/>
                      <a:pt x="37773" y="51684"/>
                      <a:pt x="36821" y="47874"/>
                    </a:cubicBezTo>
                    <a:cubicBezTo>
                      <a:pt x="34916" y="38349"/>
                      <a:pt x="43488" y="25014"/>
                      <a:pt x="50156" y="18347"/>
                    </a:cubicBezTo>
                    <a:cubicBezTo>
                      <a:pt x="67301" y="1202"/>
                      <a:pt x="79683" y="-5466"/>
                      <a:pt x="100638" y="5012"/>
                    </a:cubicBezTo>
                    <a:cubicBezTo>
                      <a:pt x="119688" y="13584"/>
                      <a:pt x="137786" y="20252"/>
                      <a:pt x="138738" y="20252"/>
                    </a:cubicBezTo>
                    <a:cubicBezTo>
                      <a:pt x="141596" y="21204"/>
                      <a:pt x="142548" y="24062"/>
                      <a:pt x="141596" y="25967"/>
                    </a:cubicBezTo>
                    <a:cubicBezTo>
                      <a:pt x="140643" y="28824"/>
                      <a:pt x="137786" y="29777"/>
                      <a:pt x="135881" y="28824"/>
                    </a:cubicBezTo>
                    <a:cubicBezTo>
                      <a:pt x="135881" y="28824"/>
                      <a:pt x="116831" y="22157"/>
                      <a:pt x="97781" y="13584"/>
                    </a:cubicBezTo>
                    <a:cubicBezTo>
                      <a:pt x="80636" y="5964"/>
                      <a:pt x="73016" y="9774"/>
                      <a:pt x="57776" y="25014"/>
                    </a:cubicBezTo>
                    <a:cubicBezTo>
                      <a:pt x="51108" y="31682"/>
                      <a:pt x="46346" y="41207"/>
                      <a:pt x="47298" y="45017"/>
                    </a:cubicBezTo>
                    <a:cubicBezTo>
                      <a:pt x="47298" y="45969"/>
                      <a:pt x="47298" y="45969"/>
                      <a:pt x="49203" y="46922"/>
                    </a:cubicBezTo>
                    <a:cubicBezTo>
                      <a:pt x="53966" y="48827"/>
                      <a:pt x="60633" y="49779"/>
                      <a:pt x="67301" y="39302"/>
                    </a:cubicBezTo>
                    <a:cubicBezTo>
                      <a:pt x="68253" y="38349"/>
                      <a:pt x="69206" y="37397"/>
                      <a:pt x="71111" y="37397"/>
                    </a:cubicBezTo>
                    <a:cubicBezTo>
                      <a:pt x="73968" y="37397"/>
                      <a:pt x="74921" y="36444"/>
                      <a:pt x="77778" y="35492"/>
                    </a:cubicBezTo>
                    <a:cubicBezTo>
                      <a:pt x="79683" y="34539"/>
                      <a:pt x="81588" y="33587"/>
                      <a:pt x="84446" y="32634"/>
                    </a:cubicBezTo>
                    <a:cubicBezTo>
                      <a:pt x="86351" y="31682"/>
                      <a:pt x="88256" y="32634"/>
                      <a:pt x="89208" y="33587"/>
                    </a:cubicBezTo>
                    <a:cubicBezTo>
                      <a:pt x="93971" y="38349"/>
                      <a:pt x="102543" y="45017"/>
                      <a:pt x="111116" y="52637"/>
                    </a:cubicBezTo>
                    <a:cubicBezTo>
                      <a:pt x="126356" y="65019"/>
                      <a:pt x="142548" y="78354"/>
                      <a:pt x="147311" y="87879"/>
                    </a:cubicBezTo>
                    <a:cubicBezTo>
                      <a:pt x="150168" y="94547"/>
                      <a:pt x="149216" y="102167"/>
                      <a:pt x="143501" y="105977"/>
                    </a:cubicBezTo>
                    <a:cubicBezTo>
                      <a:pt x="140643" y="108834"/>
                      <a:pt x="135881" y="109787"/>
                      <a:pt x="133023" y="109787"/>
                    </a:cubicBezTo>
                    <a:cubicBezTo>
                      <a:pt x="132071" y="113597"/>
                      <a:pt x="129213" y="116454"/>
                      <a:pt x="125403" y="118359"/>
                    </a:cubicBezTo>
                    <a:cubicBezTo>
                      <a:pt x="121593" y="120264"/>
                      <a:pt x="116831" y="121217"/>
                      <a:pt x="113021" y="120264"/>
                    </a:cubicBezTo>
                    <a:cubicBezTo>
                      <a:pt x="111116" y="124074"/>
                      <a:pt x="107306" y="127884"/>
                      <a:pt x="103496" y="129789"/>
                    </a:cubicBezTo>
                    <a:cubicBezTo>
                      <a:pt x="99686" y="130742"/>
                      <a:pt x="95876" y="130742"/>
                      <a:pt x="93018" y="129789"/>
                    </a:cubicBezTo>
                    <a:cubicBezTo>
                      <a:pt x="89208" y="132647"/>
                      <a:pt x="85398" y="133599"/>
                      <a:pt x="80636" y="1335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8" name="Полилиния: фигура 1952">
                <a:extLst>
                  <a:ext uri="{FF2B5EF4-FFF2-40B4-BE49-F238E27FC236}">
                    <a16:creationId xmlns:a16="http://schemas.microsoft.com/office/drawing/2014/main" id="{7381EEEE-646C-4264-B82C-B3AECC39E99E}"/>
                  </a:ext>
                </a:extLst>
              </p:cNvPr>
              <p:cNvSpPr/>
              <p:nvPr/>
            </p:nvSpPr>
            <p:spPr>
              <a:xfrm>
                <a:off x="4747113" y="3066318"/>
                <a:ext cx="52387" cy="9525"/>
              </a:xfrm>
              <a:custGeom>
                <a:avLst/>
                <a:gdLst>
                  <a:gd name="connsiteX0" fmla="*/ 47625 w 52387"/>
                  <a:gd name="connsiteY0" fmla="*/ 9525 h 9525"/>
                  <a:gd name="connsiteX1" fmla="*/ 4763 w 52387"/>
                  <a:gd name="connsiteY1" fmla="*/ 9525 h 9525"/>
                  <a:gd name="connsiteX2" fmla="*/ 0 w 52387"/>
                  <a:gd name="connsiteY2" fmla="*/ 4763 h 9525"/>
                  <a:gd name="connsiteX3" fmla="*/ 4763 w 52387"/>
                  <a:gd name="connsiteY3" fmla="*/ 0 h 9525"/>
                  <a:gd name="connsiteX4" fmla="*/ 47625 w 52387"/>
                  <a:gd name="connsiteY4" fmla="*/ 0 h 9525"/>
                  <a:gd name="connsiteX5" fmla="*/ 52388 w 52387"/>
                  <a:gd name="connsiteY5" fmla="*/ 4763 h 9525"/>
                  <a:gd name="connsiteX6" fmla="*/ 47625 w 52387"/>
                  <a:gd name="connsiteY6" fmla="*/ 9525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387" h="9525">
                    <a:moveTo>
                      <a:pt x="47625" y="9525"/>
                    </a:moveTo>
                    <a:lnTo>
                      <a:pt x="4763" y="9525"/>
                    </a:lnTo>
                    <a:cubicBezTo>
                      <a:pt x="1905" y="9525"/>
                      <a:pt x="0" y="7620"/>
                      <a:pt x="0" y="4763"/>
                    </a:cubicBezTo>
                    <a:cubicBezTo>
                      <a:pt x="0" y="1905"/>
                      <a:pt x="1905" y="0"/>
                      <a:pt x="4763" y="0"/>
                    </a:cubicBezTo>
                    <a:lnTo>
                      <a:pt x="47625" y="0"/>
                    </a:lnTo>
                    <a:cubicBezTo>
                      <a:pt x="50483" y="0"/>
                      <a:pt x="52388" y="1905"/>
                      <a:pt x="52388" y="4763"/>
                    </a:cubicBezTo>
                    <a:cubicBezTo>
                      <a:pt x="52388" y="7620"/>
                      <a:pt x="50483" y="9525"/>
                      <a:pt x="47625" y="95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9" name="Полилиния: фигура 1953">
                <a:extLst>
                  <a:ext uri="{FF2B5EF4-FFF2-40B4-BE49-F238E27FC236}">
                    <a16:creationId xmlns:a16="http://schemas.microsoft.com/office/drawing/2014/main" id="{9D364A79-8749-49A0-B681-A015A35E3D36}"/>
                  </a:ext>
                </a:extLst>
              </p:cNvPr>
              <p:cNvSpPr/>
              <p:nvPr/>
            </p:nvSpPr>
            <p:spPr>
              <a:xfrm>
                <a:off x="4870852" y="3132907"/>
                <a:ext cx="23984" cy="19135"/>
              </a:xfrm>
              <a:custGeom>
                <a:avLst/>
                <a:gdLst>
                  <a:gd name="connsiteX0" fmla="*/ 4848 w 23984"/>
                  <a:gd name="connsiteY0" fmla="*/ 19136 h 19135"/>
                  <a:gd name="connsiteX1" fmla="*/ 1038 w 23984"/>
                  <a:gd name="connsiteY1" fmla="*/ 17231 h 19135"/>
                  <a:gd name="connsiteX2" fmla="*/ 1991 w 23984"/>
                  <a:gd name="connsiteY2" fmla="*/ 10563 h 19135"/>
                  <a:gd name="connsiteX3" fmla="*/ 16278 w 23984"/>
                  <a:gd name="connsiteY3" fmla="*/ 1038 h 19135"/>
                  <a:gd name="connsiteX4" fmla="*/ 22946 w 23984"/>
                  <a:gd name="connsiteY4" fmla="*/ 1991 h 19135"/>
                  <a:gd name="connsiteX5" fmla="*/ 21993 w 23984"/>
                  <a:gd name="connsiteY5" fmla="*/ 8658 h 19135"/>
                  <a:gd name="connsiteX6" fmla="*/ 7706 w 23984"/>
                  <a:gd name="connsiteY6" fmla="*/ 18183 h 19135"/>
                  <a:gd name="connsiteX7" fmla="*/ 4848 w 23984"/>
                  <a:gd name="connsiteY7" fmla="*/ 19136 h 19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984" h="19135">
                    <a:moveTo>
                      <a:pt x="4848" y="19136"/>
                    </a:moveTo>
                    <a:cubicBezTo>
                      <a:pt x="2943" y="19136"/>
                      <a:pt x="1991" y="18183"/>
                      <a:pt x="1038" y="17231"/>
                    </a:cubicBezTo>
                    <a:cubicBezTo>
                      <a:pt x="-867" y="15326"/>
                      <a:pt x="86" y="12468"/>
                      <a:pt x="1991" y="10563"/>
                    </a:cubicBezTo>
                    <a:lnTo>
                      <a:pt x="16278" y="1038"/>
                    </a:lnTo>
                    <a:cubicBezTo>
                      <a:pt x="18183" y="-867"/>
                      <a:pt x="21041" y="86"/>
                      <a:pt x="22946" y="1991"/>
                    </a:cubicBezTo>
                    <a:cubicBezTo>
                      <a:pt x="24851" y="3896"/>
                      <a:pt x="23898" y="6753"/>
                      <a:pt x="21993" y="8658"/>
                    </a:cubicBezTo>
                    <a:lnTo>
                      <a:pt x="7706" y="18183"/>
                    </a:lnTo>
                    <a:cubicBezTo>
                      <a:pt x="6753" y="19136"/>
                      <a:pt x="5801" y="19136"/>
                      <a:pt x="4848" y="191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0" name="Полилиния: фигура 1954">
                <a:extLst>
                  <a:ext uri="{FF2B5EF4-FFF2-40B4-BE49-F238E27FC236}">
                    <a16:creationId xmlns:a16="http://schemas.microsoft.com/office/drawing/2014/main" id="{A8BD8DED-CD26-4CA8-A86A-E728674B1AFB}"/>
                  </a:ext>
                </a:extLst>
              </p:cNvPr>
              <p:cNvSpPr/>
              <p:nvPr/>
            </p:nvSpPr>
            <p:spPr>
              <a:xfrm>
                <a:off x="4827599" y="3128706"/>
                <a:ext cx="37709" cy="37623"/>
              </a:xfrm>
              <a:custGeom>
                <a:avLst/>
                <a:gdLst>
                  <a:gd name="connsiteX0" fmla="*/ 33814 w 37709"/>
                  <a:gd name="connsiteY0" fmla="*/ 37624 h 37623"/>
                  <a:gd name="connsiteX1" fmla="*/ 30956 w 37709"/>
                  <a:gd name="connsiteY1" fmla="*/ 36671 h 37623"/>
                  <a:gd name="connsiteX2" fmla="*/ 1429 w 37709"/>
                  <a:gd name="connsiteY2" fmla="*/ 8096 h 37623"/>
                  <a:gd name="connsiteX3" fmla="*/ 1429 w 37709"/>
                  <a:gd name="connsiteY3" fmla="*/ 1429 h 37623"/>
                  <a:gd name="connsiteX4" fmla="*/ 8096 w 37709"/>
                  <a:gd name="connsiteY4" fmla="*/ 1429 h 37623"/>
                  <a:gd name="connsiteX5" fmla="*/ 35719 w 37709"/>
                  <a:gd name="connsiteY5" fmla="*/ 30004 h 37623"/>
                  <a:gd name="connsiteX6" fmla="*/ 36671 w 37709"/>
                  <a:gd name="connsiteY6" fmla="*/ 36671 h 37623"/>
                  <a:gd name="connsiteX7" fmla="*/ 33814 w 37709"/>
                  <a:gd name="connsiteY7" fmla="*/ 37624 h 37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709" h="37623">
                    <a:moveTo>
                      <a:pt x="33814" y="37624"/>
                    </a:moveTo>
                    <a:cubicBezTo>
                      <a:pt x="32861" y="37624"/>
                      <a:pt x="31909" y="37624"/>
                      <a:pt x="30956" y="36671"/>
                    </a:cubicBezTo>
                    <a:cubicBezTo>
                      <a:pt x="26194" y="32861"/>
                      <a:pt x="4286" y="10001"/>
                      <a:pt x="1429" y="8096"/>
                    </a:cubicBezTo>
                    <a:cubicBezTo>
                      <a:pt x="-476" y="6191"/>
                      <a:pt x="-476" y="3334"/>
                      <a:pt x="1429" y="1429"/>
                    </a:cubicBezTo>
                    <a:cubicBezTo>
                      <a:pt x="3334" y="-476"/>
                      <a:pt x="6191" y="-476"/>
                      <a:pt x="8096" y="1429"/>
                    </a:cubicBezTo>
                    <a:cubicBezTo>
                      <a:pt x="17621" y="10954"/>
                      <a:pt x="32861" y="27146"/>
                      <a:pt x="35719" y="30004"/>
                    </a:cubicBezTo>
                    <a:cubicBezTo>
                      <a:pt x="37624" y="31909"/>
                      <a:pt x="38576" y="34766"/>
                      <a:pt x="36671" y="36671"/>
                    </a:cubicBezTo>
                    <a:cubicBezTo>
                      <a:pt x="36671" y="36671"/>
                      <a:pt x="34766" y="37624"/>
                      <a:pt x="3381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1" name="Полилиния: фигура 1955">
                <a:extLst>
                  <a:ext uri="{FF2B5EF4-FFF2-40B4-BE49-F238E27FC236}">
                    <a16:creationId xmlns:a16="http://schemas.microsoft.com/office/drawing/2014/main" id="{CBC9CE14-70BB-4DB4-9497-13044E1561AD}"/>
                  </a:ext>
                </a:extLst>
              </p:cNvPr>
              <p:cNvSpPr/>
              <p:nvPr/>
            </p:nvSpPr>
            <p:spPr>
              <a:xfrm>
                <a:off x="4813311" y="3142041"/>
                <a:ext cx="32947" cy="33813"/>
              </a:xfrm>
              <a:custGeom>
                <a:avLst/>
                <a:gdLst>
                  <a:gd name="connsiteX0" fmla="*/ 29051 w 32947"/>
                  <a:gd name="connsiteY0" fmla="*/ 33814 h 33813"/>
                  <a:gd name="connsiteX1" fmla="*/ 26194 w 32947"/>
                  <a:gd name="connsiteY1" fmla="*/ 32861 h 33813"/>
                  <a:gd name="connsiteX2" fmla="*/ 1429 w 32947"/>
                  <a:gd name="connsiteY2" fmla="*/ 8096 h 33813"/>
                  <a:gd name="connsiteX3" fmla="*/ 1429 w 32947"/>
                  <a:gd name="connsiteY3" fmla="*/ 1429 h 33813"/>
                  <a:gd name="connsiteX4" fmla="*/ 8096 w 32947"/>
                  <a:gd name="connsiteY4" fmla="*/ 1429 h 33813"/>
                  <a:gd name="connsiteX5" fmla="*/ 30956 w 32947"/>
                  <a:gd name="connsiteY5" fmla="*/ 24289 h 33813"/>
                  <a:gd name="connsiteX6" fmla="*/ 31909 w 32947"/>
                  <a:gd name="connsiteY6" fmla="*/ 30956 h 33813"/>
                  <a:gd name="connsiteX7" fmla="*/ 29051 w 32947"/>
                  <a:gd name="connsiteY7" fmla="*/ 33814 h 3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47" h="33813">
                    <a:moveTo>
                      <a:pt x="29051" y="33814"/>
                    </a:moveTo>
                    <a:cubicBezTo>
                      <a:pt x="28099" y="33814"/>
                      <a:pt x="27146" y="33814"/>
                      <a:pt x="26194" y="32861"/>
                    </a:cubicBezTo>
                    <a:cubicBezTo>
                      <a:pt x="19526" y="27146"/>
                      <a:pt x="2381" y="9049"/>
                      <a:pt x="1429" y="8096"/>
                    </a:cubicBezTo>
                    <a:cubicBezTo>
                      <a:pt x="-476" y="6191"/>
                      <a:pt x="-476" y="3334"/>
                      <a:pt x="1429" y="1429"/>
                    </a:cubicBezTo>
                    <a:cubicBezTo>
                      <a:pt x="3334" y="-476"/>
                      <a:pt x="6191" y="-476"/>
                      <a:pt x="8096" y="1429"/>
                    </a:cubicBezTo>
                    <a:cubicBezTo>
                      <a:pt x="10954" y="5239"/>
                      <a:pt x="25241" y="20479"/>
                      <a:pt x="30956" y="24289"/>
                    </a:cubicBezTo>
                    <a:cubicBezTo>
                      <a:pt x="32861" y="26194"/>
                      <a:pt x="33814" y="29051"/>
                      <a:pt x="31909" y="30956"/>
                    </a:cubicBezTo>
                    <a:cubicBezTo>
                      <a:pt x="31909" y="32861"/>
                      <a:pt x="30004" y="33814"/>
                      <a:pt x="29051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2" name="Полилиния: фигура 1956">
                <a:extLst>
                  <a:ext uri="{FF2B5EF4-FFF2-40B4-BE49-F238E27FC236}">
                    <a16:creationId xmlns:a16="http://schemas.microsoft.com/office/drawing/2014/main" id="{F99C8423-B2FA-47CB-964A-EC40268CDCCA}"/>
                  </a:ext>
                </a:extLst>
              </p:cNvPr>
              <p:cNvSpPr/>
              <p:nvPr/>
            </p:nvSpPr>
            <p:spPr>
              <a:xfrm>
                <a:off x="4795214" y="3152519"/>
                <a:ext cx="33486" cy="32861"/>
              </a:xfrm>
              <a:custGeom>
                <a:avLst/>
                <a:gdLst>
                  <a:gd name="connsiteX0" fmla="*/ 28099 w 33486"/>
                  <a:gd name="connsiteY0" fmla="*/ 32861 h 32861"/>
                  <a:gd name="connsiteX1" fmla="*/ 25241 w 33486"/>
                  <a:gd name="connsiteY1" fmla="*/ 31909 h 32861"/>
                  <a:gd name="connsiteX2" fmla="*/ 1429 w 33486"/>
                  <a:gd name="connsiteY2" fmla="*/ 8096 h 32861"/>
                  <a:gd name="connsiteX3" fmla="*/ 1429 w 33486"/>
                  <a:gd name="connsiteY3" fmla="*/ 1429 h 32861"/>
                  <a:gd name="connsiteX4" fmla="*/ 8096 w 33486"/>
                  <a:gd name="connsiteY4" fmla="*/ 1429 h 32861"/>
                  <a:gd name="connsiteX5" fmla="*/ 31909 w 33486"/>
                  <a:gd name="connsiteY5" fmla="*/ 25241 h 32861"/>
                  <a:gd name="connsiteX6" fmla="*/ 32861 w 33486"/>
                  <a:gd name="connsiteY6" fmla="*/ 31909 h 32861"/>
                  <a:gd name="connsiteX7" fmla="*/ 28099 w 33486"/>
                  <a:gd name="connsiteY7" fmla="*/ 32861 h 32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486" h="32861">
                    <a:moveTo>
                      <a:pt x="28099" y="32861"/>
                    </a:moveTo>
                    <a:cubicBezTo>
                      <a:pt x="27146" y="32861"/>
                      <a:pt x="26194" y="32861"/>
                      <a:pt x="25241" y="31909"/>
                    </a:cubicBezTo>
                    <a:cubicBezTo>
                      <a:pt x="18574" y="26194"/>
                      <a:pt x="5239" y="11906"/>
                      <a:pt x="1429" y="8096"/>
                    </a:cubicBezTo>
                    <a:cubicBezTo>
                      <a:pt x="-476" y="6191"/>
                      <a:pt x="-476" y="3334"/>
                      <a:pt x="1429" y="1429"/>
                    </a:cubicBezTo>
                    <a:cubicBezTo>
                      <a:pt x="3334" y="-476"/>
                      <a:pt x="6191" y="-476"/>
                      <a:pt x="8096" y="1429"/>
                    </a:cubicBezTo>
                    <a:cubicBezTo>
                      <a:pt x="10954" y="4286"/>
                      <a:pt x="24289" y="19526"/>
                      <a:pt x="31909" y="25241"/>
                    </a:cubicBezTo>
                    <a:cubicBezTo>
                      <a:pt x="33814" y="27146"/>
                      <a:pt x="33814" y="30004"/>
                      <a:pt x="32861" y="31909"/>
                    </a:cubicBezTo>
                    <a:cubicBezTo>
                      <a:pt x="30956" y="31909"/>
                      <a:pt x="29051" y="32861"/>
                      <a:pt x="28099" y="3286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3" name="Полилиния: фигура 1957">
                <a:extLst>
                  <a:ext uri="{FF2B5EF4-FFF2-40B4-BE49-F238E27FC236}">
                    <a16:creationId xmlns:a16="http://schemas.microsoft.com/office/drawing/2014/main" id="{4017FB4F-6083-4DDD-B643-B3B0F403F027}"/>
                  </a:ext>
                </a:extLst>
              </p:cNvPr>
              <p:cNvSpPr/>
              <p:nvPr/>
            </p:nvSpPr>
            <p:spPr>
              <a:xfrm>
                <a:off x="4699488" y="3047268"/>
                <a:ext cx="58102" cy="95250"/>
              </a:xfrm>
              <a:custGeom>
                <a:avLst/>
                <a:gdLst>
                  <a:gd name="connsiteX0" fmla="*/ 33338 w 58102"/>
                  <a:gd name="connsiteY0" fmla="*/ 95250 h 95250"/>
                  <a:gd name="connsiteX1" fmla="*/ 4763 w 58102"/>
                  <a:gd name="connsiteY1" fmla="*/ 95250 h 95250"/>
                  <a:gd name="connsiteX2" fmla="*/ 0 w 58102"/>
                  <a:gd name="connsiteY2" fmla="*/ 90488 h 95250"/>
                  <a:gd name="connsiteX3" fmla="*/ 0 w 58102"/>
                  <a:gd name="connsiteY3" fmla="*/ 4763 h 95250"/>
                  <a:gd name="connsiteX4" fmla="*/ 1905 w 58102"/>
                  <a:gd name="connsiteY4" fmla="*/ 953 h 95250"/>
                  <a:gd name="connsiteX5" fmla="*/ 5715 w 58102"/>
                  <a:gd name="connsiteY5" fmla="*/ 0 h 95250"/>
                  <a:gd name="connsiteX6" fmla="*/ 56197 w 58102"/>
                  <a:gd name="connsiteY6" fmla="*/ 10478 h 95250"/>
                  <a:gd name="connsiteX7" fmla="*/ 58103 w 58102"/>
                  <a:gd name="connsiteY7" fmla="*/ 14288 h 95250"/>
                  <a:gd name="connsiteX8" fmla="*/ 39053 w 58102"/>
                  <a:gd name="connsiteY8" fmla="*/ 91440 h 95250"/>
                  <a:gd name="connsiteX9" fmla="*/ 33338 w 58102"/>
                  <a:gd name="connsiteY9" fmla="*/ 95250 h 95250"/>
                  <a:gd name="connsiteX10" fmla="*/ 9525 w 58102"/>
                  <a:gd name="connsiteY10" fmla="*/ 85725 h 95250"/>
                  <a:gd name="connsiteX11" fmla="*/ 29528 w 58102"/>
                  <a:gd name="connsiteY11" fmla="*/ 85725 h 95250"/>
                  <a:gd name="connsiteX12" fmla="*/ 46672 w 58102"/>
                  <a:gd name="connsiteY12" fmla="*/ 16192 h 95250"/>
                  <a:gd name="connsiteX13" fmla="*/ 8572 w 58102"/>
                  <a:gd name="connsiteY13" fmla="*/ 9525 h 95250"/>
                  <a:gd name="connsiteX14" fmla="*/ 8572 w 58102"/>
                  <a:gd name="connsiteY14" fmla="*/ 857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102" h="95250">
                    <a:moveTo>
                      <a:pt x="33338" y="95250"/>
                    </a:moveTo>
                    <a:lnTo>
                      <a:pt x="4763" y="95250"/>
                    </a:lnTo>
                    <a:cubicBezTo>
                      <a:pt x="1905" y="95250"/>
                      <a:pt x="0" y="93345"/>
                      <a:pt x="0" y="90488"/>
                    </a:cubicBezTo>
                    <a:lnTo>
                      <a:pt x="0" y="4763"/>
                    </a:lnTo>
                    <a:cubicBezTo>
                      <a:pt x="0" y="3810"/>
                      <a:pt x="953" y="1905"/>
                      <a:pt x="1905" y="953"/>
                    </a:cubicBezTo>
                    <a:cubicBezTo>
                      <a:pt x="2858" y="0"/>
                      <a:pt x="3810" y="0"/>
                      <a:pt x="5715" y="0"/>
                    </a:cubicBezTo>
                    <a:cubicBezTo>
                      <a:pt x="15240" y="953"/>
                      <a:pt x="48578" y="2858"/>
                      <a:pt x="56197" y="10478"/>
                    </a:cubicBezTo>
                    <a:cubicBezTo>
                      <a:pt x="57150" y="11430"/>
                      <a:pt x="58103" y="13335"/>
                      <a:pt x="58103" y="14288"/>
                    </a:cubicBezTo>
                    <a:cubicBezTo>
                      <a:pt x="56197" y="39053"/>
                      <a:pt x="40005" y="89535"/>
                      <a:pt x="39053" y="91440"/>
                    </a:cubicBezTo>
                    <a:cubicBezTo>
                      <a:pt x="37147" y="94297"/>
                      <a:pt x="35242" y="95250"/>
                      <a:pt x="33338" y="95250"/>
                    </a:cubicBezTo>
                    <a:close/>
                    <a:moveTo>
                      <a:pt x="9525" y="85725"/>
                    </a:moveTo>
                    <a:lnTo>
                      <a:pt x="29528" y="85725"/>
                    </a:lnTo>
                    <a:cubicBezTo>
                      <a:pt x="33338" y="74295"/>
                      <a:pt x="44767" y="37147"/>
                      <a:pt x="46672" y="16192"/>
                    </a:cubicBezTo>
                    <a:cubicBezTo>
                      <a:pt x="40958" y="13335"/>
                      <a:pt x="23813" y="10478"/>
                      <a:pt x="8572" y="9525"/>
                    </a:cubicBezTo>
                    <a:lnTo>
                      <a:pt x="8572" y="8572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4" name="Полилиния: фигура 1958">
                <a:extLst>
                  <a:ext uri="{FF2B5EF4-FFF2-40B4-BE49-F238E27FC236}">
                    <a16:creationId xmlns:a16="http://schemas.microsoft.com/office/drawing/2014/main" id="{D6595BD5-314D-4625-B90F-12DE203079E2}"/>
                  </a:ext>
                </a:extLst>
              </p:cNvPr>
              <p:cNvSpPr/>
              <p:nvPr/>
            </p:nvSpPr>
            <p:spPr>
              <a:xfrm>
                <a:off x="4861413" y="3056793"/>
                <a:ext cx="66675" cy="95250"/>
              </a:xfrm>
              <a:custGeom>
                <a:avLst/>
                <a:gdLst>
                  <a:gd name="connsiteX0" fmla="*/ 61913 w 66675"/>
                  <a:gd name="connsiteY0" fmla="*/ 95250 h 95250"/>
                  <a:gd name="connsiteX1" fmla="*/ 33338 w 66675"/>
                  <a:gd name="connsiteY1" fmla="*/ 95250 h 95250"/>
                  <a:gd name="connsiteX2" fmla="*/ 28575 w 66675"/>
                  <a:gd name="connsiteY2" fmla="*/ 91440 h 95250"/>
                  <a:gd name="connsiteX3" fmla="*/ 953 w 66675"/>
                  <a:gd name="connsiteY3" fmla="*/ 16192 h 95250"/>
                  <a:gd name="connsiteX4" fmla="*/ 0 w 66675"/>
                  <a:gd name="connsiteY4" fmla="*/ 12383 h 95250"/>
                  <a:gd name="connsiteX5" fmla="*/ 2858 w 66675"/>
                  <a:gd name="connsiteY5" fmla="*/ 9525 h 95250"/>
                  <a:gd name="connsiteX6" fmla="*/ 61913 w 66675"/>
                  <a:gd name="connsiteY6" fmla="*/ 0 h 95250"/>
                  <a:gd name="connsiteX7" fmla="*/ 66675 w 66675"/>
                  <a:gd name="connsiteY7" fmla="*/ 4763 h 95250"/>
                  <a:gd name="connsiteX8" fmla="*/ 66675 w 66675"/>
                  <a:gd name="connsiteY8" fmla="*/ 90488 h 95250"/>
                  <a:gd name="connsiteX9" fmla="*/ 61913 w 66675"/>
                  <a:gd name="connsiteY9" fmla="*/ 95250 h 95250"/>
                  <a:gd name="connsiteX10" fmla="*/ 37147 w 66675"/>
                  <a:gd name="connsiteY10" fmla="*/ 85725 h 95250"/>
                  <a:gd name="connsiteX11" fmla="*/ 57150 w 66675"/>
                  <a:gd name="connsiteY11" fmla="*/ 85725 h 95250"/>
                  <a:gd name="connsiteX12" fmla="*/ 57150 w 66675"/>
                  <a:gd name="connsiteY12" fmla="*/ 9525 h 95250"/>
                  <a:gd name="connsiteX13" fmla="*/ 11430 w 66675"/>
                  <a:gd name="connsiteY13" fmla="*/ 17145 h 95250"/>
                  <a:gd name="connsiteX14" fmla="*/ 37147 w 66675"/>
                  <a:gd name="connsiteY14" fmla="*/ 857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675" h="95250">
                    <a:moveTo>
                      <a:pt x="61913" y="95250"/>
                    </a:moveTo>
                    <a:lnTo>
                      <a:pt x="33338" y="95250"/>
                    </a:lnTo>
                    <a:cubicBezTo>
                      <a:pt x="31433" y="95250"/>
                      <a:pt x="29528" y="93345"/>
                      <a:pt x="28575" y="91440"/>
                    </a:cubicBezTo>
                    <a:cubicBezTo>
                      <a:pt x="24765" y="79058"/>
                      <a:pt x="6667" y="25717"/>
                      <a:pt x="953" y="16192"/>
                    </a:cubicBezTo>
                    <a:cubicBezTo>
                      <a:pt x="0" y="15240"/>
                      <a:pt x="0" y="13335"/>
                      <a:pt x="0" y="12383"/>
                    </a:cubicBezTo>
                    <a:cubicBezTo>
                      <a:pt x="0" y="11430"/>
                      <a:pt x="953" y="10478"/>
                      <a:pt x="2858" y="9525"/>
                    </a:cubicBezTo>
                    <a:cubicBezTo>
                      <a:pt x="3810" y="9525"/>
                      <a:pt x="24765" y="0"/>
                      <a:pt x="61913" y="0"/>
                    </a:cubicBezTo>
                    <a:cubicBezTo>
                      <a:pt x="64770" y="0"/>
                      <a:pt x="66675" y="1905"/>
                      <a:pt x="66675" y="4763"/>
                    </a:cubicBezTo>
                    <a:lnTo>
                      <a:pt x="66675" y="90488"/>
                    </a:lnTo>
                    <a:cubicBezTo>
                      <a:pt x="66675" y="93345"/>
                      <a:pt x="64770" y="95250"/>
                      <a:pt x="61913" y="95250"/>
                    </a:cubicBezTo>
                    <a:close/>
                    <a:moveTo>
                      <a:pt x="37147" y="85725"/>
                    </a:moveTo>
                    <a:lnTo>
                      <a:pt x="57150" y="85725"/>
                    </a:lnTo>
                    <a:lnTo>
                      <a:pt x="57150" y="9525"/>
                    </a:lnTo>
                    <a:cubicBezTo>
                      <a:pt x="34290" y="10478"/>
                      <a:pt x="19050" y="14288"/>
                      <a:pt x="11430" y="17145"/>
                    </a:cubicBezTo>
                    <a:cubicBezTo>
                      <a:pt x="19050" y="32385"/>
                      <a:pt x="32385" y="71438"/>
                      <a:pt x="37147" y="857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105" name="Группа 104">
            <a:extLst>
              <a:ext uri="{FF2B5EF4-FFF2-40B4-BE49-F238E27FC236}">
                <a16:creationId xmlns:a16="http://schemas.microsoft.com/office/drawing/2014/main" id="{FC5865FA-2146-41C5-A8BB-489A58F62B1E}"/>
              </a:ext>
            </a:extLst>
          </p:cNvPr>
          <p:cNvGrpSpPr/>
          <p:nvPr/>
        </p:nvGrpSpPr>
        <p:grpSpPr>
          <a:xfrm>
            <a:off x="7666519" y="3134957"/>
            <a:ext cx="1218370" cy="488458"/>
            <a:chOff x="324348" y="4577357"/>
            <a:chExt cx="1218370" cy="488458"/>
          </a:xfrm>
        </p:grpSpPr>
        <p:sp>
          <p:nvSpPr>
            <p:cNvPr id="106" name="Прямоугольник 105">
              <a:extLst>
                <a:ext uri="{FF2B5EF4-FFF2-40B4-BE49-F238E27FC236}">
                  <a16:creationId xmlns:a16="http://schemas.microsoft.com/office/drawing/2014/main" id="{F30BD617-F057-4CDB-9423-EECCAF73C952}"/>
                </a:ext>
              </a:extLst>
            </p:cNvPr>
            <p:cNvSpPr/>
            <p:nvPr/>
          </p:nvSpPr>
          <p:spPr>
            <a:xfrm>
              <a:off x="324348" y="4727261"/>
              <a:ext cx="121837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dirty="0">
                  <a:latin typeface="Styrene A LC Light" pitchFamily="50" charset="0"/>
                </a:rPr>
                <a:t>Открытие эскроу и расчет скидки</a:t>
              </a:r>
            </a:p>
          </p:txBody>
        </p:sp>
        <p:grpSp>
          <p:nvGrpSpPr>
            <p:cNvPr id="107" name="Рисунок 393">
              <a:extLst>
                <a:ext uri="{FF2B5EF4-FFF2-40B4-BE49-F238E27FC236}">
                  <a16:creationId xmlns:a16="http://schemas.microsoft.com/office/drawing/2014/main" id="{E988DF09-1E90-4A52-8D5F-E057CB8AD186}"/>
                </a:ext>
              </a:extLst>
            </p:cNvPr>
            <p:cNvGrpSpPr/>
            <p:nvPr/>
          </p:nvGrpSpPr>
          <p:grpSpPr>
            <a:xfrm>
              <a:off x="786527" y="4577357"/>
              <a:ext cx="294013" cy="183758"/>
              <a:chOff x="4699488" y="3047268"/>
              <a:chExt cx="228600" cy="142875"/>
            </a:xfrm>
            <a:solidFill>
              <a:srgbClr val="EF3124"/>
            </a:solidFill>
          </p:grpSpPr>
          <p:sp>
            <p:nvSpPr>
              <p:cNvPr id="108" name="Полилиния: фигура 1951">
                <a:extLst>
                  <a:ext uri="{FF2B5EF4-FFF2-40B4-BE49-F238E27FC236}">
                    <a16:creationId xmlns:a16="http://schemas.microsoft.com/office/drawing/2014/main" id="{47974AFF-4835-47D5-B6B8-4F9E53EA2B75}"/>
                  </a:ext>
                </a:extLst>
              </p:cNvPr>
              <p:cNvSpPr/>
              <p:nvPr/>
            </p:nvSpPr>
            <p:spPr>
              <a:xfrm>
                <a:off x="4733152" y="3056543"/>
                <a:ext cx="148870" cy="133599"/>
              </a:xfrm>
              <a:custGeom>
                <a:avLst/>
                <a:gdLst>
                  <a:gd name="connsiteX0" fmla="*/ 80636 w 148870"/>
                  <a:gd name="connsiteY0" fmla="*/ 133599 h 133599"/>
                  <a:gd name="connsiteX1" fmla="*/ 63491 w 148870"/>
                  <a:gd name="connsiteY1" fmla="*/ 127884 h 133599"/>
                  <a:gd name="connsiteX2" fmla="*/ 20628 w 148870"/>
                  <a:gd name="connsiteY2" fmla="*/ 94547 h 133599"/>
                  <a:gd name="connsiteX3" fmla="*/ 9198 w 148870"/>
                  <a:gd name="connsiteY3" fmla="*/ 83117 h 133599"/>
                  <a:gd name="connsiteX4" fmla="*/ 1578 w 148870"/>
                  <a:gd name="connsiteY4" fmla="*/ 75497 h 133599"/>
                  <a:gd name="connsiteX5" fmla="*/ 626 w 148870"/>
                  <a:gd name="connsiteY5" fmla="*/ 68829 h 133599"/>
                  <a:gd name="connsiteX6" fmla="*/ 7293 w 148870"/>
                  <a:gd name="connsiteY6" fmla="*/ 67877 h 133599"/>
                  <a:gd name="connsiteX7" fmla="*/ 15866 w 148870"/>
                  <a:gd name="connsiteY7" fmla="*/ 76449 h 133599"/>
                  <a:gd name="connsiteX8" fmla="*/ 26343 w 148870"/>
                  <a:gd name="connsiteY8" fmla="*/ 86927 h 133599"/>
                  <a:gd name="connsiteX9" fmla="*/ 69206 w 148870"/>
                  <a:gd name="connsiteY9" fmla="*/ 120264 h 133599"/>
                  <a:gd name="connsiteX10" fmla="*/ 80636 w 148870"/>
                  <a:gd name="connsiteY10" fmla="*/ 124074 h 133599"/>
                  <a:gd name="connsiteX11" fmla="*/ 85398 w 148870"/>
                  <a:gd name="connsiteY11" fmla="*/ 122169 h 133599"/>
                  <a:gd name="connsiteX12" fmla="*/ 89208 w 148870"/>
                  <a:gd name="connsiteY12" fmla="*/ 119312 h 133599"/>
                  <a:gd name="connsiteX13" fmla="*/ 93971 w 148870"/>
                  <a:gd name="connsiteY13" fmla="*/ 120264 h 133599"/>
                  <a:gd name="connsiteX14" fmla="*/ 99686 w 148870"/>
                  <a:gd name="connsiteY14" fmla="*/ 121217 h 133599"/>
                  <a:gd name="connsiteX15" fmla="*/ 105401 w 148870"/>
                  <a:gd name="connsiteY15" fmla="*/ 113597 h 133599"/>
                  <a:gd name="connsiteX16" fmla="*/ 108258 w 148870"/>
                  <a:gd name="connsiteY16" fmla="*/ 109787 h 133599"/>
                  <a:gd name="connsiteX17" fmla="*/ 113021 w 148870"/>
                  <a:gd name="connsiteY17" fmla="*/ 110739 h 133599"/>
                  <a:gd name="connsiteX18" fmla="*/ 120641 w 148870"/>
                  <a:gd name="connsiteY18" fmla="*/ 110739 h 133599"/>
                  <a:gd name="connsiteX19" fmla="*/ 124451 w 148870"/>
                  <a:gd name="connsiteY19" fmla="*/ 105024 h 133599"/>
                  <a:gd name="connsiteX20" fmla="*/ 126356 w 148870"/>
                  <a:gd name="connsiteY20" fmla="*/ 100262 h 133599"/>
                  <a:gd name="connsiteX21" fmla="*/ 131118 w 148870"/>
                  <a:gd name="connsiteY21" fmla="*/ 100262 h 133599"/>
                  <a:gd name="connsiteX22" fmla="*/ 136833 w 148870"/>
                  <a:gd name="connsiteY22" fmla="*/ 99309 h 133599"/>
                  <a:gd name="connsiteX23" fmla="*/ 137786 w 148870"/>
                  <a:gd name="connsiteY23" fmla="*/ 91689 h 133599"/>
                  <a:gd name="connsiteX24" fmla="*/ 104448 w 148870"/>
                  <a:gd name="connsiteY24" fmla="*/ 60257 h 133599"/>
                  <a:gd name="connsiteX25" fmla="*/ 83493 w 148870"/>
                  <a:gd name="connsiteY25" fmla="*/ 43112 h 133599"/>
                  <a:gd name="connsiteX26" fmla="*/ 80636 w 148870"/>
                  <a:gd name="connsiteY26" fmla="*/ 45017 h 133599"/>
                  <a:gd name="connsiteX27" fmla="*/ 73016 w 148870"/>
                  <a:gd name="connsiteY27" fmla="*/ 46922 h 133599"/>
                  <a:gd name="connsiteX28" fmla="*/ 45393 w 148870"/>
                  <a:gd name="connsiteY28" fmla="*/ 56447 h 133599"/>
                  <a:gd name="connsiteX29" fmla="*/ 36821 w 148870"/>
                  <a:gd name="connsiteY29" fmla="*/ 47874 h 133599"/>
                  <a:gd name="connsiteX30" fmla="*/ 50156 w 148870"/>
                  <a:gd name="connsiteY30" fmla="*/ 18347 h 133599"/>
                  <a:gd name="connsiteX31" fmla="*/ 100638 w 148870"/>
                  <a:gd name="connsiteY31" fmla="*/ 5012 h 133599"/>
                  <a:gd name="connsiteX32" fmla="*/ 138738 w 148870"/>
                  <a:gd name="connsiteY32" fmla="*/ 20252 h 133599"/>
                  <a:gd name="connsiteX33" fmla="*/ 141596 w 148870"/>
                  <a:gd name="connsiteY33" fmla="*/ 25967 h 133599"/>
                  <a:gd name="connsiteX34" fmla="*/ 135881 w 148870"/>
                  <a:gd name="connsiteY34" fmla="*/ 28824 h 133599"/>
                  <a:gd name="connsiteX35" fmla="*/ 97781 w 148870"/>
                  <a:gd name="connsiteY35" fmla="*/ 13584 h 133599"/>
                  <a:gd name="connsiteX36" fmla="*/ 57776 w 148870"/>
                  <a:gd name="connsiteY36" fmla="*/ 25014 h 133599"/>
                  <a:gd name="connsiteX37" fmla="*/ 47298 w 148870"/>
                  <a:gd name="connsiteY37" fmla="*/ 45017 h 133599"/>
                  <a:gd name="connsiteX38" fmla="*/ 49203 w 148870"/>
                  <a:gd name="connsiteY38" fmla="*/ 46922 h 133599"/>
                  <a:gd name="connsiteX39" fmla="*/ 67301 w 148870"/>
                  <a:gd name="connsiteY39" fmla="*/ 39302 h 133599"/>
                  <a:gd name="connsiteX40" fmla="*/ 71111 w 148870"/>
                  <a:gd name="connsiteY40" fmla="*/ 37397 h 133599"/>
                  <a:gd name="connsiteX41" fmla="*/ 77778 w 148870"/>
                  <a:gd name="connsiteY41" fmla="*/ 35492 h 133599"/>
                  <a:gd name="connsiteX42" fmla="*/ 84446 w 148870"/>
                  <a:gd name="connsiteY42" fmla="*/ 32634 h 133599"/>
                  <a:gd name="connsiteX43" fmla="*/ 89208 w 148870"/>
                  <a:gd name="connsiteY43" fmla="*/ 33587 h 133599"/>
                  <a:gd name="connsiteX44" fmla="*/ 111116 w 148870"/>
                  <a:gd name="connsiteY44" fmla="*/ 52637 h 133599"/>
                  <a:gd name="connsiteX45" fmla="*/ 147311 w 148870"/>
                  <a:gd name="connsiteY45" fmla="*/ 87879 h 133599"/>
                  <a:gd name="connsiteX46" fmla="*/ 143501 w 148870"/>
                  <a:gd name="connsiteY46" fmla="*/ 105977 h 133599"/>
                  <a:gd name="connsiteX47" fmla="*/ 133023 w 148870"/>
                  <a:gd name="connsiteY47" fmla="*/ 109787 h 133599"/>
                  <a:gd name="connsiteX48" fmla="*/ 125403 w 148870"/>
                  <a:gd name="connsiteY48" fmla="*/ 118359 h 133599"/>
                  <a:gd name="connsiteX49" fmla="*/ 113021 w 148870"/>
                  <a:gd name="connsiteY49" fmla="*/ 120264 h 133599"/>
                  <a:gd name="connsiteX50" fmla="*/ 103496 w 148870"/>
                  <a:gd name="connsiteY50" fmla="*/ 129789 h 133599"/>
                  <a:gd name="connsiteX51" fmla="*/ 93018 w 148870"/>
                  <a:gd name="connsiteY51" fmla="*/ 129789 h 133599"/>
                  <a:gd name="connsiteX52" fmla="*/ 80636 w 148870"/>
                  <a:gd name="connsiteY52" fmla="*/ 133599 h 133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48870" h="133599">
                    <a:moveTo>
                      <a:pt x="80636" y="133599"/>
                    </a:moveTo>
                    <a:cubicBezTo>
                      <a:pt x="74921" y="133599"/>
                      <a:pt x="67301" y="130742"/>
                      <a:pt x="63491" y="127884"/>
                    </a:cubicBezTo>
                    <a:cubicBezTo>
                      <a:pt x="59681" y="125027"/>
                      <a:pt x="37773" y="108834"/>
                      <a:pt x="20628" y="94547"/>
                    </a:cubicBezTo>
                    <a:cubicBezTo>
                      <a:pt x="17771" y="91689"/>
                      <a:pt x="13008" y="87879"/>
                      <a:pt x="9198" y="83117"/>
                    </a:cubicBezTo>
                    <a:cubicBezTo>
                      <a:pt x="6341" y="80259"/>
                      <a:pt x="3483" y="76449"/>
                      <a:pt x="1578" y="75497"/>
                    </a:cubicBezTo>
                    <a:cubicBezTo>
                      <a:pt x="-327" y="73592"/>
                      <a:pt x="-327" y="70734"/>
                      <a:pt x="626" y="68829"/>
                    </a:cubicBezTo>
                    <a:cubicBezTo>
                      <a:pt x="2531" y="66924"/>
                      <a:pt x="5388" y="66924"/>
                      <a:pt x="7293" y="67877"/>
                    </a:cubicBezTo>
                    <a:cubicBezTo>
                      <a:pt x="9198" y="68829"/>
                      <a:pt x="12056" y="72639"/>
                      <a:pt x="15866" y="76449"/>
                    </a:cubicBezTo>
                    <a:cubicBezTo>
                      <a:pt x="19676" y="80259"/>
                      <a:pt x="24438" y="85022"/>
                      <a:pt x="26343" y="86927"/>
                    </a:cubicBezTo>
                    <a:cubicBezTo>
                      <a:pt x="44441" y="102167"/>
                      <a:pt x="65396" y="117407"/>
                      <a:pt x="69206" y="120264"/>
                    </a:cubicBezTo>
                    <a:cubicBezTo>
                      <a:pt x="72063" y="122169"/>
                      <a:pt x="77778" y="124074"/>
                      <a:pt x="80636" y="124074"/>
                    </a:cubicBezTo>
                    <a:cubicBezTo>
                      <a:pt x="85398" y="124074"/>
                      <a:pt x="85398" y="123122"/>
                      <a:pt x="85398" y="122169"/>
                    </a:cubicBezTo>
                    <a:cubicBezTo>
                      <a:pt x="86351" y="120264"/>
                      <a:pt x="87303" y="119312"/>
                      <a:pt x="89208" y="119312"/>
                    </a:cubicBezTo>
                    <a:cubicBezTo>
                      <a:pt x="91113" y="119312"/>
                      <a:pt x="92066" y="119312"/>
                      <a:pt x="93971" y="120264"/>
                    </a:cubicBezTo>
                    <a:cubicBezTo>
                      <a:pt x="95876" y="122169"/>
                      <a:pt x="97781" y="121217"/>
                      <a:pt x="99686" y="121217"/>
                    </a:cubicBezTo>
                    <a:cubicBezTo>
                      <a:pt x="102543" y="120264"/>
                      <a:pt x="105401" y="117407"/>
                      <a:pt x="105401" y="113597"/>
                    </a:cubicBezTo>
                    <a:cubicBezTo>
                      <a:pt x="105401" y="111692"/>
                      <a:pt x="106353" y="109787"/>
                      <a:pt x="108258" y="109787"/>
                    </a:cubicBezTo>
                    <a:cubicBezTo>
                      <a:pt x="110163" y="108834"/>
                      <a:pt x="112068" y="109787"/>
                      <a:pt x="113021" y="110739"/>
                    </a:cubicBezTo>
                    <a:cubicBezTo>
                      <a:pt x="113973" y="111692"/>
                      <a:pt x="117783" y="111692"/>
                      <a:pt x="120641" y="110739"/>
                    </a:cubicBezTo>
                    <a:cubicBezTo>
                      <a:pt x="121593" y="109787"/>
                      <a:pt x="124451" y="108834"/>
                      <a:pt x="124451" y="105024"/>
                    </a:cubicBezTo>
                    <a:cubicBezTo>
                      <a:pt x="124451" y="103119"/>
                      <a:pt x="125403" y="101214"/>
                      <a:pt x="126356" y="100262"/>
                    </a:cubicBezTo>
                    <a:cubicBezTo>
                      <a:pt x="128261" y="99309"/>
                      <a:pt x="130166" y="99309"/>
                      <a:pt x="131118" y="100262"/>
                    </a:cubicBezTo>
                    <a:cubicBezTo>
                      <a:pt x="132071" y="101214"/>
                      <a:pt x="134928" y="100262"/>
                      <a:pt x="136833" y="99309"/>
                    </a:cubicBezTo>
                    <a:cubicBezTo>
                      <a:pt x="137786" y="98357"/>
                      <a:pt x="139691" y="95499"/>
                      <a:pt x="137786" y="91689"/>
                    </a:cubicBezTo>
                    <a:cubicBezTo>
                      <a:pt x="133976" y="84069"/>
                      <a:pt x="118736" y="71687"/>
                      <a:pt x="104448" y="60257"/>
                    </a:cubicBezTo>
                    <a:cubicBezTo>
                      <a:pt x="96828" y="53589"/>
                      <a:pt x="89208" y="47874"/>
                      <a:pt x="83493" y="43112"/>
                    </a:cubicBezTo>
                    <a:cubicBezTo>
                      <a:pt x="82541" y="44064"/>
                      <a:pt x="80636" y="44064"/>
                      <a:pt x="80636" y="45017"/>
                    </a:cubicBezTo>
                    <a:cubicBezTo>
                      <a:pt x="77778" y="45969"/>
                      <a:pt x="76826" y="46922"/>
                      <a:pt x="73016" y="46922"/>
                    </a:cubicBezTo>
                    <a:cubicBezTo>
                      <a:pt x="65396" y="56447"/>
                      <a:pt x="55871" y="60257"/>
                      <a:pt x="45393" y="56447"/>
                    </a:cubicBezTo>
                    <a:cubicBezTo>
                      <a:pt x="40631" y="55494"/>
                      <a:pt x="37773" y="51684"/>
                      <a:pt x="36821" y="47874"/>
                    </a:cubicBezTo>
                    <a:cubicBezTo>
                      <a:pt x="34916" y="38349"/>
                      <a:pt x="43488" y="25014"/>
                      <a:pt x="50156" y="18347"/>
                    </a:cubicBezTo>
                    <a:cubicBezTo>
                      <a:pt x="67301" y="1202"/>
                      <a:pt x="79683" y="-5466"/>
                      <a:pt x="100638" y="5012"/>
                    </a:cubicBezTo>
                    <a:cubicBezTo>
                      <a:pt x="119688" y="13584"/>
                      <a:pt x="137786" y="20252"/>
                      <a:pt x="138738" y="20252"/>
                    </a:cubicBezTo>
                    <a:cubicBezTo>
                      <a:pt x="141596" y="21204"/>
                      <a:pt x="142548" y="24062"/>
                      <a:pt x="141596" y="25967"/>
                    </a:cubicBezTo>
                    <a:cubicBezTo>
                      <a:pt x="140643" y="28824"/>
                      <a:pt x="137786" y="29777"/>
                      <a:pt x="135881" y="28824"/>
                    </a:cubicBezTo>
                    <a:cubicBezTo>
                      <a:pt x="135881" y="28824"/>
                      <a:pt x="116831" y="22157"/>
                      <a:pt x="97781" y="13584"/>
                    </a:cubicBezTo>
                    <a:cubicBezTo>
                      <a:pt x="80636" y="5964"/>
                      <a:pt x="73016" y="9774"/>
                      <a:pt x="57776" y="25014"/>
                    </a:cubicBezTo>
                    <a:cubicBezTo>
                      <a:pt x="51108" y="31682"/>
                      <a:pt x="46346" y="41207"/>
                      <a:pt x="47298" y="45017"/>
                    </a:cubicBezTo>
                    <a:cubicBezTo>
                      <a:pt x="47298" y="45969"/>
                      <a:pt x="47298" y="45969"/>
                      <a:pt x="49203" y="46922"/>
                    </a:cubicBezTo>
                    <a:cubicBezTo>
                      <a:pt x="53966" y="48827"/>
                      <a:pt x="60633" y="49779"/>
                      <a:pt x="67301" y="39302"/>
                    </a:cubicBezTo>
                    <a:cubicBezTo>
                      <a:pt x="68253" y="38349"/>
                      <a:pt x="69206" y="37397"/>
                      <a:pt x="71111" y="37397"/>
                    </a:cubicBezTo>
                    <a:cubicBezTo>
                      <a:pt x="73968" y="37397"/>
                      <a:pt x="74921" y="36444"/>
                      <a:pt x="77778" y="35492"/>
                    </a:cubicBezTo>
                    <a:cubicBezTo>
                      <a:pt x="79683" y="34539"/>
                      <a:pt x="81588" y="33587"/>
                      <a:pt x="84446" y="32634"/>
                    </a:cubicBezTo>
                    <a:cubicBezTo>
                      <a:pt x="86351" y="31682"/>
                      <a:pt x="88256" y="32634"/>
                      <a:pt x="89208" y="33587"/>
                    </a:cubicBezTo>
                    <a:cubicBezTo>
                      <a:pt x="93971" y="38349"/>
                      <a:pt x="102543" y="45017"/>
                      <a:pt x="111116" y="52637"/>
                    </a:cubicBezTo>
                    <a:cubicBezTo>
                      <a:pt x="126356" y="65019"/>
                      <a:pt x="142548" y="78354"/>
                      <a:pt x="147311" y="87879"/>
                    </a:cubicBezTo>
                    <a:cubicBezTo>
                      <a:pt x="150168" y="94547"/>
                      <a:pt x="149216" y="102167"/>
                      <a:pt x="143501" y="105977"/>
                    </a:cubicBezTo>
                    <a:cubicBezTo>
                      <a:pt x="140643" y="108834"/>
                      <a:pt x="135881" y="109787"/>
                      <a:pt x="133023" y="109787"/>
                    </a:cubicBezTo>
                    <a:cubicBezTo>
                      <a:pt x="132071" y="113597"/>
                      <a:pt x="129213" y="116454"/>
                      <a:pt x="125403" y="118359"/>
                    </a:cubicBezTo>
                    <a:cubicBezTo>
                      <a:pt x="121593" y="120264"/>
                      <a:pt x="116831" y="121217"/>
                      <a:pt x="113021" y="120264"/>
                    </a:cubicBezTo>
                    <a:cubicBezTo>
                      <a:pt x="111116" y="124074"/>
                      <a:pt x="107306" y="127884"/>
                      <a:pt x="103496" y="129789"/>
                    </a:cubicBezTo>
                    <a:cubicBezTo>
                      <a:pt x="99686" y="130742"/>
                      <a:pt x="95876" y="130742"/>
                      <a:pt x="93018" y="129789"/>
                    </a:cubicBezTo>
                    <a:cubicBezTo>
                      <a:pt x="89208" y="132647"/>
                      <a:pt x="85398" y="133599"/>
                      <a:pt x="80636" y="1335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9" name="Полилиния: фигура 1952">
                <a:extLst>
                  <a:ext uri="{FF2B5EF4-FFF2-40B4-BE49-F238E27FC236}">
                    <a16:creationId xmlns:a16="http://schemas.microsoft.com/office/drawing/2014/main" id="{04A46161-6458-4830-B26E-AD8CEA159051}"/>
                  </a:ext>
                </a:extLst>
              </p:cNvPr>
              <p:cNvSpPr/>
              <p:nvPr/>
            </p:nvSpPr>
            <p:spPr>
              <a:xfrm>
                <a:off x="4747113" y="3066318"/>
                <a:ext cx="52387" cy="9525"/>
              </a:xfrm>
              <a:custGeom>
                <a:avLst/>
                <a:gdLst>
                  <a:gd name="connsiteX0" fmla="*/ 47625 w 52387"/>
                  <a:gd name="connsiteY0" fmla="*/ 9525 h 9525"/>
                  <a:gd name="connsiteX1" fmla="*/ 4763 w 52387"/>
                  <a:gd name="connsiteY1" fmla="*/ 9525 h 9525"/>
                  <a:gd name="connsiteX2" fmla="*/ 0 w 52387"/>
                  <a:gd name="connsiteY2" fmla="*/ 4763 h 9525"/>
                  <a:gd name="connsiteX3" fmla="*/ 4763 w 52387"/>
                  <a:gd name="connsiteY3" fmla="*/ 0 h 9525"/>
                  <a:gd name="connsiteX4" fmla="*/ 47625 w 52387"/>
                  <a:gd name="connsiteY4" fmla="*/ 0 h 9525"/>
                  <a:gd name="connsiteX5" fmla="*/ 52388 w 52387"/>
                  <a:gd name="connsiteY5" fmla="*/ 4763 h 9525"/>
                  <a:gd name="connsiteX6" fmla="*/ 47625 w 52387"/>
                  <a:gd name="connsiteY6" fmla="*/ 9525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387" h="9525">
                    <a:moveTo>
                      <a:pt x="47625" y="9525"/>
                    </a:moveTo>
                    <a:lnTo>
                      <a:pt x="4763" y="9525"/>
                    </a:lnTo>
                    <a:cubicBezTo>
                      <a:pt x="1905" y="9525"/>
                      <a:pt x="0" y="7620"/>
                      <a:pt x="0" y="4763"/>
                    </a:cubicBezTo>
                    <a:cubicBezTo>
                      <a:pt x="0" y="1905"/>
                      <a:pt x="1905" y="0"/>
                      <a:pt x="4763" y="0"/>
                    </a:cubicBezTo>
                    <a:lnTo>
                      <a:pt x="47625" y="0"/>
                    </a:lnTo>
                    <a:cubicBezTo>
                      <a:pt x="50483" y="0"/>
                      <a:pt x="52388" y="1905"/>
                      <a:pt x="52388" y="4763"/>
                    </a:cubicBezTo>
                    <a:cubicBezTo>
                      <a:pt x="52388" y="7620"/>
                      <a:pt x="50483" y="9525"/>
                      <a:pt x="47625" y="95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0" name="Полилиния: фигура 1953">
                <a:extLst>
                  <a:ext uri="{FF2B5EF4-FFF2-40B4-BE49-F238E27FC236}">
                    <a16:creationId xmlns:a16="http://schemas.microsoft.com/office/drawing/2014/main" id="{2BF466BE-C062-42F6-AD30-61B6DBA9B485}"/>
                  </a:ext>
                </a:extLst>
              </p:cNvPr>
              <p:cNvSpPr/>
              <p:nvPr/>
            </p:nvSpPr>
            <p:spPr>
              <a:xfrm>
                <a:off x="4870852" y="3132907"/>
                <a:ext cx="23984" cy="19135"/>
              </a:xfrm>
              <a:custGeom>
                <a:avLst/>
                <a:gdLst>
                  <a:gd name="connsiteX0" fmla="*/ 4848 w 23984"/>
                  <a:gd name="connsiteY0" fmla="*/ 19136 h 19135"/>
                  <a:gd name="connsiteX1" fmla="*/ 1038 w 23984"/>
                  <a:gd name="connsiteY1" fmla="*/ 17231 h 19135"/>
                  <a:gd name="connsiteX2" fmla="*/ 1991 w 23984"/>
                  <a:gd name="connsiteY2" fmla="*/ 10563 h 19135"/>
                  <a:gd name="connsiteX3" fmla="*/ 16278 w 23984"/>
                  <a:gd name="connsiteY3" fmla="*/ 1038 h 19135"/>
                  <a:gd name="connsiteX4" fmla="*/ 22946 w 23984"/>
                  <a:gd name="connsiteY4" fmla="*/ 1991 h 19135"/>
                  <a:gd name="connsiteX5" fmla="*/ 21993 w 23984"/>
                  <a:gd name="connsiteY5" fmla="*/ 8658 h 19135"/>
                  <a:gd name="connsiteX6" fmla="*/ 7706 w 23984"/>
                  <a:gd name="connsiteY6" fmla="*/ 18183 h 19135"/>
                  <a:gd name="connsiteX7" fmla="*/ 4848 w 23984"/>
                  <a:gd name="connsiteY7" fmla="*/ 19136 h 19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984" h="19135">
                    <a:moveTo>
                      <a:pt x="4848" y="19136"/>
                    </a:moveTo>
                    <a:cubicBezTo>
                      <a:pt x="2943" y="19136"/>
                      <a:pt x="1991" y="18183"/>
                      <a:pt x="1038" y="17231"/>
                    </a:cubicBezTo>
                    <a:cubicBezTo>
                      <a:pt x="-867" y="15326"/>
                      <a:pt x="86" y="12468"/>
                      <a:pt x="1991" y="10563"/>
                    </a:cubicBezTo>
                    <a:lnTo>
                      <a:pt x="16278" y="1038"/>
                    </a:lnTo>
                    <a:cubicBezTo>
                      <a:pt x="18183" y="-867"/>
                      <a:pt x="21041" y="86"/>
                      <a:pt x="22946" y="1991"/>
                    </a:cubicBezTo>
                    <a:cubicBezTo>
                      <a:pt x="24851" y="3896"/>
                      <a:pt x="23898" y="6753"/>
                      <a:pt x="21993" y="8658"/>
                    </a:cubicBezTo>
                    <a:lnTo>
                      <a:pt x="7706" y="18183"/>
                    </a:lnTo>
                    <a:cubicBezTo>
                      <a:pt x="6753" y="19136"/>
                      <a:pt x="5801" y="19136"/>
                      <a:pt x="4848" y="191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1" name="Полилиния: фигура 1954">
                <a:extLst>
                  <a:ext uri="{FF2B5EF4-FFF2-40B4-BE49-F238E27FC236}">
                    <a16:creationId xmlns:a16="http://schemas.microsoft.com/office/drawing/2014/main" id="{D8ABB8A3-2582-41E8-B3A9-DF4F468F8A93}"/>
                  </a:ext>
                </a:extLst>
              </p:cNvPr>
              <p:cNvSpPr/>
              <p:nvPr/>
            </p:nvSpPr>
            <p:spPr>
              <a:xfrm>
                <a:off x="4827599" y="3128706"/>
                <a:ext cx="37709" cy="37623"/>
              </a:xfrm>
              <a:custGeom>
                <a:avLst/>
                <a:gdLst>
                  <a:gd name="connsiteX0" fmla="*/ 33814 w 37709"/>
                  <a:gd name="connsiteY0" fmla="*/ 37624 h 37623"/>
                  <a:gd name="connsiteX1" fmla="*/ 30956 w 37709"/>
                  <a:gd name="connsiteY1" fmla="*/ 36671 h 37623"/>
                  <a:gd name="connsiteX2" fmla="*/ 1429 w 37709"/>
                  <a:gd name="connsiteY2" fmla="*/ 8096 h 37623"/>
                  <a:gd name="connsiteX3" fmla="*/ 1429 w 37709"/>
                  <a:gd name="connsiteY3" fmla="*/ 1429 h 37623"/>
                  <a:gd name="connsiteX4" fmla="*/ 8096 w 37709"/>
                  <a:gd name="connsiteY4" fmla="*/ 1429 h 37623"/>
                  <a:gd name="connsiteX5" fmla="*/ 35719 w 37709"/>
                  <a:gd name="connsiteY5" fmla="*/ 30004 h 37623"/>
                  <a:gd name="connsiteX6" fmla="*/ 36671 w 37709"/>
                  <a:gd name="connsiteY6" fmla="*/ 36671 h 37623"/>
                  <a:gd name="connsiteX7" fmla="*/ 33814 w 37709"/>
                  <a:gd name="connsiteY7" fmla="*/ 37624 h 37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709" h="37623">
                    <a:moveTo>
                      <a:pt x="33814" y="37624"/>
                    </a:moveTo>
                    <a:cubicBezTo>
                      <a:pt x="32861" y="37624"/>
                      <a:pt x="31909" y="37624"/>
                      <a:pt x="30956" y="36671"/>
                    </a:cubicBezTo>
                    <a:cubicBezTo>
                      <a:pt x="26194" y="32861"/>
                      <a:pt x="4286" y="10001"/>
                      <a:pt x="1429" y="8096"/>
                    </a:cubicBezTo>
                    <a:cubicBezTo>
                      <a:pt x="-476" y="6191"/>
                      <a:pt x="-476" y="3334"/>
                      <a:pt x="1429" y="1429"/>
                    </a:cubicBezTo>
                    <a:cubicBezTo>
                      <a:pt x="3334" y="-476"/>
                      <a:pt x="6191" y="-476"/>
                      <a:pt x="8096" y="1429"/>
                    </a:cubicBezTo>
                    <a:cubicBezTo>
                      <a:pt x="17621" y="10954"/>
                      <a:pt x="32861" y="27146"/>
                      <a:pt x="35719" y="30004"/>
                    </a:cubicBezTo>
                    <a:cubicBezTo>
                      <a:pt x="37624" y="31909"/>
                      <a:pt x="38576" y="34766"/>
                      <a:pt x="36671" y="36671"/>
                    </a:cubicBezTo>
                    <a:cubicBezTo>
                      <a:pt x="36671" y="36671"/>
                      <a:pt x="34766" y="37624"/>
                      <a:pt x="3381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2" name="Полилиния: фигура 1955">
                <a:extLst>
                  <a:ext uri="{FF2B5EF4-FFF2-40B4-BE49-F238E27FC236}">
                    <a16:creationId xmlns:a16="http://schemas.microsoft.com/office/drawing/2014/main" id="{38300EDF-F12B-4416-9CFC-E814C87DA628}"/>
                  </a:ext>
                </a:extLst>
              </p:cNvPr>
              <p:cNvSpPr/>
              <p:nvPr/>
            </p:nvSpPr>
            <p:spPr>
              <a:xfrm>
                <a:off x="4813311" y="3142041"/>
                <a:ext cx="32947" cy="33813"/>
              </a:xfrm>
              <a:custGeom>
                <a:avLst/>
                <a:gdLst>
                  <a:gd name="connsiteX0" fmla="*/ 29051 w 32947"/>
                  <a:gd name="connsiteY0" fmla="*/ 33814 h 33813"/>
                  <a:gd name="connsiteX1" fmla="*/ 26194 w 32947"/>
                  <a:gd name="connsiteY1" fmla="*/ 32861 h 33813"/>
                  <a:gd name="connsiteX2" fmla="*/ 1429 w 32947"/>
                  <a:gd name="connsiteY2" fmla="*/ 8096 h 33813"/>
                  <a:gd name="connsiteX3" fmla="*/ 1429 w 32947"/>
                  <a:gd name="connsiteY3" fmla="*/ 1429 h 33813"/>
                  <a:gd name="connsiteX4" fmla="*/ 8096 w 32947"/>
                  <a:gd name="connsiteY4" fmla="*/ 1429 h 33813"/>
                  <a:gd name="connsiteX5" fmla="*/ 30956 w 32947"/>
                  <a:gd name="connsiteY5" fmla="*/ 24289 h 33813"/>
                  <a:gd name="connsiteX6" fmla="*/ 31909 w 32947"/>
                  <a:gd name="connsiteY6" fmla="*/ 30956 h 33813"/>
                  <a:gd name="connsiteX7" fmla="*/ 29051 w 32947"/>
                  <a:gd name="connsiteY7" fmla="*/ 33814 h 3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47" h="33813">
                    <a:moveTo>
                      <a:pt x="29051" y="33814"/>
                    </a:moveTo>
                    <a:cubicBezTo>
                      <a:pt x="28099" y="33814"/>
                      <a:pt x="27146" y="33814"/>
                      <a:pt x="26194" y="32861"/>
                    </a:cubicBezTo>
                    <a:cubicBezTo>
                      <a:pt x="19526" y="27146"/>
                      <a:pt x="2381" y="9049"/>
                      <a:pt x="1429" y="8096"/>
                    </a:cubicBezTo>
                    <a:cubicBezTo>
                      <a:pt x="-476" y="6191"/>
                      <a:pt x="-476" y="3334"/>
                      <a:pt x="1429" y="1429"/>
                    </a:cubicBezTo>
                    <a:cubicBezTo>
                      <a:pt x="3334" y="-476"/>
                      <a:pt x="6191" y="-476"/>
                      <a:pt x="8096" y="1429"/>
                    </a:cubicBezTo>
                    <a:cubicBezTo>
                      <a:pt x="10954" y="5239"/>
                      <a:pt x="25241" y="20479"/>
                      <a:pt x="30956" y="24289"/>
                    </a:cubicBezTo>
                    <a:cubicBezTo>
                      <a:pt x="32861" y="26194"/>
                      <a:pt x="33814" y="29051"/>
                      <a:pt x="31909" y="30956"/>
                    </a:cubicBezTo>
                    <a:cubicBezTo>
                      <a:pt x="31909" y="32861"/>
                      <a:pt x="30004" y="33814"/>
                      <a:pt x="29051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3" name="Полилиния: фигура 1956">
                <a:extLst>
                  <a:ext uri="{FF2B5EF4-FFF2-40B4-BE49-F238E27FC236}">
                    <a16:creationId xmlns:a16="http://schemas.microsoft.com/office/drawing/2014/main" id="{D8C90F77-1E7D-486A-B643-B852A80CCAE2}"/>
                  </a:ext>
                </a:extLst>
              </p:cNvPr>
              <p:cNvSpPr/>
              <p:nvPr/>
            </p:nvSpPr>
            <p:spPr>
              <a:xfrm>
                <a:off x="4795214" y="3152519"/>
                <a:ext cx="33486" cy="32861"/>
              </a:xfrm>
              <a:custGeom>
                <a:avLst/>
                <a:gdLst>
                  <a:gd name="connsiteX0" fmla="*/ 28099 w 33486"/>
                  <a:gd name="connsiteY0" fmla="*/ 32861 h 32861"/>
                  <a:gd name="connsiteX1" fmla="*/ 25241 w 33486"/>
                  <a:gd name="connsiteY1" fmla="*/ 31909 h 32861"/>
                  <a:gd name="connsiteX2" fmla="*/ 1429 w 33486"/>
                  <a:gd name="connsiteY2" fmla="*/ 8096 h 32861"/>
                  <a:gd name="connsiteX3" fmla="*/ 1429 w 33486"/>
                  <a:gd name="connsiteY3" fmla="*/ 1429 h 32861"/>
                  <a:gd name="connsiteX4" fmla="*/ 8096 w 33486"/>
                  <a:gd name="connsiteY4" fmla="*/ 1429 h 32861"/>
                  <a:gd name="connsiteX5" fmla="*/ 31909 w 33486"/>
                  <a:gd name="connsiteY5" fmla="*/ 25241 h 32861"/>
                  <a:gd name="connsiteX6" fmla="*/ 32861 w 33486"/>
                  <a:gd name="connsiteY6" fmla="*/ 31909 h 32861"/>
                  <a:gd name="connsiteX7" fmla="*/ 28099 w 33486"/>
                  <a:gd name="connsiteY7" fmla="*/ 32861 h 32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486" h="32861">
                    <a:moveTo>
                      <a:pt x="28099" y="32861"/>
                    </a:moveTo>
                    <a:cubicBezTo>
                      <a:pt x="27146" y="32861"/>
                      <a:pt x="26194" y="32861"/>
                      <a:pt x="25241" y="31909"/>
                    </a:cubicBezTo>
                    <a:cubicBezTo>
                      <a:pt x="18574" y="26194"/>
                      <a:pt x="5239" y="11906"/>
                      <a:pt x="1429" y="8096"/>
                    </a:cubicBezTo>
                    <a:cubicBezTo>
                      <a:pt x="-476" y="6191"/>
                      <a:pt x="-476" y="3334"/>
                      <a:pt x="1429" y="1429"/>
                    </a:cubicBezTo>
                    <a:cubicBezTo>
                      <a:pt x="3334" y="-476"/>
                      <a:pt x="6191" y="-476"/>
                      <a:pt x="8096" y="1429"/>
                    </a:cubicBezTo>
                    <a:cubicBezTo>
                      <a:pt x="10954" y="4286"/>
                      <a:pt x="24289" y="19526"/>
                      <a:pt x="31909" y="25241"/>
                    </a:cubicBezTo>
                    <a:cubicBezTo>
                      <a:pt x="33814" y="27146"/>
                      <a:pt x="33814" y="30004"/>
                      <a:pt x="32861" y="31909"/>
                    </a:cubicBezTo>
                    <a:cubicBezTo>
                      <a:pt x="30956" y="31909"/>
                      <a:pt x="29051" y="32861"/>
                      <a:pt x="28099" y="3286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4" name="Полилиния: фигура 1957">
                <a:extLst>
                  <a:ext uri="{FF2B5EF4-FFF2-40B4-BE49-F238E27FC236}">
                    <a16:creationId xmlns:a16="http://schemas.microsoft.com/office/drawing/2014/main" id="{605F6BD1-C506-4243-87D6-B2781B6A49C7}"/>
                  </a:ext>
                </a:extLst>
              </p:cNvPr>
              <p:cNvSpPr/>
              <p:nvPr/>
            </p:nvSpPr>
            <p:spPr>
              <a:xfrm>
                <a:off x="4699488" y="3047268"/>
                <a:ext cx="58102" cy="95250"/>
              </a:xfrm>
              <a:custGeom>
                <a:avLst/>
                <a:gdLst>
                  <a:gd name="connsiteX0" fmla="*/ 33338 w 58102"/>
                  <a:gd name="connsiteY0" fmla="*/ 95250 h 95250"/>
                  <a:gd name="connsiteX1" fmla="*/ 4763 w 58102"/>
                  <a:gd name="connsiteY1" fmla="*/ 95250 h 95250"/>
                  <a:gd name="connsiteX2" fmla="*/ 0 w 58102"/>
                  <a:gd name="connsiteY2" fmla="*/ 90488 h 95250"/>
                  <a:gd name="connsiteX3" fmla="*/ 0 w 58102"/>
                  <a:gd name="connsiteY3" fmla="*/ 4763 h 95250"/>
                  <a:gd name="connsiteX4" fmla="*/ 1905 w 58102"/>
                  <a:gd name="connsiteY4" fmla="*/ 953 h 95250"/>
                  <a:gd name="connsiteX5" fmla="*/ 5715 w 58102"/>
                  <a:gd name="connsiteY5" fmla="*/ 0 h 95250"/>
                  <a:gd name="connsiteX6" fmla="*/ 56197 w 58102"/>
                  <a:gd name="connsiteY6" fmla="*/ 10478 h 95250"/>
                  <a:gd name="connsiteX7" fmla="*/ 58103 w 58102"/>
                  <a:gd name="connsiteY7" fmla="*/ 14288 h 95250"/>
                  <a:gd name="connsiteX8" fmla="*/ 39053 w 58102"/>
                  <a:gd name="connsiteY8" fmla="*/ 91440 h 95250"/>
                  <a:gd name="connsiteX9" fmla="*/ 33338 w 58102"/>
                  <a:gd name="connsiteY9" fmla="*/ 95250 h 95250"/>
                  <a:gd name="connsiteX10" fmla="*/ 9525 w 58102"/>
                  <a:gd name="connsiteY10" fmla="*/ 85725 h 95250"/>
                  <a:gd name="connsiteX11" fmla="*/ 29528 w 58102"/>
                  <a:gd name="connsiteY11" fmla="*/ 85725 h 95250"/>
                  <a:gd name="connsiteX12" fmla="*/ 46672 w 58102"/>
                  <a:gd name="connsiteY12" fmla="*/ 16192 h 95250"/>
                  <a:gd name="connsiteX13" fmla="*/ 8572 w 58102"/>
                  <a:gd name="connsiteY13" fmla="*/ 9525 h 95250"/>
                  <a:gd name="connsiteX14" fmla="*/ 8572 w 58102"/>
                  <a:gd name="connsiteY14" fmla="*/ 857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102" h="95250">
                    <a:moveTo>
                      <a:pt x="33338" y="95250"/>
                    </a:moveTo>
                    <a:lnTo>
                      <a:pt x="4763" y="95250"/>
                    </a:lnTo>
                    <a:cubicBezTo>
                      <a:pt x="1905" y="95250"/>
                      <a:pt x="0" y="93345"/>
                      <a:pt x="0" y="90488"/>
                    </a:cubicBezTo>
                    <a:lnTo>
                      <a:pt x="0" y="4763"/>
                    </a:lnTo>
                    <a:cubicBezTo>
                      <a:pt x="0" y="3810"/>
                      <a:pt x="953" y="1905"/>
                      <a:pt x="1905" y="953"/>
                    </a:cubicBezTo>
                    <a:cubicBezTo>
                      <a:pt x="2858" y="0"/>
                      <a:pt x="3810" y="0"/>
                      <a:pt x="5715" y="0"/>
                    </a:cubicBezTo>
                    <a:cubicBezTo>
                      <a:pt x="15240" y="953"/>
                      <a:pt x="48578" y="2858"/>
                      <a:pt x="56197" y="10478"/>
                    </a:cubicBezTo>
                    <a:cubicBezTo>
                      <a:pt x="57150" y="11430"/>
                      <a:pt x="58103" y="13335"/>
                      <a:pt x="58103" y="14288"/>
                    </a:cubicBezTo>
                    <a:cubicBezTo>
                      <a:pt x="56197" y="39053"/>
                      <a:pt x="40005" y="89535"/>
                      <a:pt x="39053" y="91440"/>
                    </a:cubicBezTo>
                    <a:cubicBezTo>
                      <a:pt x="37147" y="94297"/>
                      <a:pt x="35242" y="95250"/>
                      <a:pt x="33338" y="95250"/>
                    </a:cubicBezTo>
                    <a:close/>
                    <a:moveTo>
                      <a:pt x="9525" y="85725"/>
                    </a:moveTo>
                    <a:lnTo>
                      <a:pt x="29528" y="85725"/>
                    </a:lnTo>
                    <a:cubicBezTo>
                      <a:pt x="33338" y="74295"/>
                      <a:pt x="44767" y="37147"/>
                      <a:pt x="46672" y="16192"/>
                    </a:cubicBezTo>
                    <a:cubicBezTo>
                      <a:pt x="40958" y="13335"/>
                      <a:pt x="23813" y="10478"/>
                      <a:pt x="8572" y="9525"/>
                    </a:cubicBezTo>
                    <a:lnTo>
                      <a:pt x="8572" y="8572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5" name="Полилиния: фигура 1958">
                <a:extLst>
                  <a:ext uri="{FF2B5EF4-FFF2-40B4-BE49-F238E27FC236}">
                    <a16:creationId xmlns:a16="http://schemas.microsoft.com/office/drawing/2014/main" id="{260666F2-AE27-46C0-B336-BC3693E6FEE5}"/>
                  </a:ext>
                </a:extLst>
              </p:cNvPr>
              <p:cNvSpPr/>
              <p:nvPr/>
            </p:nvSpPr>
            <p:spPr>
              <a:xfrm>
                <a:off x="4861413" y="3056793"/>
                <a:ext cx="66675" cy="95250"/>
              </a:xfrm>
              <a:custGeom>
                <a:avLst/>
                <a:gdLst>
                  <a:gd name="connsiteX0" fmla="*/ 61913 w 66675"/>
                  <a:gd name="connsiteY0" fmla="*/ 95250 h 95250"/>
                  <a:gd name="connsiteX1" fmla="*/ 33338 w 66675"/>
                  <a:gd name="connsiteY1" fmla="*/ 95250 h 95250"/>
                  <a:gd name="connsiteX2" fmla="*/ 28575 w 66675"/>
                  <a:gd name="connsiteY2" fmla="*/ 91440 h 95250"/>
                  <a:gd name="connsiteX3" fmla="*/ 953 w 66675"/>
                  <a:gd name="connsiteY3" fmla="*/ 16192 h 95250"/>
                  <a:gd name="connsiteX4" fmla="*/ 0 w 66675"/>
                  <a:gd name="connsiteY4" fmla="*/ 12383 h 95250"/>
                  <a:gd name="connsiteX5" fmla="*/ 2858 w 66675"/>
                  <a:gd name="connsiteY5" fmla="*/ 9525 h 95250"/>
                  <a:gd name="connsiteX6" fmla="*/ 61913 w 66675"/>
                  <a:gd name="connsiteY6" fmla="*/ 0 h 95250"/>
                  <a:gd name="connsiteX7" fmla="*/ 66675 w 66675"/>
                  <a:gd name="connsiteY7" fmla="*/ 4763 h 95250"/>
                  <a:gd name="connsiteX8" fmla="*/ 66675 w 66675"/>
                  <a:gd name="connsiteY8" fmla="*/ 90488 h 95250"/>
                  <a:gd name="connsiteX9" fmla="*/ 61913 w 66675"/>
                  <a:gd name="connsiteY9" fmla="*/ 95250 h 95250"/>
                  <a:gd name="connsiteX10" fmla="*/ 37147 w 66675"/>
                  <a:gd name="connsiteY10" fmla="*/ 85725 h 95250"/>
                  <a:gd name="connsiteX11" fmla="*/ 57150 w 66675"/>
                  <a:gd name="connsiteY11" fmla="*/ 85725 h 95250"/>
                  <a:gd name="connsiteX12" fmla="*/ 57150 w 66675"/>
                  <a:gd name="connsiteY12" fmla="*/ 9525 h 95250"/>
                  <a:gd name="connsiteX13" fmla="*/ 11430 w 66675"/>
                  <a:gd name="connsiteY13" fmla="*/ 17145 h 95250"/>
                  <a:gd name="connsiteX14" fmla="*/ 37147 w 66675"/>
                  <a:gd name="connsiteY14" fmla="*/ 857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675" h="95250">
                    <a:moveTo>
                      <a:pt x="61913" y="95250"/>
                    </a:moveTo>
                    <a:lnTo>
                      <a:pt x="33338" y="95250"/>
                    </a:lnTo>
                    <a:cubicBezTo>
                      <a:pt x="31433" y="95250"/>
                      <a:pt x="29528" y="93345"/>
                      <a:pt x="28575" y="91440"/>
                    </a:cubicBezTo>
                    <a:cubicBezTo>
                      <a:pt x="24765" y="79058"/>
                      <a:pt x="6667" y="25717"/>
                      <a:pt x="953" y="16192"/>
                    </a:cubicBezTo>
                    <a:cubicBezTo>
                      <a:pt x="0" y="15240"/>
                      <a:pt x="0" y="13335"/>
                      <a:pt x="0" y="12383"/>
                    </a:cubicBezTo>
                    <a:cubicBezTo>
                      <a:pt x="0" y="11430"/>
                      <a:pt x="953" y="10478"/>
                      <a:pt x="2858" y="9525"/>
                    </a:cubicBezTo>
                    <a:cubicBezTo>
                      <a:pt x="3810" y="9525"/>
                      <a:pt x="24765" y="0"/>
                      <a:pt x="61913" y="0"/>
                    </a:cubicBezTo>
                    <a:cubicBezTo>
                      <a:pt x="64770" y="0"/>
                      <a:pt x="66675" y="1905"/>
                      <a:pt x="66675" y="4763"/>
                    </a:cubicBezTo>
                    <a:lnTo>
                      <a:pt x="66675" y="90488"/>
                    </a:lnTo>
                    <a:cubicBezTo>
                      <a:pt x="66675" y="93345"/>
                      <a:pt x="64770" y="95250"/>
                      <a:pt x="61913" y="95250"/>
                    </a:cubicBezTo>
                    <a:close/>
                    <a:moveTo>
                      <a:pt x="37147" y="85725"/>
                    </a:moveTo>
                    <a:lnTo>
                      <a:pt x="57150" y="85725"/>
                    </a:lnTo>
                    <a:lnTo>
                      <a:pt x="57150" y="9525"/>
                    </a:lnTo>
                    <a:cubicBezTo>
                      <a:pt x="34290" y="10478"/>
                      <a:pt x="19050" y="14288"/>
                      <a:pt x="11430" y="17145"/>
                    </a:cubicBezTo>
                    <a:cubicBezTo>
                      <a:pt x="19050" y="32385"/>
                      <a:pt x="32385" y="71438"/>
                      <a:pt x="37147" y="857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sp>
        <p:nvSpPr>
          <p:cNvPr id="118" name="Дуга 117">
            <a:extLst>
              <a:ext uri="{FF2B5EF4-FFF2-40B4-BE49-F238E27FC236}">
                <a16:creationId xmlns:a16="http://schemas.microsoft.com/office/drawing/2014/main" id="{435F7806-7472-4FFE-A9F4-81493F5580B6}"/>
              </a:ext>
            </a:extLst>
          </p:cNvPr>
          <p:cNvSpPr/>
          <p:nvPr/>
        </p:nvSpPr>
        <p:spPr>
          <a:xfrm rot="18283173">
            <a:off x="4248084" y="2608499"/>
            <a:ext cx="1643790" cy="1639868"/>
          </a:xfrm>
          <a:prstGeom prst="arc">
            <a:avLst>
              <a:gd name="adj1" fmla="val 15808500"/>
              <a:gd name="adj2" fmla="val 1672656"/>
            </a:avLst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>
            <a:extLst>
              <a:ext uri="{FF2B5EF4-FFF2-40B4-BE49-F238E27FC236}">
                <a16:creationId xmlns:a16="http://schemas.microsoft.com/office/drawing/2014/main" id="{1ED8A592-8492-439F-B11B-2637354F1D15}"/>
              </a:ext>
            </a:extLst>
          </p:cNvPr>
          <p:cNvSpPr/>
          <p:nvPr/>
        </p:nvSpPr>
        <p:spPr>
          <a:xfrm>
            <a:off x="6541602" y="2422202"/>
            <a:ext cx="132117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latin typeface="Styrene A LC Light" pitchFamily="50" charset="0"/>
              </a:rPr>
              <a:t>транш без скидки</a:t>
            </a:r>
          </a:p>
        </p:txBody>
      </p:sp>
      <p:sp>
        <p:nvSpPr>
          <p:cNvPr id="120" name="Прямоугольник 119">
            <a:extLst>
              <a:ext uri="{FF2B5EF4-FFF2-40B4-BE49-F238E27FC236}">
                <a16:creationId xmlns:a16="http://schemas.microsoft.com/office/drawing/2014/main" id="{A345CF1D-7026-4D39-B433-79CD4711A3EA}"/>
              </a:ext>
            </a:extLst>
          </p:cNvPr>
          <p:cNvSpPr/>
          <p:nvPr/>
        </p:nvSpPr>
        <p:spPr>
          <a:xfrm>
            <a:off x="6982925" y="2653981"/>
            <a:ext cx="46708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latin typeface="Styrene A LC Light" pitchFamily="50" charset="0"/>
              </a:rPr>
              <a:t>25%</a:t>
            </a:r>
          </a:p>
        </p:txBody>
      </p:sp>
      <p:sp>
        <p:nvSpPr>
          <p:cNvPr id="121" name="Дуга 120">
            <a:extLst>
              <a:ext uri="{FF2B5EF4-FFF2-40B4-BE49-F238E27FC236}">
                <a16:creationId xmlns:a16="http://schemas.microsoft.com/office/drawing/2014/main" id="{6EE78F0C-C61C-45C9-B823-E533E482DFF6}"/>
              </a:ext>
            </a:extLst>
          </p:cNvPr>
          <p:cNvSpPr/>
          <p:nvPr/>
        </p:nvSpPr>
        <p:spPr>
          <a:xfrm rot="18283173">
            <a:off x="6378106" y="2614295"/>
            <a:ext cx="1643790" cy="1639868"/>
          </a:xfrm>
          <a:prstGeom prst="arc">
            <a:avLst>
              <a:gd name="adj1" fmla="val 15808500"/>
              <a:gd name="adj2" fmla="val 1672656"/>
            </a:avLst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id="{74E51107-B6E1-448D-BB60-763C63C5F1A3}"/>
              </a:ext>
            </a:extLst>
          </p:cNvPr>
          <p:cNvSpPr/>
          <p:nvPr/>
        </p:nvSpPr>
        <p:spPr>
          <a:xfrm>
            <a:off x="9230262" y="2417568"/>
            <a:ext cx="132117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latin typeface="Styrene A LC Light" pitchFamily="50" charset="0"/>
              </a:rPr>
              <a:t>транш без скидки</a:t>
            </a:r>
          </a:p>
        </p:txBody>
      </p:sp>
      <p:sp>
        <p:nvSpPr>
          <p:cNvPr id="123" name="Прямоугольник 122">
            <a:extLst>
              <a:ext uri="{FF2B5EF4-FFF2-40B4-BE49-F238E27FC236}">
                <a16:creationId xmlns:a16="http://schemas.microsoft.com/office/drawing/2014/main" id="{53AD25D8-62B7-4F37-B0BD-1D11B006CF9D}"/>
              </a:ext>
            </a:extLst>
          </p:cNvPr>
          <p:cNvSpPr/>
          <p:nvPr/>
        </p:nvSpPr>
        <p:spPr>
          <a:xfrm>
            <a:off x="9671585" y="2649347"/>
            <a:ext cx="46708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latin typeface="Styrene A LC Light" pitchFamily="50" charset="0"/>
              </a:rPr>
              <a:t>25%</a:t>
            </a:r>
          </a:p>
        </p:txBody>
      </p:sp>
      <p:sp>
        <p:nvSpPr>
          <p:cNvPr id="124" name="Дуга 123">
            <a:extLst>
              <a:ext uri="{FF2B5EF4-FFF2-40B4-BE49-F238E27FC236}">
                <a16:creationId xmlns:a16="http://schemas.microsoft.com/office/drawing/2014/main" id="{FE0041EF-8E2D-4417-946D-5C7360C90713}"/>
              </a:ext>
            </a:extLst>
          </p:cNvPr>
          <p:cNvSpPr/>
          <p:nvPr/>
        </p:nvSpPr>
        <p:spPr>
          <a:xfrm rot="18283173">
            <a:off x="9066766" y="2609661"/>
            <a:ext cx="1643790" cy="1639868"/>
          </a:xfrm>
          <a:prstGeom prst="arc">
            <a:avLst>
              <a:gd name="adj1" fmla="val 15808500"/>
              <a:gd name="adj2" fmla="val 1672656"/>
            </a:avLst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>
            <a:extLst>
              <a:ext uri="{FF2B5EF4-FFF2-40B4-BE49-F238E27FC236}">
                <a16:creationId xmlns:a16="http://schemas.microsoft.com/office/drawing/2014/main" id="{81C0FFEB-DFB8-42A5-A982-604ED12526A1}"/>
              </a:ext>
            </a:extLst>
          </p:cNvPr>
          <p:cNvSpPr/>
          <p:nvPr/>
        </p:nvSpPr>
        <p:spPr>
          <a:xfrm>
            <a:off x="5674413" y="2854551"/>
            <a:ext cx="60763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latin typeface="Styrene A LC Light" pitchFamily="50" charset="0"/>
              </a:rPr>
              <a:t>6 мес</a:t>
            </a:r>
          </a:p>
        </p:txBody>
      </p:sp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id="{359FB637-6A32-48D7-B72B-CFD50F1CC0E4}"/>
              </a:ext>
            </a:extLst>
          </p:cNvPr>
          <p:cNvSpPr/>
          <p:nvPr/>
        </p:nvSpPr>
        <p:spPr>
          <a:xfrm>
            <a:off x="7804049" y="2851184"/>
            <a:ext cx="60763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latin typeface="Styrene A LC Light" pitchFamily="50" charset="0"/>
              </a:rPr>
              <a:t>6 мес</a:t>
            </a:r>
          </a:p>
        </p:txBody>
      </p:sp>
      <p:sp>
        <p:nvSpPr>
          <p:cNvPr id="129" name="Прямоугольник 128">
            <a:extLst>
              <a:ext uri="{FF2B5EF4-FFF2-40B4-BE49-F238E27FC236}">
                <a16:creationId xmlns:a16="http://schemas.microsoft.com/office/drawing/2014/main" id="{C27C8D5E-160C-4EF5-842B-6EE557AC9AB6}"/>
              </a:ext>
            </a:extLst>
          </p:cNvPr>
          <p:cNvSpPr/>
          <p:nvPr/>
        </p:nvSpPr>
        <p:spPr>
          <a:xfrm>
            <a:off x="10527976" y="2867019"/>
            <a:ext cx="60763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latin typeface="Styrene A LC Light" pitchFamily="50" charset="0"/>
              </a:rPr>
              <a:t>6 мес</a:t>
            </a:r>
          </a:p>
        </p:txBody>
      </p:sp>
      <p:sp>
        <p:nvSpPr>
          <p:cNvPr id="132" name="Прямоугольник 131">
            <a:extLst>
              <a:ext uri="{FF2B5EF4-FFF2-40B4-BE49-F238E27FC236}">
                <a16:creationId xmlns:a16="http://schemas.microsoft.com/office/drawing/2014/main" id="{CA505BDA-E617-4E93-AAC8-A95DF1684195}"/>
              </a:ext>
            </a:extLst>
          </p:cNvPr>
          <p:cNvSpPr/>
          <p:nvPr/>
        </p:nvSpPr>
        <p:spPr>
          <a:xfrm>
            <a:off x="8985700" y="3751485"/>
            <a:ext cx="17455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solidFill>
                  <a:srgbClr val="00B050"/>
                </a:solidFill>
                <a:latin typeface="Styrene A LC Light" pitchFamily="50" charset="0"/>
              </a:rPr>
              <a:t>транш со скидкой по сроку строительства + 1 мес</a:t>
            </a:r>
          </a:p>
        </p:txBody>
      </p:sp>
      <p:sp>
        <p:nvSpPr>
          <p:cNvPr id="133" name="Прямоугольник 132">
            <a:extLst>
              <a:ext uri="{FF2B5EF4-FFF2-40B4-BE49-F238E27FC236}">
                <a16:creationId xmlns:a16="http://schemas.microsoft.com/office/drawing/2014/main" id="{B0C34E01-0CC2-480E-90E0-C4465E14E017}"/>
              </a:ext>
            </a:extLst>
          </p:cNvPr>
          <p:cNvSpPr/>
          <p:nvPr/>
        </p:nvSpPr>
        <p:spPr>
          <a:xfrm>
            <a:off x="2579298" y="5482728"/>
            <a:ext cx="309511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solidFill>
                  <a:srgbClr val="00B050"/>
                </a:solidFill>
                <a:latin typeface="Styrene A LC Light" pitchFamily="50" charset="0"/>
              </a:rPr>
              <a:t>5% - ставка  со скидкой на период действия эскроу</a:t>
            </a:r>
          </a:p>
        </p:txBody>
      </p:sp>
      <p:sp>
        <p:nvSpPr>
          <p:cNvPr id="125" name="Дуга 124">
            <a:extLst>
              <a:ext uri="{FF2B5EF4-FFF2-40B4-BE49-F238E27FC236}">
                <a16:creationId xmlns:a16="http://schemas.microsoft.com/office/drawing/2014/main" id="{D4183646-C875-426E-B5AA-88D59AA11CEC}"/>
              </a:ext>
            </a:extLst>
          </p:cNvPr>
          <p:cNvSpPr/>
          <p:nvPr/>
        </p:nvSpPr>
        <p:spPr>
          <a:xfrm rot="7391064">
            <a:off x="4899768" y="1099791"/>
            <a:ext cx="2434353" cy="2747759"/>
          </a:xfrm>
          <a:prstGeom prst="arc">
            <a:avLst>
              <a:gd name="adj1" fmla="val 15785732"/>
              <a:gd name="adj2" fmla="val 1672656"/>
            </a:avLst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Дуга 125">
            <a:extLst>
              <a:ext uri="{FF2B5EF4-FFF2-40B4-BE49-F238E27FC236}">
                <a16:creationId xmlns:a16="http://schemas.microsoft.com/office/drawing/2014/main" id="{8EBFBBE4-0B88-43E8-A483-9D3C345F3D60}"/>
              </a:ext>
            </a:extLst>
          </p:cNvPr>
          <p:cNvSpPr/>
          <p:nvPr/>
        </p:nvSpPr>
        <p:spPr>
          <a:xfrm rot="7391064">
            <a:off x="8468419" y="1101675"/>
            <a:ext cx="2434353" cy="2747759"/>
          </a:xfrm>
          <a:prstGeom prst="arc">
            <a:avLst>
              <a:gd name="adj1" fmla="val 15785732"/>
              <a:gd name="adj2" fmla="val 1672656"/>
            </a:avLst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Равнобедренный треугольник 136">
            <a:extLst>
              <a:ext uri="{FF2B5EF4-FFF2-40B4-BE49-F238E27FC236}">
                <a16:creationId xmlns:a16="http://schemas.microsoft.com/office/drawing/2014/main" id="{4A2AA630-13B0-46ED-9B3D-65E1BEB592A6}"/>
              </a:ext>
            </a:extLst>
          </p:cNvPr>
          <p:cNvSpPr/>
          <p:nvPr/>
        </p:nvSpPr>
        <p:spPr>
          <a:xfrm rot="10800000">
            <a:off x="5040814" y="3069894"/>
            <a:ext cx="2326272" cy="232795"/>
          </a:xfrm>
          <a:prstGeom prst="triangle">
            <a:avLst>
              <a:gd name="adj" fmla="val 49591"/>
            </a:avLst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Равнобедренный треугольник 137">
            <a:extLst>
              <a:ext uri="{FF2B5EF4-FFF2-40B4-BE49-F238E27FC236}">
                <a16:creationId xmlns:a16="http://schemas.microsoft.com/office/drawing/2014/main" id="{9F7ED526-C8AE-4BA0-AEAB-9627B9A9E8FA}"/>
              </a:ext>
            </a:extLst>
          </p:cNvPr>
          <p:cNvSpPr/>
          <p:nvPr/>
        </p:nvSpPr>
        <p:spPr>
          <a:xfrm rot="10800000">
            <a:off x="8602492" y="3069894"/>
            <a:ext cx="2333245" cy="232795"/>
          </a:xfrm>
          <a:prstGeom prst="triangle">
            <a:avLst>
              <a:gd name="adj" fmla="val 49591"/>
            </a:avLst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53AE8EB9-EE68-466F-A148-439699972454}"/>
              </a:ext>
            </a:extLst>
          </p:cNvPr>
          <p:cNvSpPr txBox="1"/>
          <p:nvPr/>
        </p:nvSpPr>
        <p:spPr>
          <a:xfrm>
            <a:off x="399528" y="4089042"/>
            <a:ext cx="1535911" cy="505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00"/>
              </a:lnSpc>
            </a:pPr>
            <a:r>
              <a:rPr lang="ru-RU" sz="1400" dirty="0">
                <a:latin typeface="Styrene A LC Black" pitchFamily="50" charset="0"/>
              </a:rPr>
              <a:t>Пример: </a:t>
            </a:r>
          </a:p>
        </p:txBody>
      </p:sp>
    </p:spTree>
    <p:extLst>
      <p:ext uri="{BB962C8B-B14F-4D97-AF65-F5344CB8AC3E}">
        <p14:creationId xmlns:p14="http://schemas.microsoft.com/office/powerpoint/2010/main" val="1592381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F8FBE3-7C1C-41A9-8D7F-CE41B2419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50" y="1347268"/>
            <a:ext cx="6174472" cy="6174472"/>
          </a:xfrm>
          <a:prstGeom prst="rect">
            <a:avLst/>
          </a:prstGeom>
        </p:spPr>
      </p:pic>
      <p:pic>
        <p:nvPicPr>
          <p:cNvPr id="6" name="Google Shape;326;p177" descr="Изображение">
            <a:extLst>
              <a:ext uri="{FF2B5EF4-FFF2-40B4-BE49-F238E27FC236}">
                <a16:creationId xmlns:a16="http://schemas.microsoft.com/office/drawing/2014/main" id="{4FC28688-FCE4-4BB2-8973-D55E6D46AC84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4006" y="414068"/>
            <a:ext cx="202440" cy="290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689D15-8FB0-493C-A18B-47C5149678EB}"/>
              </a:ext>
            </a:extLst>
          </p:cNvPr>
          <p:cNvSpPr txBox="1"/>
          <p:nvPr/>
        </p:nvSpPr>
        <p:spPr>
          <a:xfrm>
            <a:off x="364389" y="963754"/>
            <a:ext cx="29049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Styrene A LC Black" pitchFamily="50" charset="0"/>
              </a:rPr>
              <a:t>Контакты:  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93FE09D4-DFFA-4F8F-85D5-8B9333A845C0}"/>
              </a:ext>
            </a:extLst>
          </p:cNvPr>
          <p:cNvSpPr/>
          <p:nvPr/>
        </p:nvSpPr>
        <p:spPr>
          <a:xfrm>
            <a:off x="6515668" y="2360196"/>
            <a:ext cx="49831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Styrene A LC Black" pitchFamily="50" charset="0"/>
              </a:rPr>
              <a:t>Подать заявку на кредит, узнать подробнее об условиях: </a:t>
            </a:r>
          </a:p>
          <a:p>
            <a:endParaRPr lang="ru-RU" sz="1200" b="1" dirty="0">
              <a:solidFill>
                <a:schemeClr val="bg2">
                  <a:lumMod val="10000"/>
                </a:schemeClr>
              </a:solidFill>
              <a:latin typeface="Styrene A LC Light" pitchFamily="50" charset="0"/>
            </a:endParaRPr>
          </a:p>
          <a:p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Styrene A LC Light" pitchFamily="50" charset="0"/>
              </a:rPr>
              <a:t>          на п/я </a:t>
            </a:r>
            <a:r>
              <a:rPr lang="en-US" sz="1200" b="1" dirty="0">
                <a:solidFill>
                  <a:srgbClr val="E63C35"/>
                </a:solidFill>
                <a:latin typeface="Styrene A LC Light" pitchFamily="50" charset="0"/>
              </a:rPr>
              <a:t>IHC_MMB@alfabank.ru </a:t>
            </a: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Styrene A LC Light" pitchFamily="50" charset="0"/>
              </a:rPr>
              <a:t>направьте ИНН,</a:t>
            </a:r>
          </a:p>
          <a:p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Styrene A LC Light" pitchFamily="50" charset="0"/>
              </a:rPr>
              <a:t>          наименование организации и телефон для связи</a:t>
            </a:r>
            <a:endParaRPr lang="ru-RU" sz="1200" b="1" dirty="0">
              <a:solidFill>
                <a:schemeClr val="bg2">
                  <a:lumMod val="10000"/>
                </a:schemeClr>
              </a:solidFill>
              <a:latin typeface="Styrene A LC Black" pitchFamily="50" charset="0"/>
            </a:endParaRPr>
          </a:p>
        </p:txBody>
      </p:sp>
      <p:grpSp>
        <p:nvGrpSpPr>
          <p:cNvPr id="28" name="Рисунок 61">
            <a:extLst>
              <a:ext uri="{FF2B5EF4-FFF2-40B4-BE49-F238E27FC236}">
                <a16:creationId xmlns:a16="http://schemas.microsoft.com/office/drawing/2014/main" id="{DFAAA1B6-6594-484D-8271-B514BC2EFA55}"/>
              </a:ext>
            </a:extLst>
          </p:cNvPr>
          <p:cNvGrpSpPr/>
          <p:nvPr/>
        </p:nvGrpSpPr>
        <p:grpSpPr>
          <a:xfrm>
            <a:off x="6694400" y="2998113"/>
            <a:ext cx="300537" cy="245601"/>
            <a:chOff x="8581587" y="1273013"/>
            <a:chExt cx="280800" cy="229472"/>
          </a:xfrm>
          <a:solidFill>
            <a:srgbClr val="EF3124"/>
          </a:solidFill>
        </p:grpSpPr>
        <p:sp>
          <p:nvSpPr>
            <p:cNvPr id="29" name="Полилиния: фигура 2">
              <a:extLst>
                <a:ext uri="{FF2B5EF4-FFF2-40B4-BE49-F238E27FC236}">
                  <a16:creationId xmlns:a16="http://schemas.microsoft.com/office/drawing/2014/main" id="{7EA1B1D0-4927-4176-94C5-93AA2956550D}"/>
                </a:ext>
              </a:extLst>
            </p:cNvPr>
            <p:cNvSpPr/>
            <p:nvPr/>
          </p:nvSpPr>
          <p:spPr>
            <a:xfrm>
              <a:off x="8581587" y="1273013"/>
              <a:ext cx="174938" cy="229472"/>
            </a:xfrm>
            <a:custGeom>
              <a:avLst/>
              <a:gdLst>
                <a:gd name="connsiteX0" fmla="*/ 5850 w 174938"/>
                <a:gd name="connsiteY0" fmla="*/ 229473 h 229472"/>
                <a:gd name="connsiteX1" fmla="*/ 3095 w 174938"/>
                <a:gd name="connsiteY1" fmla="*/ 228783 h 229472"/>
                <a:gd name="connsiteX2" fmla="*/ 0 w 174938"/>
                <a:gd name="connsiteY2" fmla="*/ 223623 h 229472"/>
                <a:gd name="connsiteX3" fmla="*/ 0 w 174938"/>
                <a:gd name="connsiteY3" fmla="*/ 5851 h 229472"/>
                <a:gd name="connsiteX4" fmla="*/ 3089 w 174938"/>
                <a:gd name="connsiteY4" fmla="*/ 697 h 229472"/>
                <a:gd name="connsiteX5" fmla="*/ 9091 w 174938"/>
                <a:gd name="connsiteY5" fmla="*/ 984 h 229472"/>
                <a:gd name="connsiteX6" fmla="*/ 172329 w 174938"/>
                <a:gd name="connsiteY6" fmla="*/ 109624 h 229472"/>
                <a:gd name="connsiteX7" fmla="*/ 174938 w 174938"/>
                <a:gd name="connsiteY7" fmla="*/ 114491 h 229472"/>
                <a:gd name="connsiteX8" fmla="*/ 172341 w 174938"/>
                <a:gd name="connsiteY8" fmla="*/ 119358 h 229472"/>
                <a:gd name="connsiteX9" fmla="*/ 9103 w 174938"/>
                <a:gd name="connsiteY9" fmla="*/ 228484 h 229472"/>
                <a:gd name="connsiteX10" fmla="*/ 5850 w 174938"/>
                <a:gd name="connsiteY10" fmla="*/ 229473 h 229472"/>
                <a:gd name="connsiteX11" fmla="*/ 11700 w 174938"/>
                <a:gd name="connsiteY11" fmla="*/ 16773 h 229472"/>
                <a:gd name="connsiteX12" fmla="*/ 11700 w 174938"/>
                <a:gd name="connsiteY12" fmla="*/ 212678 h 229472"/>
                <a:gd name="connsiteX13" fmla="*/ 158553 w 174938"/>
                <a:gd name="connsiteY13" fmla="*/ 114503 h 229472"/>
                <a:gd name="connsiteX14" fmla="*/ 11700 w 174938"/>
                <a:gd name="connsiteY14" fmla="*/ 16773 h 229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938" h="229472">
                  <a:moveTo>
                    <a:pt x="5850" y="229473"/>
                  </a:moveTo>
                  <a:cubicBezTo>
                    <a:pt x="4902" y="229473"/>
                    <a:pt x="3955" y="229245"/>
                    <a:pt x="3095" y="228783"/>
                  </a:cubicBezTo>
                  <a:cubicBezTo>
                    <a:pt x="1188" y="227765"/>
                    <a:pt x="0" y="225782"/>
                    <a:pt x="0" y="223623"/>
                  </a:cubicBezTo>
                  <a:lnTo>
                    <a:pt x="0" y="5851"/>
                  </a:lnTo>
                  <a:cubicBezTo>
                    <a:pt x="0" y="3698"/>
                    <a:pt x="1188" y="1715"/>
                    <a:pt x="3089" y="697"/>
                  </a:cubicBezTo>
                  <a:cubicBezTo>
                    <a:pt x="4984" y="-327"/>
                    <a:pt x="7289" y="-216"/>
                    <a:pt x="9091" y="984"/>
                  </a:cubicBezTo>
                  <a:lnTo>
                    <a:pt x="172329" y="109624"/>
                  </a:lnTo>
                  <a:cubicBezTo>
                    <a:pt x="173956" y="110706"/>
                    <a:pt x="174938" y="112531"/>
                    <a:pt x="174938" y="114491"/>
                  </a:cubicBezTo>
                  <a:cubicBezTo>
                    <a:pt x="174938" y="116445"/>
                    <a:pt x="173967" y="118270"/>
                    <a:pt x="172341" y="119358"/>
                  </a:cubicBezTo>
                  <a:lnTo>
                    <a:pt x="9103" y="228484"/>
                  </a:lnTo>
                  <a:cubicBezTo>
                    <a:pt x="8120" y="229145"/>
                    <a:pt x="6985" y="229473"/>
                    <a:pt x="5850" y="229473"/>
                  </a:cubicBezTo>
                  <a:close/>
                  <a:moveTo>
                    <a:pt x="11700" y="16773"/>
                  </a:moveTo>
                  <a:lnTo>
                    <a:pt x="11700" y="212678"/>
                  </a:lnTo>
                  <a:lnTo>
                    <a:pt x="158553" y="114503"/>
                  </a:lnTo>
                  <a:lnTo>
                    <a:pt x="11700" y="16773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400"/>
            </a:p>
          </p:txBody>
        </p:sp>
        <p:sp>
          <p:nvSpPr>
            <p:cNvPr id="30" name="Полилиния: фигура 3">
              <a:extLst>
                <a:ext uri="{FF2B5EF4-FFF2-40B4-BE49-F238E27FC236}">
                  <a16:creationId xmlns:a16="http://schemas.microsoft.com/office/drawing/2014/main" id="{EAD24057-362F-44CA-95B9-F91B71F43992}"/>
                </a:ext>
              </a:extLst>
            </p:cNvPr>
            <p:cNvSpPr/>
            <p:nvPr/>
          </p:nvSpPr>
          <p:spPr>
            <a:xfrm>
              <a:off x="8687448" y="1273013"/>
              <a:ext cx="174938" cy="229472"/>
            </a:xfrm>
            <a:custGeom>
              <a:avLst/>
              <a:gdLst>
                <a:gd name="connsiteX0" fmla="*/ 5850 w 174938"/>
                <a:gd name="connsiteY0" fmla="*/ 229473 h 229472"/>
                <a:gd name="connsiteX1" fmla="*/ 3095 w 174938"/>
                <a:gd name="connsiteY1" fmla="*/ 228783 h 229472"/>
                <a:gd name="connsiteX2" fmla="*/ 0 w 174938"/>
                <a:gd name="connsiteY2" fmla="*/ 223623 h 229472"/>
                <a:gd name="connsiteX3" fmla="*/ 0 w 174938"/>
                <a:gd name="connsiteY3" fmla="*/ 154956 h 229472"/>
                <a:gd name="connsiteX4" fmla="*/ 5850 w 174938"/>
                <a:gd name="connsiteY4" fmla="*/ 149106 h 229472"/>
                <a:gd name="connsiteX5" fmla="*/ 11700 w 174938"/>
                <a:gd name="connsiteY5" fmla="*/ 154956 h 229472"/>
                <a:gd name="connsiteX6" fmla="*/ 11700 w 174938"/>
                <a:gd name="connsiteY6" fmla="*/ 212678 h 229472"/>
                <a:gd name="connsiteX7" fmla="*/ 158547 w 174938"/>
                <a:gd name="connsiteY7" fmla="*/ 114503 h 229472"/>
                <a:gd name="connsiteX8" fmla="*/ 11700 w 174938"/>
                <a:gd name="connsiteY8" fmla="*/ 16773 h 229472"/>
                <a:gd name="connsiteX9" fmla="*/ 11700 w 174938"/>
                <a:gd name="connsiteY9" fmla="*/ 73056 h 229472"/>
                <a:gd name="connsiteX10" fmla="*/ 5850 w 174938"/>
                <a:gd name="connsiteY10" fmla="*/ 78906 h 229472"/>
                <a:gd name="connsiteX11" fmla="*/ 0 w 174938"/>
                <a:gd name="connsiteY11" fmla="*/ 73056 h 229472"/>
                <a:gd name="connsiteX12" fmla="*/ 0 w 174938"/>
                <a:gd name="connsiteY12" fmla="*/ 5851 h 229472"/>
                <a:gd name="connsiteX13" fmla="*/ 3089 w 174938"/>
                <a:gd name="connsiteY13" fmla="*/ 697 h 229472"/>
                <a:gd name="connsiteX14" fmla="*/ 9091 w 174938"/>
                <a:gd name="connsiteY14" fmla="*/ 984 h 229472"/>
                <a:gd name="connsiteX15" fmla="*/ 172323 w 174938"/>
                <a:gd name="connsiteY15" fmla="*/ 109624 h 229472"/>
                <a:gd name="connsiteX16" fmla="*/ 174938 w 174938"/>
                <a:gd name="connsiteY16" fmla="*/ 114485 h 229472"/>
                <a:gd name="connsiteX17" fmla="*/ 172341 w 174938"/>
                <a:gd name="connsiteY17" fmla="*/ 119353 h 229472"/>
                <a:gd name="connsiteX18" fmla="*/ 9103 w 174938"/>
                <a:gd name="connsiteY18" fmla="*/ 228484 h 229472"/>
                <a:gd name="connsiteX19" fmla="*/ 5850 w 174938"/>
                <a:gd name="connsiteY19" fmla="*/ 229473 h 229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4938" h="229472">
                  <a:moveTo>
                    <a:pt x="5850" y="229473"/>
                  </a:moveTo>
                  <a:cubicBezTo>
                    <a:pt x="4902" y="229473"/>
                    <a:pt x="3955" y="229245"/>
                    <a:pt x="3095" y="228783"/>
                  </a:cubicBezTo>
                  <a:cubicBezTo>
                    <a:pt x="1188" y="227765"/>
                    <a:pt x="0" y="225782"/>
                    <a:pt x="0" y="223623"/>
                  </a:cubicBezTo>
                  <a:lnTo>
                    <a:pt x="0" y="154956"/>
                  </a:lnTo>
                  <a:cubicBezTo>
                    <a:pt x="0" y="151721"/>
                    <a:pt x="2621" y="149106"/>
                    <a:pt x="5850" y="149106"/>
                  </a:cubicBezTo>
                  <a:cubicBezTo>
                    <a:pt x="9079" y="149106"/>
                    <a:pt x="11700" y="151721"/>
                    <a:pt x="11700" y="154956"/>
                  </a:cubicBezTo>
                  <a:lnTo>
                    <a:pt x="11700" y="212678"/>
                  </a:lnTo>
                  <a:lnTo>
                    <a:pt x="158547" y="114503"/>
                  </a:lnTo>
                  <a:lnTo>
                    <a:pt x="11700" y="16773"/>
                  </a:lnTo>
                  <a:lnTo>
                    <a:pt x="11700" y="73056"/>
                  </a:lnTo>
                  <a:cubicBezTo>
                    <a:pt x="11700" y="76285"/>
                    <a:pt x="9079" y="78906"/>
                    <a:pt x="5850" y="78906"/>
                  </a:cubicBezTo>
                  <a:cubicBezTo>
                    <a:pt x="2621" y="78906"/>
                    <a:pt x="0" y="76285"/>
                    <a:pt x="0" y="73056"/>
                  </a:cubicBezTo>
                  <a:lnTo>
                    <a:pt x="0" y="5851"/>
                  </a:lnTo>
                  <a:cubicBezTo>
                    <a:pt x="0" y="3692"/>
                    <a:pt x="1188" y="1709"/>
                    <a:pt x="3089" y="697"/>
                  </a:cubicBezTo>
                  <a:cubicBezTo>
                    <a:pt x="4984" y="-327"/>
                    <a:pt x="7295" y="-216"/>
                    <a:pt x="9091" y="984"/>
                  </a:cubicBezTo>
                  <a:lnTo>
                    <a:pt x="172323" y="109624"/>
                  </a:lnTo>
                  <a:cubicBezTo>
                    <a:pt x="173956" y="110706"/>
                    <a:pt x="174938" y="112531"/>
                    <a:pt x="174938" y="114485"/>
                  </a:cubicBezTo>
                  <a:cubicBezTo>
                    <a:pt x="174938" y="116439"/>
                    <a:pt x="173967" y="118264"/>
                    <a:pt x="172341" y="119353"/>
                  </a:cubicBezTo>
                  <a:lnTo>
                    <a:pt x="9103" y="228484"/>
                  </a:lnTo>
                  <a:cubicBezTo>
                    <a:pt x="8120" y="229145"/>
                    <a:pt x="6991" y="229473"/>
                    <a:pt x="5850" y="229473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400"/>
            </a:p>
          </p:txBody>
        </p:sp>
      </p:grp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7573B8A-9709-44C3-A15A-44DAFBA202CB}"/>
              </a:ext>
            </a:extLst>
          </p:cNvPr>
          <p:cNvSpPr/>
          <p:nvPr/>
        </p:nvSpPr>
        <p:spPr>
          <a:xfrm>
            <a:off x="6515668" y="4015474"/>
            <a:ext cx="545204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Styrene A LC Black" pitchFamily="50" charset="0"/>
              </a:rPr>
              <a:t>Подать заявку на аккредитацию:</a:t>
            </a:r>
          </a:p>
          <a:p>
            <a:endParaRPr lang="ru-RU" sz="1200" b="1" dirty="0">
              <a:solidFill>
                <a:schemeClr val="bg2">
                  <a:lumMod val="10000"/>
                </a:schemeClr>
              </a:solidFill>
              <a:latin typeface="Styrene A LC Light" pitchFamily="50" charset="0"/>
            </a:endParaRPr>
          </a:p>
          <a:p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Styrene A LC Light" pitchFamily="50" charset="0"/>
              </a:rPr>
              <a:t>          на п/я </a:t>
            </a:r>
            <a:r>
              <a:rPr lang="en-US" sz="1200" b="1" dirty="0">
                <a:solidFill>
                  <a:srgbClr val="E63C35"/>
                </a:solidFill>
                <a:latin typeface="Styrene A LC Light" pitchFamily="50" charset="0"/>
              </a:rPr>
              <a:t>AlfaBank_accred@alfabank.ru </a:t>
            </a: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Styrene A LC Light" pitchFamily="50" charset="0"/>
              </a:rPr>
              <a:t>направьте </a:t>
            </a: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Styrene A LC Light" pitchFamily="50" charset="0"/>
              </a:rPr>
              <a:t> </a:t>
            </a: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Styrene A LC Light" pitchFamily="50" charset="0"/>
              </a:rPr>
              <a:t>ИНН,</a:t>
            </a:r>
          </a:p>
          <a:p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Styrene A LC Light" pitchFamily="50" charset="0"/>
              </a:rPr>
              <a:t>          наименование организации, город и телефон для связи</a:t>
            </a:r>
            <a:endParaRPr lang="ru-RU" sz="1200" b="1" dirty="0">
              <a:solidFill>
                <a:schemeClr val="bg2">
                  <a:lumMod val="10000"/>
                </a:schemeClr>
              </a:solidFill>
              <a:latin typeface="Styrene A LC Black" pitchFamily="50" charset="0"/>
            </a:endParaRPr>
          </a:p>
        </p:txBody>
      </p:sp>
      <p:grpSp>
        <p:nvGrpSpPr>
          <p:cNvPr id="10" name="Рисунок 61">
            <a:extLst>
              <a:ext uri="{FF2B5EF4-FFF2-40B4-BE49-F238E27FC236}">
                <a16:creationId xmlns:a16="http://schemas.microsoft.com/office/drawing/2014/main" id="{55A060EC-914D-4674-A5F3-023C0CF79F65}"/>
              </a:ext>
            </a:extLst>
          </p:cNvPr>
          <p:cNvGrpSpPr/>
          <p:nvPr/>
        </p:nvGrpSpPr>
        <p:grpSpPr>
          <a:xfrm>
            <a:off x="6694399" y="4461731"/>
            <a:ext cx="300537" cy="245601"/>
            <a:chOff x="8581587" y="1273013"/>
            <a:chExt cx="280800" cy="229472"/>
          </a:xfrm>
          <a:solidFill>
            <a:srgbClr val="EF3124"/>
          </a:solidFill>
        </p:grpSpPr>
        <p:sp>
          <p:nvSpPr>
            <p:cNvPr id="11" name="Полилиния: фигура 2">
              <a:extLst>
                <a:ext uri="{FF2B5EF4-FFF2-40B4-BE49-F238E27FC236}">
                  <a16:creationId xmlns:a16="http://schemas.microsoft.com/office/drawing/2014/main" id="{B2A42951-A552-4468-A621-2BD26E5E1DA1}"/>
                </a:ext>
              </a:extLst>
            </p:cNvPr>
            <p:cNvSpPr/>
            <p:nvPr/>
          </p:nvSpPr>
          <p:spPr>
            <a:xfrm>
              <a:off x="8581587" y="1273013"/>
              <a:ext cx="174938" cy="229472"/>
            </a:xfrm>
            <a:custGeom>
              <a:avLst/>
              <a:gdLst>
                <a:gd name="connsiteX0" fmla="*/ 5850 w 174938"/>
                <a:gd name="connsiteY0" fmla="*/ 229473 h 229472"/>
                <a:gd name="connsiteX1" fmla="*/ 3095 w 174938"/>
                <a:gd name="connsiteY1" fmla="*/ 228783 h 229472"/>
                <a:gd name="connsiteX2" fmla="*/ 0 w 174938"/>
                <a:gd name="connsiteY2" fmla="*/ 223623 h 229472"/>
                <a:gd name="connsiteX3" fmla="*/ 0 w 174938"/>
                <a:gd name="connsiteY3" fmla="*/ 5851 h 229472"/>
                <a:gd name="connsiteX4" fmla="*/ 3089 w 174938"/>
                <a:gd name="connsiteY4" fmla="*/ 697 h 229472"/>
                <a:gd name="connsiteX5" fmla="*/ 9091 w 174938"/>
                <a:gd name="connsiteY5" fmla="*/ 984 h 229472"/>
                <a:gd name="connsiteX6" fmla="*/ 172329 w 174938"/>
                <a:gd name="connsiteY6" fmla="*/ 109624 h 229472"/>
                <a:gd name="connsiteX7" fmla="*/ 174938 w 174938"/>
                <a:gd name="connsiteY7" fmla="*/ 114491 h 229472"/>
                <a:gd name="connsiteX8" fmla="*/ 172341 w 174938"/>
                <a:gd name="connsiteY8" fmla="*/ 119358 h 229472"/>
                <a:gd name="connsiteX9" fmla="*/ 9103 w 174938"/>
                <a:gd name="connsiteY9" fmla="*/ 228484 h 229472"/>
                <a:gd name="connsiteX10" fmla="*/ 5850 w 174938"/>
                <a:gd name="connsiteY10" fmla="*/ 229473 h 229472"/>
                <a:gd name="connsiteX11" fmla="*/ 11700 w 174938"/>
                <a:gd name="connsiteY11" fmla="*/ 16773 h 229472"/>
                <a:gd name="connsiteX12" fmla="*/ 11700 w 174938"/>
                <a:gd name="connsiteY12" fmla="*/ 212678 h 229472"/>
                <a:gd name="connsiteX13" fmla="*/ 158553 w 174938"/>
                <a:gd name="connsiteY13" fmla="*/ 114503 h 229472"/>
                <a:gd name="connsiteX14" fmla="*/ 11700 w 174938"/>
                <a:gd name="connsiteY14" fmla="*/ 16773 h 229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938" h="229472">
                  <a:moveTo>
                    <a:pt x="5850" y="229473"/>
                  </a:moveTo>
                  <a:cubicBezTo>
                    <a:pt x="4902" y="229473"/>
                    <a:pt x="3955" y="229245"/>
                    <a:pt x="3095" y="228783"/>
                  </a:cubicBezTo>
                  <a:cubicBezTo>
                    <a:pt x="1188" y="227765"/>
                    <a:pt x="0" y="225782"/>
                    <a:pt x="0" y="223623"/>
                  </a:cubicBezTo>
                  <a:lnTo>
                    <a:pt x="0" y="5851"/>
                  </a:lnTo>
                  <a:cubicBezTo>
                    <a:pt x="0" y="3698"/>
                    <a:pt x="1188" y="1715"/>
                    <a:pt x="3089" y="697"/>
                  </a:cubicBezTo>
                  <a:cubicBezTo>
                    <a:pt x="4984" y="-327"/>
                    <a:pt x="7289" y="-216"/>
                    <a:pt x="9091" y="984"/>
                  </a:cubicBezTo>
                  <a:lnTo>
                    <a:pt x="172329" y="109624"/>
                  </a:lnTo>
                  <a:cubicBezTo>
                    <a:pt x="173956" y="110706"/>
                    <a:pt x="174938" y="112531"/>
                    <a:pt x="174938" y="114491"/>
                  </a:cubicBezTo>
                  <a:cubicBezTo>
                    <a:pt x="174938" y="116445"/>
                    <a:pt x="173967" y="118270"/>
                    <a:pt x="172341" y="119358"/>
                  </a:cubicBezTo>
                  <a:lnTo>
                    <a:pt x="9103" y="228484"/>
                  </a:lnTo>
                  <a:cubicBezTo>
                    <a:pt x="8120" y="229145"/>
                    <a:pt x="6985" y="229473"/>
                    <a:pt x="5850" y="229473"/>
                  </a:cubicBezTo>
                  <a:close/>
                  <a:moveTo>
                    <a:pt x="11700" y="16773"/>
                  </a:moveTo>
                  <a:lnTo>
                    <a:pt x="11700" y="212678"/>
                  </a:lnTo>
                  <a:lnTo>
                    <a:pt x="158553" y="114503"/>
                  </a:lnTo>
                  <a:lnTo>
                    <a:pt x="11700" y="16773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400"/>
            </a:p>
          </p:txBody>
        </p:sp>
        <p:sp>
          <p:nvSpPr>
            <p:cNvPr id="12" name="Полилиния: фигура 3">
              <a:extLst>
                <a:ext uri="{FF2B5EF4-FFF2-40B4-BE49-F238E27FC236}">
                  <a16:creationId xmlns:a16="http://schemas.microsoft.com/office/drawing/2014/main" id="{0EEB9812-F9B9-45F9-B90B-CA30B52176A5}"/>
                </a:ext>
              </a:extLst>
            </p:cNvPr>
            <p:cNvSpPr/>
            <p:nvPr/>
          </p:nvSpPr>
          <p:spPr>
            <a:xfrm>
              <a:off x="8687448" y="1273013"/>
              <a:ext cx="174938" cy="229472"/>
            </a:xfrm>
            <a:custGeom>
              <a:avLst/>
              <a:gdLst>
                <a:gd name="connsiteX0" fmla="*/ 5850 w 174938"/>
                <a:gd name="connsiteY0" fmla="*/ 229473 h 229472"/>
                <a:gd name="connsiteX1" fmla="*/ 3095 w 174938"/>
                <a:gd name="connsiteY1" fmla="*/ 228783 h 229472"/>
                <a:gd name="connsiteX2" fmla="*/ 0 w 174938"/>
                <a:gd name="connsiteY2" fmla="*/ 223623 h 229472"/>
                <a:gd name="connsiteX3" fmla="*/ 0 w 174938"/>
                <a:gd name="connsiteY3" fmla="*/ 154956 h 229472"/>
                <a:gd name="connsiteX4" fmla="*/ 5850 w 174938"/>
                <a:gd name="connsiteY4" fmla="*/ 149106 h 229472"/>
                <a:gd name="connsiteX5" fmla="*/ 11700 w 174938"/>
                <a:gd name="connsiteY5" fmla="*/ 154956 h 229472"/>
                <a:gd name="connsiteX6" fmla="*/ 11700 w 174938"/>
                <a:gd name="connsiteY6" fmla="*/ 212678 h 229472"/>
                <a:gd name="connsiteX7" fmla="*/ 158547 w 174938"/>
                <a:gd name="connsiteY7" fmla="*/ 114503 h 229472"/>
                <a:gd name="connsiteX8" fmla="*/ 11700 w 174938"/>
                <a:gd name="connsiteY8" fmla="*/ 16773 h 229472"/>
                <a:gd name="connsiteX9" fmla="*/ 11700 w 174938"/>
                <a:gd name="connsiteY9" fmla="*/ 73056 h 229472"/>
                <a:gd name="connsiteX10" fmla="*/ 5850 w 174938"/>
                <a:gd name="connsiteY10" fmla="*/ 78906 h 229472"/>
                <a:gd name="connsiteX11" fmla="*/ 0 w 174938"/>
                <a:gd name="connsiteY11" fmla="*/ 73056 h 229472"/>
                <a:gd name="connsiteX12" fmla="*/ 0 w 174938"/>
                <a:gd name="connsiteY12" fmla="*/ 5851 h 229472"/>
                <a:gd name="connsiteX13" fmla="*/ 3089 w 174938"/>
                <a:gd name="connsiteY13" fmla="*/ 697 h 229472"/>
                <a:gd name="connsiteX14" fmla="*/ 9091 w 174938"/>
                <a:gd name="connsiteY14" fmla="*/ 984 h 229472"/>
                <a:gd name="connsiteX15" fmla="*/ 172323 w 174938"/>
                <a:gd name="connsiteY15" fmla="*/ 109624 h 229472"/>
                <a:gd name="connsiteX16" fmla="*/ 174938 w 174938"/>
                <a:gd name="connsiteY16" fmla="*/ 114485 h 229472"/>
                <a:gd name="connsiteX17" fmla="*/ 172341 w 174938"/>
                <a:gd name="connsiteY17" fmla="*/ 119353 h 229472"/>
                <a:gd name="connsiteX18" fmla="*/ 9103 w 174938"/>
                <a:gd name="connsiteY18" fmla="*/ 228484 h 229472"/>
                <a:gd name="connsiteX19" fmla="*/ 5850 w 174938"/>
                <a:gd name="connsiteY19" fmla="*/ 229473 h 229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4938" h="229472">
                  <a:moveTo>
                    <a:pt x="5850" y="229473"/>
                  </a:moveTo>
                  <a:cubicBezTo>
                    <a:pt x="4902" y="229473"/>
                    <a:pt x="3955" y="229245"/>
                    <a:pt x="3095" y="228783"/>
                  </a:cubicBezTo>
                  <a:cubicBezTo>
                    <a:pt x="1188" y="227765"/>
                    <a:pt x="0" y="225782"/>
                    <a:pt x="0" y="223623"/>
                  </a:cubicBezTo>
                  <a:lnTo>
                    <a:pt x="0" y="154956"/>
                  </a:lnTo>
                  <a:cubicBezTo>
                    <a:pt x="0" y="151721"/>
                    <a:pt x="2621" y="149106"/>
                    <a:pt x="5850" y="149106"/>
                  </a:cubicBezTo>
                  <a:cubicBezTo>
                    <a:pt x="9079" y="149106"/>
                    <a:pt x="11700" y="151721"/>
                    <a:pt x="11700" y="154956"/>
                  </a:cubicBezTo>
                  <a:lnTo>
                    <a:pt x="11700" y="212678"/>
                  </a:lnTo>
                  <a:lnTo>
                    <a:pt x="158547" y="114503"/>
                  </a:lnTo>
                  <a:lnTo>
                    <a:pt x="11700" y="16773"/>
                  </a:lnTo>
                  <a:lnTo>
                    <a:pt x="11700" y="73056"/>
                  </a:lnTo>
                  <a:cubicBezTo>
                    <a:pt x="11700" y="76285"/>
                    <a:pt x="9079" y="78906"/>
                    <a:pt x="5850" y="78906"/>
                  </a:cubicBezTo>
                  <a:cubicBezTo>
                    <a:pt x="2621" y="78906"/>
                    <a:pt x="0" y="76285"/>
                    <a:pt x="0" y="73056"/>
                  </a:cubicBezTo>
                  <a:lnTo>
                    <a:pt x="0" y="5851"/>
                  </a:lnTo>
                  <a:cubicBezTo>
                    <a:pt x="0" y="3692"/>
                    <a:pt x="1188" y="1709"/>
                    <a:pt x="3089" y="697"/>
                  </a:cubicBezTo>
                  <a:cubicBezTo>
                    <a:pt x="4984" y="-327"/>
                    <a:pt x="7295" y="-216"/>
                    <a:pt x="9091" y="984"/>
                  </a:cubicBezTo>
                  <a:lnTo>
                    <a:pt x="172323" y="109624"/>
                  </a:lnTo>
                  <a:cubicBezTo>
                    <a:pt x="173956" y="110706"/>
                    <a:pt x="174938" y="112531"/>
                    <a:pt x="174938" y="114485"/>
                  </a:cubicBezTo>
                  <a:cubicBezTo>
                    <a:pt x="174938" y="116439"/>
                    <a:pt x="173967" y="118264"/>
                    <a:pt x="172341" y="119353"/>
                  </a:cubicBezTo>
                  <a:lnTo>
                    <a:pt x="9103" y="228484"/>
                  </a:lnTo>
                  <a:cubicBezTo>
                    <a:pt x="8120" y="229145"/>
                    <a:pt x="6991" y="229473"/>
                    <a:pt x="5850" y="229473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400"/>
            </a:p>
          </p:txBody>
        </p:sp>
      </p:grpSp>
    </p:spTree>
    <p:extLst>
      <p:ext uri="{BB962C8B-B14F-4D97-AF65-F5344CB8AC3E}">
        <p14:creationId xmlns:p14="http://schemas.microsoft.com/office/powerpoint/2010/main" val="4100728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-15897" y="0"/>
            <a:ext cx="3539951" cy="6858000"/>
          </a:xfrm>
          <a:prstGeom prst="rect">
            <a:avLst/>
          </a:prstGeom>
          <a:solidFill>
            <a:srgbClr val="E63C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7" name="Google Shape;326;p177" descr="Изображение">
            <a:extLst>
              <a:ext uri="{FF2B5EF4-FFF2-40B4-BE49-F238E27FC236}">
                <a16:creationId xmlns:a16="http://schemas.microsoft.com/office/drawing/2014/main" id="{7B20AA96-627A-4663-9260-E4F47E6B640C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6471" y="486053"/>
            <a:ext cx="202440" cy="29085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5859B7E-4F3D-4086-B3F4-09195F5B601A}"/>
              </a:ext>
            </a:extLst>
          </p:cNvPr>
          <p:cNvSpPr txBox="1"/>
          <p:nvPr/>
        </p:nvSpPr>
        <p:spPr>
          <a:xfrm>
            <a:off x="136048" y="2255854"/>
            <a:ext cx="3388006" cy="151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00"/>
              </a:lnSpc>
            </a:pPr>
            <a:r>
              <a:rPr lang="ru-RU" sz="3600" dirty="0">
                <a:latin typeface="Styrene A LC Black" pitchFamily="50" charset="0"/>
              </a:rPr>
              <a:t>Кредитные продукты для ИЖС</a:t>
            </a:r>
          </a:p>
        </p:txBody>
      </p:sp>
      <p:graphicFrame>
        <p:nvGraphicFramePr>
          <p:cNvPr id="23" name="Таблица 22">
            <a:extLst>
              <a:ext uri="{FF2B5EF4-FFF2-40B4-BE49-F238E27FC236}">
                <a16:creationId xmlns:a16="http://schemas.microsoft.com/office/drawing/2014/main" id="{C4787666-0CBB-4A26-A45C-AED3398C68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450741"/>
              </p:ext>
            </p:extLst>
          </p:nvPr>
        </p:nvGraphicFramePr>
        <p:xfrm>
          <a:off x="3907091" y="2429270"/>
          <a:ext cx="7648690" cy="3734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844">
                  <a:extLst>
                    <a:ext uri="{9D8B030D-6E8A-4147-A177-3AD203B41FA5}">
                      <a16:colId xmlns:a16="http://schemas.microsoft.com/office/drawing/2014/main" val="2796496903"/>
                    </a:ext>
                  </a:extLst>
                </a:gridCol>
                <a:gridCol w="2792108">
                  <a:extLst>
                    <a:ext uri="{9D8B030D-6E8A-4147-A177-3AD203B41FA5}">
                      <a16:colId xmlns:a16="http://schemas.microsoft.com/office/drawing/2014/main" val="3731373211"/>
                    </a:ext>
                  </a:extLst>
                </a:gridCol>
                <a:gridCol w="304145">
                  <a:extLst>
                    <a:ext uri="{9D8B030D-6E8A-4147-A177-3AD203B41FA5}">
                      <a16:colId xmlns:a16="http://schemas.microsoft.com/office/drawing/2014/main" val="3410521947"/>
                    </a:ext>
                  </a:extLst>
                </a:gridCol>
                <a:gridCol w="3090593">
                  <a:extLst>
                    <a:ext uri="{9D8B030D-6E8A-4147-A177-3AD203B41FA5}">
                      <a16:colId xmlns:a16="http://schemas.microsoft.com/office/drawing/2014/main" val="1674420310"/>
                    </a:ext>
                  </a:extLst>
                </a:gridCol>
              </a:tblGrid>
              <a:tr h="467447">
                <a:tc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  <a:latin typeface="Styrene A LC Light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Styrene A LC Black" pitchFamily="50" charset="0"/>
                        </a:rPr>
                        <a:t>Стандартные условия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Styrene A LC Black" pitchFamily="50" charset="0"/>
                        </a:rPr>
                        <a:t>Условия для подрядчиков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586839"/>
                  </a:ext>
                </a:extLst>
              </a:tr>
              <a:tr h="467447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  <a:latin typeface="Styrene A LC Light" pitchFamily="50" charset="0"/>
                        </a:rPr>
                        <a:t>Сумма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tyrene A LC Light" pitchFamily="50" charset="0"/>
                          <a:ea typeface="+mn-ea"/>
                          <a:cs typeface="+mn-cs"/>
                        </a:rPr>
                        <a:t>до 150 млн.р.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63C35"/>
                        </a:solidFill>
                        <a:effectLst/>
                        <a:uLnTx/>
                        <a:uFillTx/>
                        <a:latin typeface="Styrene A LC Light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tyrene A LC Light" pitchFamily="50" charset="0"/>
                          <a:ea typeface="+mn-ea"/>
                          <a:cs typeface="+mn-cs"/>
                        </a:rPr>
                        <a:t>до 300 млн.р.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63C35"/>
                        </a:solidFill>
                        <a:effectLst/>
                        <a:uLnTx/>
                        <a:uFillTx/>
                        <a:latin typeface="Styrene A LC Light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342386"/>
                  </a:ext>
                </a:extLst>
              </a:tr>
              <a:tr h="510407"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solidFill>
                            <a:schemeClr val="tx1"/>
                          </a:solidFill>
                          <a:latin typeface="Styrene A LC Light" pitchFamily="50" charset="0"/>
                        </a:rPr>
                        <a:t>Срок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Styrene A LC Light" pitchFamily="50" charset="0"/>
                        </a:rPr>
                        <a:t>до 36 мес, транш до 6 мес</a:t>
                      </a:r>
                      <a:endParaRPr lang="ru-RU" sz="900" dirty="0">
                        <a:solidFill>
                          <a:srgbClr val="E63C35"/>
                        </a:solidFill>
                        <a:latin typeface="Styrene A LC Light" pitchFamily="50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Styrene A LC Light" pitchFamily="50" charset="0"/>
                        </a:rPr>
                        <a:t>до 18, транш по сроку договора + 1 мес </a:t>
                      </a:r>
                      <a:endParaRPr lang="ru-RU" sz="900" dirty="0">
                        <a:solidFill>
                          <a:srgbClr val="E63C35"/>
                        </a:solidFill>
                        <a:latin typeface="Styrene A LC Light" pitchFamily="50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401957"/>
                  </a:ext>
                </a:extLst>
              </a:tr>
              <a:tr h="4054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Styrene A LC Light" pitchFamily="50" charset="0"/>
                        </a:rPr>
                        <a:t>Ставка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Styrene A LC Light" pitchFamily="50" charset="0"/>
                        </a:rPr>
                        <a:t>от 36%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Styrene A LC Light" pitchFamily="50" charset="0"/>
                        </a:rPr>
                        <a:t>от 5% по индивидуальному расчету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262488"/>
                  </a:ext>
                </a:extLst>
              </a:tr>
              <a:tr h="279064">
                <a:tc rowSpan="2"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solidFill>
                            <a:schemeClr val="tx1"/>
                          </a:solidFill>
                          <a:latin typeface="Styrene A LC Light" pitchFamily="50" charset="0"/>
                        </a:rPr>
                        <a:t>Решение и сумма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Styrene A LC Light" pitchFamily="50" charset="0"/>
                        </a:rPr>
                        <a:t>с ограничением по рейтингам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Styrene A LC Light" pitchFamily="50" charset="0"/>
                        </a:rPr>
                        <a:t>1. индивидуальный подход до 300млн.р.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560757"/>
                  </a:ext>
                </a:extLst>
              </a:tr>
              <a:tr h="2790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Styrene A LC Light" pitchFamily="50" charset="0"/>
                        </a:rPr>
                        <a:t>2. по двум документам до 20млн.р.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98040"/>
                  </a:ext>
                </a:extLst>
              </a:tr>
              <a:tr h="558128"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solidFill>
                            <a:schemeClr val="tx1"/>
                          </a:solidFill>
                          <a:latin typeface="Styrene A LC Light" pitchFamily="50" charset="0"/>
                        </a:rPr>
                        <a:t>Досрочное погашение задолженности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Styrene A LC Light" pitchFamily="50" charset="0"/>
                        </a:rPr>
                        <a:t>по обращению клиента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Styrene A LC Light" pitchFamily="50" charset="0"/>
                        </a:rPr>
                        <a:t>без обращения клиента после раскрытия эскроу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60446"/>
                  </a:ext>
                </a:extLst>
              </a:tr>
              <a:tr h="558128"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solidFill>
                            <a:schemeClr val="tx1"/>
                          </a:solidFill>
                          <a:latin typeface="Styrene A LC Light" pitchFamily="50" charset="0"/>
                        </a:rPr>
                        <a:t>Подписка и Защита бизнеса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Styrene A LC Light" pitchFamily="50" charset="0"/>
                        </a:rPr>
                        <a:t>да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Styrene A LC Light" pitchFamily="50" charset="0"/>
                        </a:rPr>
                        <a:t>да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987990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3837DFA4-A3B4-4158-B7A7-DA846AEB80FD}"/>
              </a:ext>
            </a:extLst>
          </p:cNvPr>
          <p:cNvSpPr txBox="1"/>
          <p:nvPr/>
        </p:nvSpPr>
        <p:spPr>
          <a:xfrm>
            <a:off x="3609351" y="927380"/>
            <a:ext cx="76486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2">
                    <a:lumMod val="10000"/>
                  </a:schemeClr>
                </a:solidFill>
                <a:latin typeface="Styrene A LC Black" pitchFamily="50" charset="0"/>
              </a:rPr>
              <a:t>Приложение</a:t>
            </a:r>
          </a:p>
          <a:p>
            <a:endParaRPr lang="ru-RU" sz="2000" b="1" dirty="0">
              <a:solidFill>
                <a:schemeClr val="bg2">
                  <a:lumMod val="10000"/>
                </a:schemeClr>
              </a:solidFill>
              <a:latin typeface="Styrene A LC Black" pitchFamily="50" charset="0"/>
            </a:endParaRPr>
          </a:p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Styrene A LC Black" pitchFamily="50" charset="0"/>
              </a:rPr>
              <a:t>Сравнение условий кредитования: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72F9871-1B8E-4D64-8EFD-1959457593C6}"/>
              </a:ext>
            </a:extLst>
          </p:cNvPr>
          <p:cNvSpPr txBox="1"/>
          <p:nvPr/>
        </p:nvSpPr>
        <p:spPr>
          <a:xfrm>
            <a:off x="3748309" y="1827759"/>
            <a:ext cx="554244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Styrene A LC Light" pitchFamily="50" charset="0"/>
              </a:rPr>
              <a:t>на примере возобновляемой кредитной линии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50" dirty="0">
              <a:latin typeface="Styrene A LC Light" pitchFamily="50" charset="0"/>
            </a:endParaRPr>
          </a:p>
        </p:txBody>
      </p:sp>
      <p:sp>
        <p:nvSpPr>
          <p:cNvPr id="43" name="Звезда: 5 точек 42">
            <a:extLst>
              <a:ext uri="{FF2B5EF4-FFF2-40B4-BE49-F238E27FC236}">
                <a16:creationId xmlns:a16="http://schemas.microsoft.com/office/drawing/2014/main" id="{443C6EB0-207E-4D32-8F49-51BB4DF0F347}"/>
              </a:ext>
            </a:extLst>
          </p:cNvPr>
          <p:cNvSpPr/>
          <p:nvPr/>
        </p:nvSpPr>
        <p:spPr>
          <a:xfrm>
            <a:off x="10272134" y="3007930"/>
            <a:ext cx="109483" cy="109483"/>
          </a:xfrm>
          <a:prstGeom prst="star5">
            <a:avLst/>
          </a:prstGeom>
          <a:noFill/>
          <a:ln>
            <a:solidFill>
              <a:srgbClr val="E63C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Звезда: 5 точек 43">
            <a:extLst>
              <a:ext uri="{FF2B5EF4-FFF2-40B4-BE49-F238E27FC236}">
                <a16:creationId xmlns:a16="http://schemas.microsoft.com/office/drawing/2014/main" id="{19D85AE4-A4DD-4C8B-ABE6-B60A2327EA05}"/>
              </a:ext>
            </a:extLst>
          </p:cNvPr>
          <p:cNvSpPr/>
          <p:nvPr/>
        </p:nvSpPr>
        <p:spPr>
          <a:xfrm>
            <a:off x="11047158" y="3512252"/>
            <a:ext cx="109483" cy="109483"/>
          </a:xfrm>
          <a:prstGeom prst="star5">
            <a:avLst/>
          </a:prstGeom>
          <a:noFill/>
          <a:ln>
            <a:solidFill>
              <a:srgbClr val="E63C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Звезда: 5 точек 44">
            <a:extLst>
              <a:ext uri="{FF2B5EF4-FFF2-40B4-BE49-F238E27FC236}">
                <a16:creationId xmlns:a16="http://schemas.microsoft.com/office/drawing/2014/main" id="{AC8AC3D9-F872-495F-8CAF-4C24F84BD0D4}"/>
              </a:ext>
            </a:extLst>
          </p:cNvPr>
          <p:cNvSpPr/>
          <p:nvPr/>
        </p:nvSpPr>
        <p:spPr>
          <a:xfrm>
            <a:off x="11345078" y="5181618"/>
            <a:ext cx="109483" cy="109483"/>
          </a:xfrm>
          <a:prstGeom prst="star5">
            <a:avLst/>
          </a:prstGeom>
          <a:noFill/>
          <a:ln>
            <a:solidFill>
              <a:srgbClr val="E63C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везда: 5 точек 12">
            <a:extLst>
              <a:ext uri="{FF2B5EF4-FFF2-40B4-BE49-F238E27FC236}">
                <a16:creationId xmlns:a16="http://schemas.microsoft.com/office/drawing/2014/main" id="{88516B97-0D30-4422-B4E9-A17430BB50D3}"/>
              </a:ext>
            </a:extLst>
          </p:cNvPr>
          <p:cNvSpPr/>
          <p:nvPr/>
        </p:nvSpPr>
        <p:spPr>
          <a:xfrm>
            <a:off x="10961936" y="3993629"/>
            <a:ext cx="109483" cy="109483"/>
          </a:xfrm>
          <a:prstGeom prst="star5">
            <a:avLst/>
          </a:prstGeom>
          <a:noFill/>
          <a:ln>
            <a:solidFill>
              <a:srgbClr val="E63C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525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3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0000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6045</TotalTime>
  <Words>495</Words>
  <Application>Microsoft Office PowerPoint</Application>
  <PresentationFormat>Широкоэкранный</PresentationFormat>
  <Paragraphs>104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Styrene A LC Black</vt:lpstr>
      <vt:lpstr>Styrene A LC Bold</vt:lpstr>
      <vt:lpstr>Styrene A LC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Зинкевич Анастасия Сергеевна</dc:creator>
  <cp:lastModifiedBy>U_M1P1D</cp:lastModifiedBy>
  <cp:revision>43</cp:revision>
  <dcterms:created xsi:type="dcterms:W3CDTF">2024-11-06T12:27:41Z</dcterms:created>
  <dcterms:modified xsi:type="dcterms:W3CDTF">2024-11-19T06:57:54Z</dcterms:modified>
</cp:coreProperties>
</file>