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7" r:id="rId1"/>
    <p:sldMasterId id="2147483684" r:id="rId2"/>
    <p:sldMasterId id="2147483739" r:id="rId3"/>
  </p:sldMasterIdLst>
  <p:notesMasterIdLst>
    <p:notesMasterId r:id="rId30"/>
  </p:notesMasterIdLst>
  <p:sldIdLst>
    <p:sldId id="2147472343" r:id="rId4"/>
    <p:sldId id="459" r:id="rId5"/>
    <p:sldId id="464" r:id="rId6"/>
    <p:sldId id="462" r:id="rId7"/>
    <p:sldId id="465" r:id="rId8"/>
    <p:sldId id="460" r:id="rId9"/>
    <p:sldId id="2147472332" r:id="rId10"/>
    <p:sldId id="2147472342" r:id="rId11"/>
    <p:sldId id="2147472335" r:id="rId12"/>
    <p:sldId id="471" r:id="rId13"/>
    <p:sldId id="2147472333" r:id="rId14"/>
    <p:sldId id="2147472336" r:id="rId15"/>
    <p:sldId id="2147472337" r:id="rId16"/>
    <p:sldId id="2147472338" r:id="rId17"/>
    <p:sldId id="2147472339" r:id="rId18"/>
    <p:sldId id="2147472340" r:id="rId19"/>
    <p:sldId id="2147472341" r:id="rId20"/>
    <p:sldId id="739" r:id="rId21"/>
    <p:sldId id="740" r:id="rId22"/>
    <p:sldId id="744" r:id="rId23"/>
    <p:sldId id="746" r:id="rId24"/>
    <p:sldId id="747" r:id="rId25"/>
    <p:sldId id="750" r:id="rId26"/>
    <p:sldId id="753" r:id="rId27"/>
    <p:sldId id="786" r:id="rId28"/>
    <p:sldId id="752" r:id="rId29"/>
  </p:sldIdLst>
  <p:sldSz cx="12192000" cy="6858000"/>
  <p:notesSz cx="13716000" cy="24387175"/>
  <p:embeddedFontLst>
    <p:embeddedFont>
      <p:font typeface="SB Sans Display Semibold" panose="020B0703040504020204" pitchFamily="34" charset="0"/>
      <p:regular r:id="rId31"/>
      <p:bold r:id="rId32"/>
      <p:italic r:id="rId33"/>
      <p:boldItalic r:id="rId34"/>
    </p:embeddedFont>
    <p:embeddedFont>
      <p:font typeface="SB Sans Display" panose="020B0503040504020204" pitchFamily="34" charset="0"/>
      <p:regular r:id="rId35"/>
      <p:bold r:id="rId36"/>
      <p:italic r:id="rId37"/>
      <p:boldItalic r:id="rId38"/>
    </p:embeddedFont>
    <p:embeddedFont>
      <p:font typeface="SB Sans Display Light" panose="020B030304050402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SB Sans Text" panose="020B0503040504020204" pitchFamily="34" charset="-52"/>
      <p:regular r:id="rId45"/>
      <p:bold r:id="rId46"/>
      <p:italic r:id="rId47"/>
      <p:boldItalic r:id="rId48"/>
    </p:embeddedFont>
    <p:embeddedFont>
      <p:font typeface="Century Gothic" panose="020B0502020202020204" pitchFamily="34" charset="0"/>
      <p:regular r:id="rId49"/>
      <p:bold r:id="rId50"/>
      <p:italic r:id="rId51"/>
      <p:boldItalic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Tahoma" panose="020B0604030504040204" pitchFamily="34" charset="0"/>
      <p:regular r:id="rId57"/>
      <p:bold r:id="rId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Аналитика" id="{918C440D-4FA8-294C-A417-E919314C21AE}">
          <p14:sldIdLst>
            <p14:sldId id="2147472343"/>
            <p14:sldId id="459"/>
            <p14:sldId id="464"/>
            <p14:sldId id="462"/>
            <p14:sldId id="465"/>
            <p14:sldId id="460"/>
            <p14:sldId id="2147472332"/>
            <p14:sldId id="2147472342"/>
            <p14:sldId id="2147472335"/>
            <p14:sldId id="471"/>
            <p14:sldId id="2147472333"/>
            <p14:sldId id="2147472336"/>
            <p14:sldId id="2147472337"/>
            <p14:sldId id="2147472338"/>
            <p14:sldId id="2147472339"/>
            <p14:sldId id="2147472340"/>
            <p14:sldId id="2147472341"/>
            <p14:sldId id="739"/>
            <p14:sldId id="740"/>
            <p14:sldId id="744"/>
            <p14:sldId id="746"/>
            <p14:sldId id="747"/>
            <p14:sldId id="750"/>
            <p14:sldId id="753"/>
            <p14:sldId id="786"/>
            <p14:sldId id="752"/>
          </p14:sldIdLst>
        </p14:section>
      </p14:sectionLst>
    </p:ext>
    <p:ext uri="{EFAFB233-063F-42B5-8137-9DF3F51BA10A}">
      <p15:sldGuideLst xmlns:p15="http://schemas.microsoft.com/office/powerpoint/2012/main">
        <p15:guide id="1" pos="506" userDrawn="1">
          <p15:clr>
            <a:srgbClr val="A4A3A4"/>
          </p15:clr>
        </p15:guide>
        <p15:guide id="2" orient="horz" pos="391" userDrawn="1">
          <p15:clr>
            <a:srgbClr val="A4A3A4"/>
          </p15:clr>
        </p15:guide>
        <p15:guide id="3" pos="7151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  <p15:guide id="5" orient="horz" pos="2591" userDrawn="1">
          <p15:clr>
            <a:srgbClr val="A4A3A4"/>
          </p15:clr>
        </p15:guide>
        <p15:guide id="6" orient="horz" pos="31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36"/>
    <a:srgbClr val="00BA3F"/>
    <a:srgbClr val="63BAA3"/>
    <a:srgbClr val="1D1D1D"/>
    <a:srgbClr val="262626"/>
    <a:srgbClr val="FFFFFF"/>
    <a:srgbClr val="31C2A7"/>
    <a:srgbClr val="000031"/>
    <a:srgbClr val="42E3B4"/>
    <a:srgbClr val="5AB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470"/>
  </p:normalViewPr>
  <p:slideViewPr>
    <p:cSldViewPr snapToGrid="0" snapToObjects="1">
      <p:cViewPr varScale="1">
        <p:scale>
          <a:sx n="65" d="100"/>
          <a:sy n="65" d="100"/>
        </p:scale>
        <p:origin x="664" y="32"/>
      </p:cViewPr>
      <p:guideLst>
        <p:guide pos="506"/>
        <p:guide orient="horz" pos="391"/>
        <p:guide pos="7151"/>
        <p:guide orient="horz" pos="3929"/>
        <p:guide orient="horz" pos="2591"/>
        <p:guide orient="horz" pos="3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8" Type="http://schemas.openxmlformats.org/officeDocument/2006/relationships/slide" Target="slides/slide5.xml"/><Relationship Id="rId51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78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03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1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14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1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68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31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6388"/>
            <a:ext cx="10972800" cy="960278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552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66041-D771-3E45-A220-47411A2A305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35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66041-D771-3E45-A220-47411A2A305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3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градиен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8B8CBF-4332-3C4F-A843-5374447E4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A5776D-D2BA-DB4E-ABED-575AAE429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1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A25CF-F8A3-CB43-8868-1616FE0BB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9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0C0ED7-637F-1D4F-AE1C-A4E0F432B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6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960901-33AD-4F4C-9522-394DDFC3BF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D4BB25-5754-4749-A80A-21A76F5BEA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467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5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18FE79-47C3-B841-A0EF-81A009B82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4D99D3-F2EC-F049-9AB5-AF9FEA68A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39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5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_черный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95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3E44-958A-D644-A23C-EA2E049FD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7DE58A-643F-5544-A736-DB1A997E9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29F76E-6A43-5247-974F-27BA2386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ED93B7-07B7-C342-AB44-74632ED9D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9302C8-395E-F94E-A61D-2026F204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2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09FB8-EAE4-494C-8278-93DB20D7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0530BF-8F84-B64C-8463-7BEAA5410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71AC7F-00B4-234D-9F53-46134CF1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9CDA7-DBC2-BF43-80D1-0BC1D8D5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7F62A-96FD-484E-BA77-7EF98438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44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8FB9C-8FB7-F545-B0CB-20A7C7CF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C4C1C-AEBC-DA42-8A7F-130E426A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075D4-E2E3-6B45-A327-6A40CFBE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A9F55-3586-D342-9804-3507946A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370ED7-78EC-5643-A27E-485D2DC6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12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B5B2D-C67E-7D43-B2FD-5B55284D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96F5C-A7EB-504B-A936-8307CE319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A38EEF-8340-AB45-9373-6A71C6C23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B72DEC-663A-6044-9203-41534FB0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2573CE-9F15-EB44-9E27-8F6B762CD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21C843-F82F-A44A-93B7-E78E342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81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BC56D-EF8F-5D46-972C-5310B3F80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A8D198-2FA5-3949-AC86-07EAE01B1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04D820-6A75-0B4E-AEF4-A14C7C278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16F98A-34C5-C04F-BD0F-35F32F8B5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813DE9-D818-F548-8169-117234EC0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A75141-4B1F-0343-AE40-4D18E5908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D68EC8-53B0-1448-AE3C-2046904E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7F3D0A-C830-C946-8D0A-507C8895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360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AF9B7-47B6-794D-BE47-6679D5E2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E84420-B57D-1549-9845-426AE1A5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4BC176-6ED9-FF4F-8B36-AD373245F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3C92CB-702F-CE42-9964-738BBC9A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42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7BE509-2685-D842-A5BE-0D9EBE22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74F244-9E1B-5F47-9409-D055C522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4C1DC-B587-CB43-AEEA-25BED60D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629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CF34D-EF54-0A47-9736-905772E6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FCBD5D-9B2A-E845-B98C-6FF7E70A3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C367DA-B442-F24E-B993-95C160232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A6994-4169-A54F-85E2-E40921017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A603AC-F35B-F44B-9CAF-8766FCFA5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B524E-21FD-F444-A4B5-EE3C2396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46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E53EE-D6CE-2B4E-84B6-DA5763A7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A81105-C60A-0E4A-B3FB-3EFCEAFBD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B19827-8FCD-4447-A395-30EEA1405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3D2A86-DC24-524B-82CE-F5B3B2DF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7EDB86-2671-DE46-999B-F5F3420D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D87843-1CC5-834B-B210-2E093C47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81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FD80A-624B-D042-9134-B16F60F3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FB3DB2-DD10-BE49-BE8E-A112E39A1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B4E9CF-35CA-7F43-B96D-0720E6DF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416310-C3E2-F647-9C12-92645822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13C93A-7E48-5247-8787-DECE687A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24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AAD97A-3BB6-4D4D-9386-705586958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115B7B-5A42-6249-B6B9-6CF0C8C5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DA22A5-883A-7A46-8241-C5614A66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4E0050-618C-BE45-AC0A-44B31BE8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92F9C9-5786-144C-85FE-E8F8F5A1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976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градиен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8B8CBF-4332-3C4F-A843-5374447E4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A5776D-D2BA-DB4E-ABED-575AAE429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40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3E44-958A-D644-A23C-EA2E049FD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7DE58A-643F-5544-A736-DB1A997E9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29F76E-6A43-5247-974F-27BA2386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ED93B7-07B7-C342-AB44-74632ED9D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9302C8-395E-F94E-A61D-2026F204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31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09FB8-EAE4-494C-8278-93DB20D7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0530BF-8F84-B64C-8463-7BEAA5410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71AC7F-00B4-234D-9F53-46134CF1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9CDA7-DBC2-BF43-80D1-0BC1D8D5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7F62A-96FD-484E-BA77-7EF98438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04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8FB9C-8FB7-F545-B0CB-20A7C7CF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C4C1C-AEBC-DA42-8A7F-130E426A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075D4-E2E3-6B45-A327-6A40CFBE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A9F55-3586-D342-9804-3507946A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370ED7-78EC-5643-A27E-485D2DC6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169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B5B2D-C67E-7D43-B2FD-5B55284D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96F5C-A7EB-504B-A936-8307CE319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A38EEF-8340-AB45-9373-6A71C6C23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B72DEC-663A-6044-9203-41534FB0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2573CE-9F15-EB44-9E27-8F6B762CD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21C843-F82F-A44A-93B7-E78E342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464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BC56D-EF8F-5D46-972C-5310B3F80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A8D198-2FA5-3949-AC86-07EAE01B1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04D820-6A75-0B4E-AEF4-A14C7C278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16F98A-34C5-C04F-BD0F-35F32F8B5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813DE9-D818-F548-8169-117234EC0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A75141-4B1F-0343-AE40-4D18E5908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D68EC8-53B0-1448-AE3C-2046904E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7F3D0A-C830-C946-8D0A-507C8895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0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AF9B7-47B6-794D-BE47-6679D5E2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E84420-B57D-1549-9845-426AE1A5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4BC176-6ED9-FF4F-8B36-AD373245F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3C92CB-702F-CE42-9964-738BBC9A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85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7BE509-2685-D842-A5BE-0D9EBE22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74F244-9E1B-5F47-9409-D055C522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4C1DC-B587-CB43-AEEA-25BED60D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42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CF34D-EF54-0A47-9736-905772E6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FCBD5D-9B2A-E845-B98C-6FF7E70A3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C367DA-B442-F24E-B993-95C160232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A6994-4169-A54F-85E2-E40921017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A603AC-F35B-F44B-9CAF-8766FCFA5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B524E-21FD-F444-A4B5-EE3C2396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E53EE-D6CE-2B4E-84B6-DA5763A7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A81105-C60A-0E4A-B3FB-3EFCEAFBD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B19827-8FCD-4447-A395-30EEA1405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3D2A86-DC24-524B-82CE-F5B3B2DF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7EDB86-2671-DE46-999B-F5F3420D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D87843-1CC5-834B-B210-2E093C47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51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FD80A-624B-D042-9134-B16F60F3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FB3DB2-DD10-BE49-BE8E-A112E39A1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B4E9CF-35CA-7F43-B96D-0720E6DF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416310-C3E2-F647-9C12-92645822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13C93A-7E48-5247-8787-DECE687A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089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AAD97A-3BB6-4D4D-9386-705586958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115B7B-5A42-6249-B6B9-6CF0C8C5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DA22A5-883A-7A46-8241-C5614A66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4E0050-618C-BE45-AC0A-44B31BE87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92F9C9-5786-144C-85FE-E8F8F5A1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26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4862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6" r:id="rId4"/>
    <p:sldLayoutId id="2147483681" r:id="rId5"/>
    <p:sldLayoutId id="2147483683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59764-9C84-2749-AEB7-4962821C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5B8527-1268-A94D-AD89-DB971992E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2DA2DD-EEC6-BC4D-ABD6-28DB693BA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98D3AF-D665-8F47-9F09-2492403D7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426F71-6360-274D-B6CF-922753422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8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59764-9C84-2749-AEB7-4962821C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5B8527-1268-A94D-AD89-DB971992E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2DA2DD-EEC6-BC4D-ABD6-28DB693BA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981B-2317-EA41-9096-532CF66A2E7F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98D3AF-D665-8F47-9F09-2492403D7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426F71-6360-274D-B6CF-922753422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E2C2-0760-C14E-9565-4D057599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54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040;&#1053;&#1050;&#1045;&#1058;&#1040;_&#1050;&#1040;&#1056;&#1058;&#1054;&#1063;&#1050;&#1040;%20&#1055;&#1056;&#1054;&#1045;&#1050;&#1058;&#1040;_new.xlsx" TargetMode="External"/><Relationship Id="rId2" Type="http://schemas.openxmlformats.org/officeDocument/2006/relationships/hyperlink" Target="https://blog.domclick.ru/partneram/post/podelites-svoim-otzyvom-o-tom-kak-proshlo-stroitelstvo-doma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&#1048;&#1085;&#1089;&#1090;&#1088;&#1091;&#1082;&#1094;&#1080;&#1103;_&#1051;&#1080;&#1095;&#1085;&#1099;&#1081;_&#1082;&#1072;&#1073;&#1080;&#1085;&#1077;&#1090;_&#1087;&#1086;&#1076;&#1088;&#1103;&#1076;&#1095;&#1080;&#1082;&#1072;.pdf" TargetMode="External"/><Relationship Id="rId5" Type="http://schemas.openxmlformats.org/officeDocument/2006/relationships/hyperlink" Target="&#1048;&#1085;&#1089;&#1090;&#1088;&#1091;&#1082;&#1094;&#1080;&#1103;%20&#1080;&#1089;&#1087;&#1086;&#1083;&#1100;&#1079;&#1086;&#1074;&#1072;&#1085;&#1080;&#1103;%20&#1095;&#1072;&#1090;&#1072;.pdf" TargetMode="External"/><Relationship Id="rId4" Type="http://schemas.openxmlformats.org/officeDocument/2006/relationships/hyperlink" Target="&#1056;&#1072;&#1079;&#1084;&#1077;&#1097;&#1077;&#1085;&#1080;&#1077;%20&#1087;&#1088;&#1086;&#1077;&#1082;&#1090;&#1086;&#1074;/&#1055;&#1088;&#1080;&#1084;&#1077;&#1088;.xlsx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9.png"/><Relationship Id="rId4" Type="http://schemas.openxmlformats.org/officeDocument/2006/relationships/image" Target="../media/image9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3.sv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06F6E8-33DA-ED45-8C4F-E5A98A408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150747"/>
            <a:ext cx="7985618" cy="6980883"/>
          </a:xfrm>
          <a:prstGeom prst="rect">
            <a:avLst/>
          </a:prstGeom>
        </p:spPr>
      </p:pic>
      <p:sp>
        <p:nvSpPr>
          <p:cNvPr id="6" name="Text 46">
            <a:extLst>
              <a:ext uri="{FF2B5EF4-FFF2-40B4-BE49-F238E27FC236}">
                <a16:creationId xmlns:a16="http://schemas.microsoft.com/office/drawing/2014/main" id="{23A5020C-1481-2548-9BB3-6FAD8F290589}"/>
              </a:ext>
            </a:extLst>
          </p:cNvPr>
          <p:cNvSpPr/>
          <p:nvPr/>
        </p:nvSpPr>
        <p:spPr>
          <a:xfrm>
            <a:off x="839788" y="900296"/>
            <a:ext cx="10512425" cy="1788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0000"/>
              </a:lnSpc>
            </a:pPr>
            <a:r>
              <a:rPr lang="ru-RU" sz="8000" b="1" dirty="0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Semibold" pitchFamily="34" charset="-120"/>
              </a:rPr>
              <a:t>Витрина</a:t>
            </a:r>
          </a:p>
          <a:p>
            <a:pPr>
              <a:lnSpc>
                <a:spcPct val="70000"/>
              </a:lnSpc>
            </a:pPr>
            <a:r>
              <a:rPr lang="ru-RU" sz="8000" b="1" dirty="0" err="1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Semibold" pitchFamily="34" charset="-120"/>
              </a:rPr>
              <a:t>Домклик</a:t>
            </a:r>
            <a:endParaRPr lang="en-US" sz="8000" b="1" dirty="0">
              <a:solidFill>
                <a:srgbClr val="FFFFFF">
                  <a:alpha val="100000"/>
                </a:srgbClr>
              </a:solidFill>
              <a:latin typeface="+mj-lt"/>
              <a:ea typeface="SB Sans Display Semibold" pitchFamily="34" charset="-122"/>
              <a:cs typeface="SB Sans Display Semi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39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8987E6E1-AD82-5A41-97E9-4AA85A3CF35D}"/>
              </a:ext>
            </a:extLst>
          </p:cNvPr>
          <p:cNvSpPr/>
          <p:nvPr/>
        </p:nvSpPr>
        <p:spPr>
          <a:xfrm>
            <a:off x="541447" y="2834556"/>
            <a:ext cx="4490083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Объединяет все сервисы по строительству, от поиска участка до выбора проекта </a:t>
            </a:r>
          </a:p>
          <a:p>
            <a:r>
              <a:rPr lang="ru-RU" sz="24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Более 1 млн. уникальных пользователей с июля 2023 </a:t>
            </a:r>
            <a:br>
              <a:rPr lang="ru-RU" sz="24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/>
            </a: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en-US" sz="25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594103" y="994784"/>
            <a:ext cx="4238050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Semibold" pitchFamily="34" charset="-120"/>
              </a:rPr>
              <a:t>Построить дом</a:t>
            </a:r>
            <a:endParaRPr lang="en-US" sz="4999" b="1" dirty="0">
              <a:solidFill>
                <a:srgbClr val="FFFFFF">
                  <a:alpha val="100000"/>
                </a:srgbClr>
              </a:solidFill>
              <a:latin typeface="+mj-lt"/>
              <a:cs typeface="SB Sans Display Semibold" pitchFamily="34" charset="-12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4DCDBF-393C-8D4E-B26D-6FB1A29062DB}"/>
              </a:ext>
            </a:extLst>
          </p:cNvPr>
          <p:cNvSpPr/>
          <p:nvPr/>
        </p:nvSpPr>
        <p:spPr>
          <a:xfrm>
            <a:off x="857246" y="632090"/>
            <a:ext cx="3979930" cy="3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" dirty="0"/>
          </a:p>
        </p:txBody>
      </p:sp>
      <p:sp>
        <p:nvSpPr>
          <p:cNvPr id="18" name="Text 37">
            <a:extLst>
              <a:ext uri="{FF2B5EF4-FFF2-40B4-BE49-F238E27FC236}">
                <a16:creationId xmlns:a16="http://schemas.microsoft.com/office/drawing/2014/main" id="{C295EA3F-EAAC-6444-8EC9-1FE1DA77CEC7}"/>
              </a:ext>
            </a:extLst>
          </p:cNvPr>
          <p:cNvSpPr/>
          <p:nvPr/>
        </p:nvSpPr>
        <p:spPr>
          <a:xfrm>
            <a:off x="594104" y="5886684"/>
            <a:ext cx="3258813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E16A2C-BE27-C548-B781-D7374D653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907" y="568736"/>
            <a:ext cx="6419646" cy="540901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7018D0-57DB-4F7D-BA23-802E061AE2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0" r="3442"/>
          <a:stretch/>
        </p:blipFill>
        <p:spPr>
          <a:xfrm>
            <a:off x="5325615" y="718275"/>
            <a:ext cx="6230230" cy="35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8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28AC6AC5-F33B-704C-8422-9712ABD5427B}"/>
              </a:ext>
            </a:extLst>
          </p:cNvPr>
          <p:cNvSpPr/>
          <p:nvPr/>
        </p:nvSpPr>
        <p:spPr>
          <a:xfrm>
            <a:off x="7651129" y="2712998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EDA04F9-CB51-854B-B978-B6DDD69308EE}"/>
              </a:ext>
            </a:extLst>
          </p:cNvPr>
          <p:cNvSpPr/>
          <p:nvPr/>
        </p:nvSpPr>
        <p:spPr>
          <a:xfrm>
            <a:off x="4266546" y="3264104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8C47B38-EBD2-004D-B71E-DC1C595880E2}"/>
              </a:ext>
            </a:extLst>
          </p:cNvPr>
          <p:cNvSpPr/>
          <p:nvPr/>
        </p:nvSpPr>
        <p:spPr>
          <a:xfrm>
            <a:off x="7531596" y="392898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1B69DF2-BA55-6A4D-B994-5E77C85245D8}"/>
              </a:ext>
            </a:extLst>
          </p:cNvPr>
          <p:cNvSpPr/>
          <p:nvPr/>
        </p:nvSpPr>
        <p:spPr>
          <a:xfrm>
            <a:off x="4266546" y="872802"/>
            <a:ext cx="2057612" cy="2057612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alpha val="15000"/>
                </a:schemeClr>
              </a:gs>
              <a:gs pos="77000">
                <a:schemeClr val="accent1">
                  <a:alpha val="0"/>
                </a:schemeClr>
              </a:gs>
              <a:gs pos="17000">
                <a:srgbClr val="00C724">
                  <a:alpha val="21368"/>
                </a:srgbClr>
              </a:gs>
              <a:gs pos="0">
                <a:schemeClr val="accent3">
                  <a:alpha val="27384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444015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 0">
            <a:extLst>
              <a:ext uri="{FF2B5EF4-FFF2-40B4-BE49-F238E27FC236}">
                <a16:creationId xmlns:a16="http://schemas.microsoft.com/office/drawing/2014/main" id="{951C3499-1762-A433-4F84-772584D8CBD3}"/>
              </a:ext>
            </a:extLst>
          </p:cNvPr>
          <p:cNvSpPr/>
          <p:nvPr/>
        </p:nvSpPr>
        <p:spPr>
          <a:xfrm>
            <a:off x="5222848" y="2343114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endParaRPr lang="en-US" sz="1600" dirty="0"/>
          </a:p>
        </p:txBody>
      </p:sp>
      <p:sp>
        <p:nvSpPr>
          <p:cNvPr id="66" name="Text 0">
            <a:extLst>
              <a:ext uri="{FF2B5EF4-FFF2-40B4-BE49-F238E27FC236}">
                <a16:creationId xmlns:a16="http://schemas.microsoft.com/office/drawing/2014/main" id="{DF57F227-3060-11A1-B2B8-26FA217AF932}"/>
              </a:ext>
            </a:extLst>
          </p:cNvPr>
          <p:cNvSpPr/>
          <p:nvPr/>
        </p:nvSpPr>
        <p:spPr>
          <a:xfrm>
            <a:off x="1280189" y="2473736"/>
            <a:ext cx="2754167" cy="2430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4999" dirty="0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Light" panose="020B0303040504020204" pitchFamily="34" charset="0"/>
              </a:rPr>
              <a:t>Запуски </a:t>
            </a:r>
            <a:endParaRPr lang="en-US" sz="4999" b="1" dirty="0">
              <a:latin typeface="+mj-lt"/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DC19EC04-BC3C-32CE-1A79-4F06D1FB815B}"/>
              </a:ext>
            </a:extLst>
          </p:cNvPr>
          <p:cNvSpPr/>
          <p:nvPr/>
        </p:nvSpPr>
        <p:spPr>
          <a:xfrm>
            <a:off x="5222847" y="1766046"/>
            <a:ext cx="3056179" cy="706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ea typeface="SB Sans Display Semibold" pitchFamily="34" charset="-122"/>
                <a:cs typeface="SB Sans Display Semibold" pitchFamily="34" charset="-120"/>
              </a:rPr>
              <a:t>Снятие ограничений по кол-ву проектов</a:t>
            </a:r>
            <a:endParaRPr lang="en-US" sz="2400" b="1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07CC3FAD-8538-B15A-E2E3-1C99AF41E40D}"/>
              </a:ext>
            </a:extLst>
          </p:cNvPr>
          <p:cNvSpPr/>
          <p:nvPr/>
        </p:nvSpPr>
        <p:spPr>
          <a:xfrm>
            <a:off x="8560402" y="3441764"/>
            <a:ext cx="3166330" cy="973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cs typeface="SB Sans Display Semibold" pitchFamily="34" charset="-120"/>
              </a:rPr>
              <a:t>Личный кабинет подрядчика</a:t>
            </a:r>
            <a:endParaRPr lang="en-US" sz="2400" b="1" dirty="0">
              <a:solidFill>
                <a:srgbClr val="FFFFFF">
                  <a:alpha val="100000"/>
                </a:srgbClr>
              </a:solidFill>
              <a:cs typeface="SB Sans Display Semibold" pitchFamily="34" charset="-120"/>
            </a:endParaRPr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8542CA56-1589-0C38-34E1-A499B29ADC30}"/>
              </a:ext>
            </a:extLst>
          </p:cNvPr>
          <p:cNvSpPr/>
          <p:nvPr/>
        </p:nvSpPr>
        <p:spPr>
          <a:xfrm>
            <a:off x="5222848" y="4108634"/>
            <a:ext cx="2754167" cy="45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cs typeface="SB Sans Display Semibold" pitchFamily="34" charset="-120"/>
              </a:rPr>
              <a:t>Комплектации</a:t>
            </a:r>
            <a:endParaRPr lang="en-US" sz="2400" b="1" dirty="0">
              <a:solidFill>
                <a:srgbClr val="FFFFFF">
                  <a:alpha val="100000"/>
                </a:srgbClr>
              </a:solidFill>
              <a:cs typeface="SB Sans Display Semibold" pitchFamily="34" charset="-12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7215BC56-050A-494D-73DC-AD849EEFF4E8}"/>
              </a:ext>
            </a:extLst>
          </p:cNvPr>
          <p:cNvSpPr/>
          <p:nvPr/>
        </p:nvSpPr>
        <p:spPr>
          <a:xfrm>
            <a:off x="5222848" y="4727205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FFFFFF">
                    <a:alpha val="100000"/>
                  </a:srgbClr>
                </a:solidFill>
                <a:ea typeface="SB Sans Text Regular" pitchFamily="34" charset="-122"/>
                <a:cs typeface="SB Sans Text Regular" pitchFamily="34" charset="-120"/>
              </a:rPr>
              <a:t>Выбор проекта с разными видами комплектаций</a:t>
            </a:r>
            <a:endParaRPr lang="en-US" sz="16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03FB40CE-5502-E8E9-787F-5663C3D76689}"/>
              </a:ext>
            </a:extLst>
          </p:cNvPr>
          <p:cNvSpPr/>
          <p:nvPr/>
        </p:nvSpPr>
        <p:spPr>
          <a:xfrm>
            <a:off x="8679935" y="2343114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r>
              <a:rPr lang="en-US" sz="1600" dirty="0">
                <a:solidFill>
                  <a:srgbClr val="FFFFFF">
                    <a:alpha val="100000"/>
                  </a:srgbClr>
                </a:solidFill>
                <a:ea typeface="SB Sans Text Regular" pitchFamily="34" charset="-122"/>
                <a:cs typeface="SB Sans Text Regular" pitchFamily="34" charset="-120"/>
              </a:rPr>
              <a:t> </a:t>
            </a:r>
            <a:endParaRPr lang="en-US" sz="16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8588ED3-FE90-3EB2-20C8-2479DACC015E}"/>
              </a:ext>
            </a:extLst>
          </p:cNvPr>
          <p:cNvSpPr/>
          <p:nvPr/>
        </p:nvSpPr>
        <p:spPr>
          <a:xfrm>
            <a:off x="8744275" y="4354410"/>
            <a:ext cx="2672278" cy="973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000"/>
              </a:spcAft>
            </a:pPr>
            <a:r>
              <a:rPr lang="ru-RU" sz="1600" dirty="0">
                <a:solidFill>
                  <a:srgbClr val="FFFFFF">
                    <a:alpha val="100000"/>
                  </a:srgbClr>
                </a:solidFill>
                <a:cs typeface="SB Sans Text Regular" pitchFamily="34" charset="-120"/>
              </a:rPr>
              <a:t>У каждой компании появится возможность самостоятельно размещать проекты</a:t>
            </a:r>
            <a:br>
              <a:rPr lang="ru-RU" sz="1600" dirty="0">
                <a:solidFill>
                  <a:srgbClr val="FFFFFF">
                    <a:alpha val="100000"/>
                  </a:srgbClr>
                </a:solidFill>
                <a:cs typeface="SB Sans Text Regular" pitchFamily="34" charset="-120"/>
              </a:rPr>
            </a:br>
            <a:r>
              <a:rPr lang="ru-RU" sz="1600" i="1" dirty="0">
                <a:solidFill>
                  <a:srgbClr val="FFFFFF">
                    <a:alpha val="100000"/>
                  </a:srgbClr>
                </a:solidFill>
                <a:cs typeface="SB Sans Text Regular" pitchFamily="34" charset="-120"/>
              </a:rPr>
              <a:t>Данный функционал доступен пока для 50-ти компаний</a:t>
            </a:r>
            <a:endParaRPr lang="en-US" sz="1600" i="1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0DED5D1A-168D-0D68-E89F-B4A2E01E2823}"/>
              </a:ext>
            </a:extLst>
          </p:cNvPr>
          <p:cNvSpPr/>
          <p:nvPr/>
        </p:nvSpPr>
        <p:spPr>
          <a:xfrm>
            <a:off x="8500860" y="1266197"/>
            <a:ext cx="3938973" cy="79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3000"/>
              </a:lnSpc>
            </a:pPr>
            <a:r>
              <a:rPr lang="ru-RU" sz="2400" b="1" dirty="0">
                <a:solidFill>
                  <a:srgbClr val="FFFFFF">
                    <a:alpha val="100000"/>
                  </a:srgbClr>
                </a:solidFill>
                <a:cs typeface="SB Sans Display Semibold" pitchFamily="34" charset="-120"/>
              </a:rPr>
              <a:t>Чат с подрядчиком</a:t>
            </a:r>
            <a:endParaRPr lang="en-US" sz="2400" b="1" dirty="0">
              <a:solidFill>
                <a:srgbClr val="FFFFFF">
                  <a:alpha val="100000"/>
                </a:srgbClr>
              </a:solidFill>
              <a:cs typeface="SB Sans Display Semi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093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8987E6E1-AD82-5A41-97E9-4AA85A3CF35D}"/>
              </a:ext>
            </a:extLst>
          </p:cNvPr>
          <p:cNvSpPr/>
          <p:nvPr/>
        </p:nvSpPr>
        <p:spPr>
          <a:xfrm>
            <a:off x="594102" y="3796300"/>
            <a:ext cx="4746577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Более 10 тыс. аккредитованных компаний</a:t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Быстрый выход на сделку</a:t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Отзывы от 5 тыс. клиентов </a:t>
            </a:r>
            <a:r>
              <a:rPr lang="ru-RU" sz="2000" dirty="0" err="1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Сбера</a:t>
            </a: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/>
            </a: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/>
            </a: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en-US" sz="25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801127" y="1338616"/>
            <a:ext cx="4238050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Semibold" pitchFamily="34" charset="-120"/>
              </a:rPr>
              <a:t>Каталог подрядчиков</a:t>
            </a:r>
            <a:endParaRPr lang="en-US" sz="4999" b="1" dirty="0">
              <a:solidFill>
                <a:srgbClr val="FFFFFF">
                  <a:alpha val="100000"/>
                </a:srgbClr>
              </a:solidFill>
              <a:latin typeface="+mj-lt"/>
              <a:cs typeface="SB Sans Display Semibold" pitchFamily="34" charset="-12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4DCDBF-393C-8D4E-B26D-6FB1A29062DB}"/>
              </a:ext>
            </a:extLst>
          </p:cNvPr>
          <p:cNvSpPr/>
          <p:nvPr/>
        </p:nvSpPr>
        <p:spPr>
          <a:xfrm>
            <a:off x="857246" y="632090"/>
            <a:ext cx="3979930" cy="3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" dirty="0"/>
          </a:p>
        </p:txBody>
      </p:sp>
      <p:sp>
        <p:nvSpPr>
          <p:cNvPr id="18" name="Text 37">
            <a:extLst>
              <a:ext uri="{FF2B5EF4-FFF2-40B4-BE49-F238E27FC236}">
                <a16:creationId xmlns:a16="http://schemas.microsoft.com/office/drawing/2014/main" id="{C295EA3F-EAAC-6444-8EC9-1FE1DA77CEC7}"/>
              </a:ext>
            </a:extLst>
          </p:cNvPr>
          <p:cNvSpPr/>
          <p:nvPr/>
        </p:nvSpPr>
        <p:spPr>
          <a:xfrm>
            <a:off x="594104" y="5886684"/>
            <a:ext cx="3258813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12A2F0-9B63-4544-AC1C-D618CD56CB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7" r="2149" b="2986"/>
          <a:stretch/>
        </p:blipFill>
        <p:spPr>
          <a:xfrm>
            <a:off x="5504657" y="799285"/>
            <a:ext cx="6175938" cy="37422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E16A2C-BE27-C548-B781-D7374D65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679" y="689001"/>
            <a:ext cx="6503893" cy="547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8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8987E6E1-AD82-5A41-97E9-4AA85A3CF35D}"/>
              </a:ext>
            </a:extLst>
          </p:cNvPr>
          <p:cNvSpPr/>
          <p:nvPr/>
        </p:nvSpPr>
        <p:spPr>
          <a:xfrm>
            <a:off x="502663" y="4204608"/>
            <a:ext cx="4636804" cy="2493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Мы изменили логику отображения компаний</a:t>
            </a:r>
          </a:p>
          <a:p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/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Теперь все компании с таким </a:t>
            </a:r>
            <a:r>
              <a:rPr lang="ru-RU" sz="2000" dirty="0" err="1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бейджом</a:t>
            </a:r>
            <a: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> будут выше, сразу после платных мест</a:t>
            </a:r>
            <a:br>
              <a:rPr lang="ru-RU" sz="20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ru-RU" sz="20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  <a:p>
            <a: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/>
            </a: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  <a:t/>
            </a:r>
            <a:br>
              <a:rPr lang="ru-RU" sz="2500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Light" pitchFamily="34" charset="-120"/>
              </a:rPr>
            </a:br>
            <a:endParaRPr lang="en-US" sz="2500" dirty="0">
              <a:solidFill>
                <a:srgbClr val="FFFFFF">
                  <a:alpha val="100000"/>
                </a:srgbClr>
              </a:solidFill>
              <a:latin typeface="+mj-lt"/>
              <a:cs typeface="SB Sans Display Light" pitchFamily="34" charset="-12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1001993" y="266130"/>
            <a:ext cx="9899255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3600" b="1" dirty="0">
                <a:solidFill>
                  <a:srgbClr val="FFFFFF">
                    <a:alpha val="100000"/>
                  </a:srgbClr>
                </a:solidFill>
                <a:latin typeface="+mj-lt"/>
                <a:cs typeface="SB Sans Display Semibold" pitchFamily="34" charset="-120"/>
              </a:rPr>
              <a:t>Сортировка в каталоге подрядчиков</a:t>
            </a:r>
            <a:endParaRPr lang="en-US" sz="3600" b="1" dirty="0">
              <a:solidFill>
                <a:srgbClr val="FFFFFF">
                  <a:alpha val="100000"/>
                </a:srgbClr>
              </a:solidFill>
              <a:latin typeface="+mj-lt"/>
              <a:cs typeface="SB Sans Display Semibold" pitchFamily="34" charset="-12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4DCDBF-393C-8D4E-B26D-6FB1A29062DB}"/>
              </a:ext>
            </a:extLst>
          </p:cNvPr>
          <p:cNvSpPr/>
          <p:nvPr/>
        </p:nvSpPr>
        <p:spPr>
          <a:xfrm>
            <a:off x="857246" y="632090"/>
            <a:ext cx="3979930" cy="3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" dirty="0"/>
          </a:p>
        </p:txBody>
      </p:sp>
      <p:sp>
        <p:nvSpPr>
          <p:cNvPr id="18" name="Text 37">
            <a:extLst>
              <a:ext uri="{FF2B5EF4-FFF2-40B4-BE49-F238E27FC236}">
                <a16:creationId xmlns:a16="http://schemas.microsoft.com/office/drawing/2014/main" id="{C295EA3F-EAAC-6444-8EC9-1FE1DA77CEC7}"/>
              </a:ext>
            </a:extLst>
          </p:cNvPr>
          <p:cNvSpPr/>
          <p:nvPr/>
        </p:nvSpPr>
        <p:spPr>
          <a:xfrm>
            <a:off x="594104" y="5886684"/>
            <a:ext cx="3258813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66AFE3-8832-4166-BA11-28783635D2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48" b="5726"/>
          <a:stretch/>
        </p:blipFill>
        <p:spPr>
          <a:xfrm>
            <a:off x="5313472" y="1219200"/>
            <a:ext cx="6451808" cy="3556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E16A2C-BE27-C548-B781-D7374D65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06" y="1064296"/>
            <a:ext cx="6625813" cy="55827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928B4F-4220-42A2-B98A-4CB8528EBC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0" b="53734"/>
          <a:stretch/>
        </p:blipFill>
        <p:spPr>
          <a:xfrm>
            <a:off x="3771900" y="1881102"/>
            <a:ext cx="3258813" cy="16827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3106A2-85A9-4414-BDB2-92F80F522AF6}"/>
              </a:ext>
            </a:extLst>
          </p:cNvPr>
          <p:cNvSpPr/>
          <p:nvPr/>
        </p:nvSpPr>
        <p:spPr>
          <a:xfrm>
            <a:off x="482860" y="972237"/>
            <a:ext cx="30171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Добавили бейдж </a:t>
            </a:r>
            <a:r>
              <a:rPr lang="ru-RU" b="1" dirty="0" err="1"/>
              <a:t>эскроу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Появляется автоматически в течение</a:t>
            </a:r>
            <a:r>
              <a:rPr lang="en-US" dirty="0"/>
              <a:t> 3-5 </a:t>
            </a:r>
            <a:r>
              <a:rPr lang="ru-RU" dirty="0"/>
              <a:t>дней после проведенной сделки с использованием </a:t>
            </a:r>
            <a:r>
              <a:rPr lang="ru-RU" dirty="0" err="1"/>
              <a:t>эскроу</a:t>
            </a:r>
            <a:r>
              <a:rPr lang="ru-RU" dirty="0"/>
              <a:t> счета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4075093-D9FE-49DC-BC65-DF069A2CFBFF}"/>
              </a:ext>
            </a:extLst>
          </p:cNvPr>
          <p:cNvCxnSpPr>
            <a:cxnSpLocks/>
          </p:cNvCxnSpPr>
          <p:nvPr/>
        </p:nvCxnSpPr>
        <p:spPr>
          <a:xfrm>
            <a:off x="2680377" y="2894096"/>
            <a:ext cx="1436084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7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37">
            <a:extLst>
              <a:ext uri="{FF2B5EF4-FFF2-40B4-BE49-F238E27FC236}">
                <a16:creationId xmlns:a16="http://schemas.microsoft.com/office/drawing/2014/main" id="{31064ADC-3D2D-1948-8898-693805AE7553}"/>
              </a:ext>
            </a:extLst>
          </p:cNvPr>
          <p:cNvSpPr/>
          <p:nvPr/>
        </p:nvSpPr>
        <p:spPr>
          <a:xfrm>
            <a:off x="338268" y="4965931"/>
            <a:ext cx="3883858" cy="1106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00" dirty="0">
              <a:cs typeface="SB Sans Text" panose="020B0503040504020204" pitchFamily="34" charset="0"/>
            </a:endParaRPr>
          </a:p>
        </p:txBody>
      </p:sp>
      <p:sp>
        <p:nvSpPr>
          <p:cNvPr id="9" name="Text 39">
            <a:extLst>
              <a:ext uri="{FF2B5EF4-FFF2-40B4-BE49-F238E27FC236}">
                <a16:creationId xmlns:a16="http://schemas.microsoft.com/office/drawing/2014/main" id="{DA412601-F98D-3249-96E6-50EF430B6192}"/>
              </a:ext>
            </a:extLst>
          </p:cNvPr>
          <p:cNvSpPr/>
          <p:nvPr/>
        </p:nvSpPr>
        <p:spPr>
          <a:xfrm>
            <a:off x="338268" y="683147"/>
            <a:ext cx="4238050" cy="209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  <a:ea typeface="SB Sans Display Semibold" pitchFamily="34" charset="-122"/>
                <a:cs typeface="SB Sans Display Semibold" pitchFamily="34" charset="-120"/>
              </a:rPr>
              <a:t>Каталог проектов</a:t>
            </a:r>
            <a:endParaRPr lang="en-US" sz="4999" b="1" dirty="0">
              <a:latin typeface="+mj-lt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4A3E0675-1E4B-3B4B-A305-40F08D4855E3}"/>
              </a:ext>
            </a:extLst>
          </p:cNvPr>
          <p:cNvSpPr/>
          <p:nvPr/>
        </p:nvSpPr>
        <p:spPr>
          <a:xfrm>
            <a:off x="9315852" y="1255988"/>
            <a:ext cx="2578846" cy="1124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rgbClr val="FFFFFF">
                    <a:alpha val="100000"/>
                  </a:srgbClr>
                </a:solidFill>
                <a:cs typeface="SB Sans Display Light" pitchFamily="34" charset="-120"/>
              </a:rPr>
              <a:t>Условия для попадания в каталог:</a:t>
            </a:r>
            <a:endParaRPr lang="en-US" sz="2800" b="1" dirty="0">
              <a:solidFill>
                <a:srgbClr val="FFFFFF">
                  <a:alpha val="100000"/>
                </a:srgbClr>
              </a:solidFill>
              <a:cs typeface="SB Sans Display Light" pitchFamily="34" charset="-120"/>
            </a:endParaRPr>
          </a:p>
        </p:txBody>
      </p:sp>
      <p:sp>
        <p:nvSpPr>
          <p:cNvPr id="17" name="Text 37">
            <a:extLst>
              <a:ext uri="{FF2B5EF4-FFF2-40B4-BE49-F238E27FC236}">
                <a16:creationId xmlns:a16="http://schemas.microsoft.com/office/drawing/2014/main" id="{FF1633D3-5784-724F-9B98-D87FF45BF275}"/>
              </a:ext>
            </a:extLst>
          </p:cNvPr>
          <p:cNvSpPr/>
          <p:nvPr/>
        </p:nvSpPr>
        <p:spPr>
          <a:xfrm>
            <a:off x="9106448" y="3253509"/>
            <a:ext cx="3093947" cy="1319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/>
              <a:t>- Активная аккредитация</a:t>
            </a:r>
          </a:p>
          <a:p>
            <a:r>
              <a:rPr lang="ru-RU" sz="1600" dirty="0">
                <a:effectLst/>
              </a:rPr>
              <a:t>- Отзывы от клиентов </a:t>
            </a:r>
            <a:r>
              <a:rPr lang="ru-RU" sz="1600" dirty="0" err="1"/>
              <a:t>С</a:t>
            </a:r>
            <a:r>
              <a:rPr lang="ru-RU" sz="1600" dirty="0" err="1">
                <a:effectLst/>
              </a:rPr>
              <a:t>бера</a:t>
            </a:r>
            <a:r>
              <a:rPr lang="ru-RU" sz="1600" dirty="0">
                <a:effectLst/>
              </a:rPr>
              <a:t> о качестве строительства</a:t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- Рейтинг не ниже 4</a:t>
            </a:r>
            <a:br>
              <a:rPr lang="ru-RU" sz="1600" dirty="0">
                <a:effectLst/>
              </a:rPr>
            </a:b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EBB7B6-6F59-A760-5E78-5DDD4C3786F2}"/>
              </a:ext>
            </a:extLst>
          </p:cNvPr>
          <p:cNvSpPr txBox="1"/>
          <p:nvPr/>
        </p:nvSpPr>
        <p:spPr>
          <a:xfrm>
            <a:off x="11046941" y="38553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4D98DD-BB91-4CDE-9F1F-9F6373B367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7" r="5854"/>
          <a:stretch/>
        </p:blipFill>
        <p:spPr>
          <a:xfrm>
            <a:off x="3677424" y="1229205"/>
            <a:ext cx="5242560" cy="3012380"/>
          </a:xfrm>
          <a:prstGeom prst="rect">
            <a:avLst/>
          </a:prstGeom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B62788-E3BF-4E47-A43F-664A01F30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744" y="1109433"/>
            <a:ext cx="5505920" cy="4639134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CF6EFFE-AE35-4C01-AC4B-BCD99D91DFBD}"/>
              </a:ext>
            </a:extLst>
          </p:cNvPr>
          <p:cNvGrpSpPr>
            <a:grpSpLocks noChangeAspect="1"/>
          </p:cNvGrpSpPr>
          <p:nvPr/>
        </p:nvGrpSpPr>
        <p:grpSpPr>
          <a:xfrm>
            <a:off x="224074" y="2735395"/>
            <a:ext cx="3224404" cy="4122605"/>
            <a:chOff x="5319947" y="1118940"/>
            <a:chExt cx="3425021" cy="4379107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7F4D23B-5217-47D8-9C52-B25F0F104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7783"/>
            <a:stretch/>
          </p:blipFill>
          <p:spPr>
            <a:xfrm>
              <a:off x="5319947" y="1118940"/>
              <a:ext cx="3425021" cy="4379107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181E784-F61A-44C7-A5C1-EFC1B74FA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3CC554-D91D-4ABF-86C4-E41B8C634B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8812"/>
          <a:stretch/>
        </p:blipFill>
        <p:spPr>
          <a:xfrm>
            <a:off x="338268" y="2853851"/>
            <a:ext cx="3021486" cy="4004149"/>
          </a:xfrm>
          <a:prstGeom prst="round2Same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D405F55-F949-4F39-B44A-1C447EB7D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5694" y="2936055"/>
            <a:ext cx="761164" cy="234204"/>
          </a:xfrm>
          <a:prstGeom prst="round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87236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99F0AB-4F15-45ED-9DB7-9D3BBA5E5295}"/>
              </a:ext>
            </a:extLst>
          </p:cNvPr>
          <p:cNvSpPr/>
          <p:nvPr/>
        </p:nvSpPr>
        <p:spPr>
          <a:xfrm>
            <a:off x="4483273" y="84455"/>
            <a:ext cx="405431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Карточка проекта</a:t>
            </a:r>
            <a:endParaRPr lang="en-US" sz="3200" b="1" dirty="0">
              <a:solidFill>
                <a:srgbClr val="FFFFFF">
                  <a:alpha val="100000"/>
                </a:srgbClr>
              </a:solidFill>
              <a:latin typeface="+mj-lt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9F72A9F-6FB5-487A-A2BF-27976933FD32}"/>
              </a:ext>
            </a:extLst>
          </p:cNvPr>
          <p:cNvGrpSpPr>
            <a:grpSpLocks noChangeAspect="1"/>
          </p:cNvGrpSpPr>
          <p:nvPr/>
        </p:nvGrpSpPr>
        <p:grpSpPr>
          <a:xfrm>
            <a:off x="1118154" y="115899"/>
            <a:ext cx="3224404" cy="6626201"/>
            <a:chOff x="5319947" y="1118940"/>
            <a:chExt cx="3425021" cy="7038473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9F90791-96C4-4EBE-90C3-0F18639A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FAC5830-F8FE-401E-B12E-F1D30502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35660CA-26CD-4FA2-AB03-D85525EDE64C}"/>
              </a:ext>
            </a:extLst>
          </p:cNvPr>
          <p:cNvGrpSpPr>
            <a:grpSpLocks noChangeAspect="1"/>
          </p:cNvGrpSpPr>
          <p:nvPr/>
        </p:nvGrpSpPr>
        <p:grpSpPr>
          <a:xfrm>
            <a:off x="8545114" y="115898"/>
            <a:ext cx="3224404" cy="6626201"/>
            <a:chOff x="5319947" y="1118940"/>
            <a:chExt cx="3425021" cy="703847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1060108E-4E50-4CC3-A576-A4E9A581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02E4B36-F465-41D9-AAB4-89BDE361E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711582-9A34-4820-A293-7533FACD6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02"/>
          <a:stretch/>
        </p:blipFill>
        <p:spPr>
          <a:xfrm>
            <a:off x="1240808" y="212367"/>
            <a:ext cx="2979096" cy="6229074"/>
          </a:xfrm>
          <a:prstGeom prst="round2Same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1C6351-9C1E-4097-89CF-05B9C6335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774" y="299457"/>
            <a:ext cx="761164" cy="234204"/>
          </a:xfrm>
          <a:prstGeom prst="round2Same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663F45-9F31-4349-AC95-BC4173E1C7FB}"/>
              </a:ext>
            </a:extLst>
          </p:cNvPr>
          <p:cNvSpPr txBox="1"/>
          <p:nvPr/>
        </p:nvSpPr>
        <p:spPr>
          <a:xfrm>
            <a:off x="4622664" y="883920"/>
            <a:ext cx="38211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Добавили возможность указать комплектации к проектам домов</a:t>
            </a:r>
          </a:p>
          <a:p>
            <a:r>
              <a:rPr lang="ru-RU" dirty="0"/>
              <a:t>Можно выбрать: </a:t>
            </a:r>
            <a:r>
              <a:rPr lang="ru-RU" i="1" dirty="0"/>
              <a:t>базовая, оптимальная, премиум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4FD8A4A2-D300-4112-B86D-F67BED4A8B2C}"/>
              </a:ext>
            </a:extLst>
          </p:cNvPr>
          <p:cNvCxnSpPr>
            <a:cxnSpLocks/>
          </p:cNvCxnSpPr>
          <p:nvPr/>
        </p:nvCxnSpPr>
        <p:spPr>
          <a:xfrm>
            <a:off x="7827072" y="1542816"/>
            <a:ext cx="1436084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E7787D-B315-4676-8E04-85E51DE473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44" r="20" b="4584"/>
          <a:stretch/>
        </p:blipFill>
        <p:spPr>
          <a:xfrm>
            <a:off x="8638857" y="183558"/>
            <a:ext cx="3032559" cy="6257883"/>
          </a:xfrm>
          <a:prstGeom prst="round2Same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CBB214-C880-452F-929D-35DE73661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846" y="299457"/>
            <a:ext cx="761164" cy="234204"/>
          </a:xfrm>
          <a:prstGeom prst="round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484923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41A3C5-397F-4632-B21C-6216A4DDC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4" r="1762"/>
          <a:stretch/>
        </p:blipFill>
        <p:spPr>
          <a:xfrm>
            <a:off x="4602481" y="473576"/>
            <a:ext cx="7142480" cy="415748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261E1E-F3F6-4CBB-912B-98C9D007D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88" y="406400"/>
            <a:ext cx="7406632" cy="62406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3E724-ECB8-47EF-A43E-679C85BEDEC0}"/>
              </a:ext>
            </a:extLst>
          </p:cNvPr>
          <p:cNvSpPr txBox="1"/>
          <p:nvPr/>
        </p:nvSpPr>
        <p:spPr>
          <a:xfrm>
            <a:off x="599440" y="2062480"/>
            <a:ext cx="37388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Добавлять комплектации очень важно для наполнения карточки проекта, чем больше информации в карточке, тем больше партнер будет получать </a:t>
            </a:r>
          </a:p>
          <a:p>
            <a:r>
              <a:rPr lang="ru-RU" dirty="0"/>
              <a:t>звонков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4F2F9A-6B45-4AE9-882B-1026354AE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06" y="821752"/>
            <a:ext cx="4839158" cy="47994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EFFAC3-A868-4806-B9FC-0507985C7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681" y="1569545"/>
            <a:ext cx="5323963" cy="479941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C91E7B-D84D-454A-A342-D34717E7392F}"/>
              </a:ext>
            </a:extLst>
          </p:cNvPr>
          <p:cNvSpPr/>
          <p:nvPr/>
        </p:nvSpPr>
        <p:spPr>
          <a:xfrm>
            <a:off x="3743057" y="111354"/>
            <a:ext cx="690462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Анкета карточка проекта </a:t>
            </a:r>
            <a:r>
              <a:rPr lang="en-US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new</a:t>
            </a:r>
            <a:endParaRPr lang="ru-RU" sz="3200" b="1" dirty="0">
              <a:solidFill>
                <a:srgbClr val="FFFFFF">
                  <a:alpha val="100000"/>
                </a:srgbClr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endParaRPr lang="en-US" sz="2000" b="1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0B4CCBC-F542-40E1-B2B9-D3F6808E9AAF}"/>
              </a:ext>
            </a:extLst>
          </p:cNvPr>
          <p:cNvSpPr/>
          <p:nvPr/>
        </p:nvSpPr>
        <p:spPr>
          <a:xfrm>
            <a:off x="3817667" y="6038756"/>
            <a:ext cx="1056640" cy="330200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505D302-DB19-40CC-84EC-88D41B61E750}"/>
              </a:ext>
            </a:extLst>
          </p:cNvPr>
          <p:cNvCxnSpPr>
            <a:cxnSpLocks/>
          </p:cNvCxnSpPr>
          <p:nvPr/>
        </p:nvCxnSpPr>
        <p:spPr>
          <a:xfrm flipH="1">
            <a:off x="4754951" y="4220850"/>
            <a:ext cx="3914364" cy="1989856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183AA1-4E1B-4E91-88E0-E550824BE739}"/>
              </a:ext>
            </a:extLst>
          </p:cNvPr>
          <p:cNvSpPr/>
          <p:nvPr/>
        </p:nvSpPr>
        <p:spPr>
          <a:xfrm>
            <a:off x="8767809" y="1081693"/>
            <a:ext cx="2763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размещения проектов необходимо заполнить все вкладки в файле. </a:t>
            </a:r>
          </a:p>
          <a:p>
            <a:r>
              <a:rPr lang="ru-RU" dirty="0"/>
              <a:t>Можно указать все 3 варианта комплектаций у проекта, а можно выбрать одну. Зависит от того, как строит подрядчик. </a:t>
            </a:r>
            <a:br>
              <a:rPr lang="ru-RU" dirty="0"/>
            </a:br>
            <a:r>
              <a:rPr lang="ru-RU" u="sng" dirty="0"/>
              <a:t>Но без указания хотя бы одного варианта комплектаций проекты опубликованы не будут.</a:t>
            </a:r>
          </a:p>
        </p:txBody>
      </p:sp>
    </p:spTree>
    <p:extLst>
      <p:ext uri="{BB962C8B-B14F-4D97-AF65-F5344CB8AC3E}">
        <p14:creationId xmlns:p14="http://schemas.microsoft.com/office/powerpoint/2010/main" val="390371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0EDAA6-420E-715D-430A-178A7830CE3A}"/>
              </a:ext>
            </a:extLst>
          </p:cNvPr>
          <p:cNvSpPr txBox="1"/>
          <p:nvPr/>
        </p:nvSpPr>
        <p:spPr>
          <a:xfrm>
            <a:off x="1983137" y="167193"/>
            <a:ext cx="1055893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 err="1">
                <a:solidFill>
                  <a:srgbClr val="FFFFFF">
                    <a:alpha val="100000"/>
                  </a:srgbClr>
                </a:solidFill>
                <a:latin typeface="+mj-lt"/>
              </a:rPr>
              <a:t>SelfService</a:t>
            </a:r>
            <a:r>
              <a:rPr lang="en-US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 – </a:t>
            </a:r>
            <a:r>
              <a:rPr lang="ru-RU" sz="3200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Возможности для подрядчика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F8C3A7-898B-AAAC-F014-0E3021CF358F}"/>
              </a:ext>
            </a:extLst>
          </p:cNvPr>
          <p:cNvSpPr txBox="1"/>
          <p:nvPr/>
        </p:nvSpPr>
        <p:spPr>
          <a:xfrm>
            <a:off x="150617" y="1444228"/>
            <a:ext cx="277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Карточка подрядчика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78C2B-7747-2E3F-346E-D4AFFF2C781D}"/>
              </a:ext>
            </a:extLst>
          </p:cNvPr>
          <p:cNvSpPr txBox="1"/>
          <p:nvPr/>
        </p:nvSpPr>
        <p:spPr>
          <a:xfrm>
            <a:off x="313225" y="2173148"/>
            <a:ext cx="2922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Личная страничка с проектами подрядчика, детальной информацией и отзывами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824C84E-3D25-4463-A613-5B1207D030BF}"/>
              </a:ext>
            </a:extLst>
          </p:cNvPr>
          <p:cNvGrpSpPr>
            <a:grpSpLocks noChangeAspect="1"/>
          </p:cNvGrpSpPr>
          <p:nvPr/>
        </p:nvGrpSpPr>
        <p:grpSpPr>
          <a:xfrm>
            <a:off x="3387714" y="841952"/>
            <a:ext cx="2771913" cy="5696324"/>
            <a:chOff x="5319947" y="1118940"/>
            <a:chExt cx="3425021" cy="7038473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5EE3CA46-57F6-4233-A316-963380D3A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F42A7FD-097B-467C-8691-EC6656A38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6527646-B914-43DC-83F1-906BAE6F39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883"/>
          <a:stretch/>
        </p:blipFill>
        <p:spPr>
          <a:xfrm>
            <a:off x="3478228" y="933764"/>
            <a:ext cx="2591063" cy="5393876"/>
          </a:xfrm>
          <a:prstGeom prst="round2Same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31D545-26B1-D34D-D065-DE901B6DE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322" y="1015954"/>
            <a:ext cx="720693" cy="221751"/>
          </a:xfrm>
          <a:prstGeom prst="round2Same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24D3960-D22A-4BE8-8023-8ED7873C877F}"/>
              </a:ext>
            </a:extLst>
          </p:cNvPr>
          <p:cNvGrpSpPr>
            <a:grpSpLocks noChangeAspect="1"/>
          </p:cNvGrpSpPr>
          <p:nvPr/>
        </p:nvGrpSpPr>
        <p:grpSpPr>
          <a:xfrm>
            <a:off x="6276850" y="824437"/>
            <a:ext cx="2771913" cy="5696324"/>
            <a:chOff x="5319947" y="1118940"/>
            <a:chExt cx="3425021" cy="7038473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00EE9DC8-FBA1-46A4-98AE-D986BD292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9947" y="1118940"/>
              <a:ext cx="3425021" cy="70384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0B82E3B-C37F-4CD1-8B80-84818323F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7960" y="1332085"/>
              <a:ext cx="966862" cy="297496"/>
            </a:xfrm>
            <a:prstGeom prst="rect">
              <a:avLst/>
            </a:prstGeom>
          </p:spPr>
        </p:pic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741165A-EA0C-475C-A599-EFAF04B765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867"/>
          <a:stretch/>
        </p:blipFill>
        <p:spPr>
          <a:xfrm>
            <a:off x="6370418" y="945964"/>
            <a:ext cx="2584775" cy="5381676"/>
          </a:xfrm>
          <a:prstGeom prst="round2Same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610A5AF-139D-436C-ABAD-853B8EB0B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503" y="1015954"/>
            <a:ext cx="720693" cy="221751"/>
          </a:xfrm>
          <a:prstGeom prst="round2Same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5D519F4-3A74-4A2A-95B8-23785CE53B28}"/>
              </a:ext>
            </a:extLst>
          </p:cNvPr>
          <p:cNvSpPr/>
          <p:nvPr/>
        </p:nvSpPr>
        <p:spPr>
          <a:xfrm>
            <a:off x="9753600" y="1457682"/>
            <a:ext cx="1085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Отзывы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158E40C-B758-4120-8198-655285E817E1}"/>
              </a:ext>
            </a:extLst>
          </p:cNvPr>
          <p:cNvSpPr/>
          <p:nvPr/>
        </p:nvSpPr>
        <p:spPr>
          <a:xfrm>
            <a:off x="9172539" y="2090321"/>
            <a:ext cx="2771913" cy="2077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Теперь клиенты могут </a:t>
            </a:r>
            <a:r>
              <a:rPr lang="ru-RU" u="sng" dirty="0"/>
              <a:t>самостоятельно</a:t>
            </a:r>
            <a:r>
              <a:rPr lang="ru-RU" dirty="0"/>
              <a:t> добавлять комментарии, и ставить рейтинг который помогает вам выделиться 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F9AFF04C-CD25-4F29-85F7-648C0F39B40A}"/>
              </a:ext>
            </a:extLst>
          </p:cNvPr>
          <p:cNvCxnSpPr>
            <a:cxnSpLocks/>
          </p:cNvCxnSpPr>
          <p:nvPr/>
        </p:nvCxnSpPr>
        <p:spPr>
          <a:xfrm flipH="1">
            <a:off x="8504680" y="4092976"/>
            <a:ext cx="1248920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35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F773BC-82EA-4C7B-8CB6-ED89FB541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3" t="2166" r="9908" b="6157"/>
          <a:stretch/>
        </p:blipFill>
        <p:spPr>
          <a:xfrm>
            <a:off x="843280" y="904240"/>
            <a:ext cx="6512560" cy="408432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59B19D0-C27D-4686-8B7A-03E7556068CB}"/>
              </a:ext>
            </a:extLst>
          </p:cNvPr>
          <p:cNvSpPr/>
          <p:nvPr/>
        </p:nvSpPr>
        <p:spPr>
          <a:xfrm>
            <a:off x="2635232" y="215044"/>
            <a:ext cx="2928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FFFFFF">
                    <a:alpha val="100000"/>
                  </a:srgbClr>
                </a:solidFill>
                <a:ea typeface="SB Sans Display Semibold" pitchFamily="34" charset="-122"/>
              </a:rPr>
              <a:t>Чат с подрядчиком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2C7D74-E676-4BB4-9C75-256A3BCE4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26" y="807720"/>
            <a:ext cx="6625813" cy="558272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9ACE3074-EDC2-496B-A104-16C22E5F82FB}"/>
              </a:ext>
            </a:extLst>
          </p:cNvPr>
          <p:cNvSpPr/>
          <p:nvPr/>
        </p:nvSpPr>
        <p:spPr>
          <a:xfrm>
            <a:off x="5000213" y="2133600"/>
            <a:ext cx="2468880" cy="1047688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07729B-49D9-4DED-A096-7C545BD96158}"/>
              </a:ext>
            </a:extLst>
          </p:cNvPr>
          <p:cNvSpPr/>
          <p:nvPr/>
        </p:nvSpPr>
        <p:spPr>
          <a:xfrm>
            <a:off x="8046720" y="1099740"/>
            <a:ext cx="330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запустили чаты клиентов с подрядчиками. Пользователь может задать вопрос по проекту дома</a:t>
            </a:r>
          </a:p>
          <a:p>
            <a:r>
              <a:rPr lang="ru-RU" dirty="0"/>
              <a:t>Всю активную переписку с клиентами по проектам домов подрядчики теперь могут вести в ДомКлик.PRO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DE3B8F3-E4BE-4646-938F-72EF218A311C}"/>
              </a:ext>
            </a:extLst>
          </p:cNvPr>
          <p:cNvCxnSpPr>
            <a:cxnSpLocks/>
          </p:cNvCxnSpPr>
          <p:nvPr/>
        </p:nvCxnSpPr>
        <p:spPr>
          <a:xfrm flipH="1">
            <a:off x="6859661" y="2680736"/>
            <a:ext cx="1115939" cy="0"/>
          </a:xfrm>
          <a:prstGeom prst="straightConnector1">
            <a:avLst/>
          </a:prstGeom>
          <a:ln w="12700">
            <a:solidFill>
              <a:schemeClr val="tx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25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467D7B-82A0-4BF3-B1AE-27D6B5297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" y="1111247"/>
            <a:ext cx="6924325" cy="3074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73F7A0-117A-4C30-9190-9CE1BFC2ED21}"/>
              </a:ext>
            </a:extLst>
          </p:cNvPr>
          <p:cNvSpPr txBox="1"/>
          <p:nvPr/>
        </p:nvSpPr>
        <p:spPr>
          <a:xfrm>
            <a:off x="4800019" y="82350"/>
            <a:ext cx="3350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Как пользоваться чатом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C5D08EC-1D22-4C2D-92A6-4C19C89267D1}"/>
              </a:ext>
            </a:extLst>
          </p:cNvPr>
          <p:cNvSpPr/>
          <p:nvPr/>
        </p:nvSpPr>
        <p:spPr>
          <a:xfrm>
            <a:off x="712693" y="3429000"/>
            <a:ext cx="1522507" cy="468568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CA023A-D434-407D-AB62-0B3DE45B0C10}"/>
              </a:ext>
            </a:extLst>
          </p:cNvPr>
          <p:cNvSpPr/>
          <p:nvPr/>
        </p:nvSpPr>
        <p:spPr>
          <a:xfrm>
            <a:off x="1282210" y="434139"/>
            <a:ext cx="71505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9E36"/>
              </a:highlight>
              <a:latin typeface="Calibri" panose="020F0502020204030204" pitchFamily="34" charset="0"/>
            </a:endParaRPr>
          </a:p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Шаг 1. В ЛК Домклик.PRO открыть в раздел «моя компания»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548461-F096-4F9A-9356-C17784A30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71"/>
          <a:stretch/>
        </p:blipFill>
        <p:spPr>
          <a:xfrm>
            <a:off x="2631440" y="1867566"/>
            <a:ext cx="6539677" cy="329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8DD5A290-F469-4D26-A91D-A52C46E2BF24}"/>
              </a:ext>
            </a:extLst>
          </p:cNvPr>
          <p:cNvSpPr/>
          <p:nvPr/>
        </p:nvSpPr>
        <p:spPr>
          <a:xfrm>
            <a:off x="8556770" y="4664772"/>
            <a:ext cx="892587" cy="648908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001A37-3317-4568-A219-007012B210B5}"/>
              </a:ext>
            </a:extLst>
          </p:cNvPr>
          <p:cNvSpPr txBox="1"/>
          <p:nvPr/>
        </p:nvSpPr>
        <p:spPr>
          <a:xfrm>
            <a:off x="2660238" y="1608453"/>
            <a:ext cx="763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Шаг 2. В правом нижнем углу появится иконка чата. При клике на неё откроются все активные чаты подрядчика.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819A46-664A-4C0C-A55D-3DB771937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898" y="2452341"/>
            <a:ext cx="4814632" cy="369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9397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AC3C05-EEFF-4F43-A550-8CCA79BD7D2C}"/>
              </a:ext>
            </a:extLst>
          </p:cNvPr>
          <p:cNvSpPr/>
          <p:nvPr/>
        </p:nvSpPr>
        <p:spPr>
          <a:xfrm>
            <a:off x="4479055" y="302899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Управление чатом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066F3F-F476-46B6-B03A-800FB3D97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" y="1757347"/>
            <a:ext cx="5422900" cy="257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A9F9C566-01D2-4FCF-9C13-300F2AB7A5CB}"/>
              </a:ext>
            </a:extLst>
          </p:cNvPr>
          <p:cNvSpPr/>
          <p:nvPr/>
        </p:nvSpPr>
        <p:spPr>
          <a:xfrm>
            <a:off x="3599540" y="2766664"/>
            <a:ext cx="1680030" cy="559465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B5B641-0A0E-4595-AC05-1A5BAA60A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864" y="3465914"/>
            <a:ext cx="6253382" cy="1885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9582552F-3C58-4967-AE22-9B7D1361B834}"/>
              </a:ext>
            </a:extLst>
          </p:cNvPr>
          <p:cNvSpPr/>
          <p:nvPr/>
        </p:nvSpPr>
        <p:spPr>
          <a:xfrm>
            <a:off x="6662006" y="4335447"/>
            <a:ext cx="955040" cy="646912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6B4EC-14CE-430E-8C14-0FA46AD02B4A}"/>
              </a:ext>
            </a:extLst>
          </p:cNvPr>
          <p:cNvSpPr txBox="1"/>
          <p:nvPr/>
        </p:nvSpPr>
        <p:spPr>
          <a:xfrm>
            <a:off x="6391912" y="2011466"/>
            <a:ext cx="526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разделе «настройки компании» можно управлять чатом (включить или выключить его)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57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6D39EA-6BE6-4F3B-93B7-85E0A073D824}"/>
              </a:ext>
            </a:extLst>
          </p:cNvPr>
          <p:cNvSpPr/>
          <p:nvPr/>
        </p:nvSpPr>
        <p:spPr>
          <a:xfrm>
            <a:off x="7305040" y="3064535"/>
            <a:ext cx="4518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Calibri" panose="020F0502020204030204" pitchFamily="34" charset="0"/>
              </a:rPr>
              <a:t>В разделе «моя компания» - «офис» можно </a:t>
            </a:r>
            <a:r>
              <a:rPr lang="ru-RU" b="1" i="1" dirty="0">
                <a:latin typeface="Calibri" panose="020F0502020204030204" pitchFamily="34" charset="0"/>
              </a:rPr>
              <a:t>назначить руководителем </a:t>
            </a:r>
            <a:r>
              <a:rPr lang="ru-RU" i="1" dirty="0">
                <a:latin typeface="Calibri" panose="020F0502020204030204" pitchFamily="34" charset="0"/>
              </a:rPr>
              <a:t>сотрудника, который будет отвечать в чат пользователям</a:t>
            </a:r>
            <a:endParaRPr lang="ru-RU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08810B-B452-4D9C-883D-75106C98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83" y="1050925"/>
            <a:ext cx="6580002" cy="4364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6A56DD-B96D-4F75-BC24-767737803025}"/>
              </a:ext>
            </a:extLst>
          </p:cNvPr>
          <p:cNvSpPr/>
          <p:nvPr/>
        </p:nvSpPr>
        <p:spPr>
          <a:xfrm>
            <a:off x="4241165" y="186174"/>
            <a:ext cx="3709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Делегирование</a:t>
            </a:r>
            <a:r>
              <a:rPr lang="ru-RU" b="1" dirty="0"/>
              <a:t> полномочий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6D8477A-70D8-4B18-89B1-1B162DD73B2E}"/>
              </a:ext>
            </a:extLst>
          </p:cNvPr>
          <p:cNvSpPr/>
          <p:nvPr/>
        </p:nvSpPr>
        <p:spPr>
          <a:xfrm>
            <a:off x="3989666" y="4740911"/>
            <a:ext cx="2035214" cy="664209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19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47DBD7-5619-4F19-BC83-AFCB1C761F51}"/>
              </a:ext>
            </a:extLst>
          </p:cNvPr>
          <p:cNvSpPr txBox="1"/>
          <p:nvPr/>
        </p:nvSpPr>
        <p:spPr>
          <a:xfrm>
            <a:off x="4120940" y="314960"/>
            <a:ext cx="3950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Личный кабинет подрядчика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3CF9AB-FC64-4AE5-97D8-E2D7DEAD9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55" y="1431122"/>
            <a:ext cx="6597570" cy="3812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8CA856-AB23-424A-9124-3D462B400547}"/>
              </a:ext>
            </a:extLst>
          </p:cNvPr>
          <p:cNvSpPr/>
          <p:nvPr/>
        </p:nvSpPr>
        <p:spPr>
          <a:xfrm>
            <a:off x="822155" y="846347"/>
            <a:ext cx="5913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Шаг 1. На главной странице выберите вашу компанию из выпадающего списка.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4504BD-DC8D-47EE-B8B5-7B45D7C5EDD7}"/>
              </a:ext>
            </a:extLst>
          </p:cNvPr>
          <p:cNvSpPr/>
          <p:nvPr/>
        </p:nvSpPr>
        <p:spPr>
          <a:xfrm>
            <a:off x="6096000" y="979869"/>
            <a:ext cx="58257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Шаг 2. Попадаете на страницу с проектами, где вы можете увидеть уже размещенные проекты компанией, а так же проекты, которые добавлены в архив (удалённые проекты). Так же проставляете ✅ - если работаете с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эскроу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-счетами.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136C2F-0413-45D6-9F5D-8A4800D5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179" y="2426419"/>
            <a:ext cx="6528122" cy="4037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5369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C5F37A-06F3-463C-BADC-F7DB5B87BA7D}"/>
              </a:ext>
            </a:extLst>
          </p:cNvPr>
          <p:cNvSpPr/>
          <p:nvPr/>
        </p:nvSpPr>
        <p:spPr>
          <a:xfrm>
            <a:off x="548640" y="166360"/>
            <a:ext cx="11094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Шаг 3.Заполняете информацию по размещаемому проекту дома. Красным отмечены обязательные поля для заполнения. Информация заполняется без точек и пробелов. Главная галерея – загружаются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рендеры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проекта (1-й загруженный рендер будет главным рендером). Фото построенных домов – загружаются фото построенных домов(по аналогии с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рендерами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,1-е загруженное фото построенного дома будет главным фото). Планировка – загружается планировка проекта дома. Видео – загружается ссылка на </a:t>
            </a:r>
            <a:r>
              <a:rPr lang="ru-RU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YouTube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9E36"/>
                </a:highlight>
                <a:latin typeface="Calibri" panose="020F0502020204030204" pitchFamily="34" charset="0"/>
              </a:rPr>
              <a:t> видео построенного дома по размещаемому проекту. Сохранить и разместить – проект опубликован ✅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B826D8-B3A2-4147-98CD-E309B6FFC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1736020"/>
            <a:ext cx="6528122" cy="4146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6C8FF4-4AD5-49DE-AADB-5B4DEE135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110" y="2837228"/>
            <a:ext cx="6574420" cy="3743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138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0B70DD-616E-419A-8B46-58A1BECCDD68}"/>
              </a:ext>
            </a:extLst>
          </p:cNvPr>
          <p:cNvSpPr/>
          <p:nvPr/>
        </p:nvSpPr>
        <p:spPr>
          <a:xfrm>
            <a:off x="1883282" y="149224"/>
            <a:ext cx="7980070" cy="78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4999" b="1" dirty="0">
                <a:solidFill>
                  <a:srgbClr val="FFFFFF">
                    <a:alpha val="100000"/>
                  </a:srgbClr>
                </a:solidFill>
                <a:latin typeface="+mj-lt"/>
              </a:rPr>
              <a:t>Материалы для работы</a:t>
            </a:r>
            <a:endParaRPr lang="en-US" sz="4999" b="1" dirty="0">
              <a:solidFill>
                <a:srgbClr val="FFFFFF">
                  <a:alpha val="100000"/>
                </a:srgb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DE5DA-5231-404D-92F8-791486110D9C}"/>
              </a:ext>
            </a:extLst>
          </p:cNvPr>
          <p:cNvSpPr txBox="1"/>
          <p:nvPr/>
        </p:nvSpPr>
        <p:spPr>
          <a:xfrm>
            <a:off x="782321" y="1615440"/>
            <a:ext cx="10137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Подробная статья о том, как оставить отзыв </a:t>
            </a:r>
            <a:r>
              <a:rPr lang="en-US" dirty="0">
                <a:hlinkClick r:id="rId2"/>
              </a:rPr>
              <a:t>https://blog.domclick.ru/partneram/post/podelites-svoim-otzyvom-o-tom-kak-proshlo-stroitelstvo-doma</a:t>
            </a:r>
            <a:r>
              <a:rPr lang="ru-RU" dirty="0"/>
              <a:t> </a:t>
            </a:r>
          </a:p>
          <a:p>
            <a:pPr marL="342900" indent="-342900">
              <a:buAutoNum type="arabicPeriod"/>
            </a:pPr>
            <a:r>
              <a:rPr lang="ru-RU" dirty="0" err="1"/>
              <a:t>Анкета+комплектации</a:t>
            </a:r>
            <a:r>
              <a:rPr lang="ru-RU" dirty="0"/>
              <a:t> </a:t>
            </a:r>
            <a:r>
              <a:rPr lang="ru-RU" dirty="0">
                <a:hlinkClick r:id="rId3" action="ppaction://hlinkfile"/>
              </a:rPr>
              <a:t>АНКЕТА_КАРТОЧКА ПРОЕКТА_new.xlsx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Пример заполнения </a:t>
            </a:r>
            <a:r>
              <a:rPr lang="ru-RU" dirty="0" err="1"/>
              <a:t>анкеты+комплектации</a:t>
            </a:r>
            <a:r>
              <a:rPr lang="ru-RU" dirty="0"/>
              <a:t> </a:t>
            </a:r>
            <a:r>
              <a:rPr lang="ru-RU" dirty="0">
                <a:hlinkClick r:id="rId4" action="ppaction://hlinkfile"/>
              </a:rPr>
              <a:t>Размещение проектов\Пример.</a:t>
            </a:r>
            <a:r>
              <a:rPr lang="en-US" dirty="0">
                <a:hlinkClick r:id="rId4" action="ppaction://hlinkfile"/>
              </a:rPr>
              <a:t>xlsx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Инструкция как пользоваться чатом </a:t>
            </a:r>
            <a:r>
              <a:rPr lang="ru-RU" dirty="0">
                <a:hlinkClick r:id="rId5" action="ppaction://hlinkfile"/>
              </a:rPr>
              <a:t>Инструкция использования чата.</a:t>
            </a:r>
            <a:r>
              <a:rPr lang="en-US" dirty="0">
                <a:hlinkClick r:id="rId5" action="ppaction://hlinkfile"/>
              </a:rPr>
              <a:t>pdf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Инструкция личный кабинет подрядчика </a:t>
            </a:r>
            <a:r>
              <a:rPr lang="ru-RU" dirty="0">
                <a:hlinkClick r:id="rId6" action="ppaction://hlinkfile"/>
              </a:rPr>
              <a:t>Инструкция_Личный_кабинет_подрядчика.pdf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0741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85345" y="-223155"/>
            <a:ext cx="12762688" cy="71819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09" y="657225"/>
            <a:ext cx="10515600" cy="2771775"/>
          </a:xfrm>
        </p:spPr>
        <p:txBody>
          <a:bodyPr anchor="t">
            <a:noAutofit/>
          </a:bodyPr>
          <a:lstStyle/>
          <a:p>
            <a:r>
              <a:rPr lang="ru-RU" sz="64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Медийные форматы</a:t>
            </a:r>
            <a:br>
              <a:rPr lang="ru-RU" sz="64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</a:br>
            <a:r>
              <a:rPr lang="ru-RU" sz="64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размещения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839609" y="5530386"/>
            <a:ext cx="2011167" cy="6703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08165F-8080-C7F5-FF8A-1526914A2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2140" y="1404938"/>
            <a:ext cx="6864235" cy="6858000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56149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CD615EB-D12B-1FCA-3A9F-7D5F73F43ADA}"/>
              </a:ext>
            </a:extLst>
          </p:cNvPr>
          <p:cNvSpPr/>
          <p:nvPr/>
        </p:nvSpPr>
        <p:spPr>
          <a:xfrm>
            <a:off x="3096767" y="3033286"/>
            <a:ext cx="8255445" cy="3167488"/>
          </a:xfrm>
          <a:prstGeom prst="roundRect">
            <a:avLst>
              <a:gd name="adj" fmla="val 5675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Снимок экрана 2023-01-23 в 14.15.41.png">
            <a:extLst>
              <a:ext uri="{FF2B5EF4-FFF2-40B4-BE49-F238E27FC236}">
                <a16:creationId xmlns:a16="http://schemas.microsoft.com/office/drawing/2014/main" id="{4F3D1A1B-4DD1-897E-900B-885563AFF4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07" b="16409"/>
          <a:stretch/>
        </p:blipFill>
        <p:spPr>
          <a:xfrm>
            <a:off x="9044209" y="3326307"/>
            <a:ext cx="1559646" cy="2874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B76456-79E3-DFD0-13CC-705E26B7BD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12" b="65782"/>
          <a:stretch/>
        </p:blipFill>
        <p:spPr>
          <a:xfrm>
            <a:off x="3953279" y="3340235"/>
            <a:ext cx="3900115" cy="231072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11FEAA-5A34-C4DC-DFB5-3606A7AD3A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789"/>
          <a:stretch/>
        </p:blipFill>
        <p:spPr>
          <a:xfrm>
            <a:off x="8831272" y="3163528"/>
            <a:ext cx="1973697" cy="3037246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Медийные форматы размещения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7E761BE2-1A92-E0CD-C21A-A3CD76813766}"/>
              </a:ext>
            </a:extLst>
          </p:cNvPr>
          <p:cNvSpPr/>
          <p:nvPr/>
        </p:nvSpPr>
        <p:spPr>
          <a:xfrm>
            <a:off x="839788" y="1792586"/>
            <a:ext cx="2195512" cy="4416941"/>
          </a:xfrm>
          <a:prstGeom prst="roundRect">
            <a:avLst>
              <a:gd name="adj" fmla="val 825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1F916F-7992-E768-8497-35FC32CC82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222" b="8144"/>
          <a:stretch/>
        </p:blipFill>
        <p:spPr>
          <a:xfrm>
            <a:off x="1084704" y="2214100"/>
            <a:ext cx="1705679" cy="3986673"/>
          </a:xfrm>
          <a:prstGeom prst="rect">
            <a:avLst/>
          </a:prstGeom>
          <a:ln w="38100">
            <a:noFill/>
          </a:ln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7A5EF8D-B7CB-B6F1-F237-C72FB671C263}"/>
              </a:ext>
            </a:extLst>
          </p:cNvPr>
          <p:cNvSpPr txBox="1">
            <a:spLocks/>
          </p:cNvSpPr>
          <p:nvPr/>
        </p:nvSpPr>
        <p:spPr>
          <a:xfrm>
            <a:off x="839788" y="1932081"/>
            <a:ext cx="2195512" cy="212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" panose="020B0503040504020204" pitchFamily="34" charset="0"/>
                <a:ea typeface="Tahoma" panose="020B0604030504040204" pitchFamily="34" charset="0"/>
                <a:cs typeface="SB Sans Display" panose="020B0503040504020204" pitchFamily="34" charset="0"/>
              </a:rPr>
              <a:t>Страница поиска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0C9B02E-9386-3EB0-5DD4-3BF66F8C9F5C}"/>
              </a:ext>
            </a:extLst>
          </p:cNvPr>
          <p:cNvSpPr/>
          <p:nvPr/>
        </p:nvSpPr>
        <p:spPr>
          <a:xfrm>
            <a:off x="3096767" y="1792586"/>
            <a:ext cx="2407127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A04B7314-A7B2-C3F7-E95E-51D8A5624D8A}"/>
              </a:ext>
            </a:extLst>
          </p:cNvPr>
          <p:cNvSpPr/>
          <p:nvPr/>
        </p:nvSpPr>
        <p:spPr>
          <a:xfrm>
            <a:off x="8616215" y="1792586"/>
            <a:ext cx="2735997" cy="1168102"/>
          </a:xfrm>
          <a:prstGeom prst="roundRect">
            <a:avLst>
              <a:gd name="adj" fmla="val 16118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A6A10E43-6363-73BD-49EA-7AB2396DBAEE}"/>
              </a:ext>
            </a:extLst>
          </p:cNvPr>
          <p:cNvSpPr txBox="1">
            <a:spLocks/>
          </p:cNvSpPr>
          <p:nvPr/>
        </p:nvSpPr>
        <p:spPr>
          <a:xfrm>
            <a:off x="3278753" y="1919380"/>
            <a:ext cx="2106047" cy="935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Логотип компании </a:t>
            </a:r>
          </a:p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Заголовок</a:t>
            </a:r>
          </a:p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Подзаголовок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FBEE69D-5289-8EC1-0E17-70C8329C42B3}"/>
              </a:ext>
            </a:extLst>
          </p:cNvPr>
          <p:cNvSpPr txBox="1">
            <a:spLocks/>
          </p:cNvSpPr>
          <p:nvPr/>
        </p:nvSpPr>
        <p:spPr>
          <a:xfrm>
            <a:off x="8616215" y="1919380"/>
            <a:ext cx="2735998" cy="2947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CTR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 Sans Display Semibold" panose="020B0503040504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E939EC5-6ADD-85FD-9DAA-F0C655C11268}"/>
              </a:ext>
            </a:extLst>
          </p:cNvPr>
          <p:cNvSpPr txBox="1">
            <a:spLocks/>
          </p:cNvSpPr>
          <p:nvPr/>
        </p:nvSpPr>
        <p:spPr>
          <a:xfrm>
            <a:off x="8616215" y="2239041"/>
            <a:ext cx="2735997" cy="615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,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30 – 0,91%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D970"/>
              </a:solidFill>
              <a:effectLst/>
              <a:uLnTx/>
              <a:uFillTx/>
              <a:latin typeface="SB Sans Display Semibold" panose="020B0503040504020204" pitchFamily="34" charset="0"/>
              <a:ea typeface="+mn-ea"/>
              <a:cs typeface="SB Sans Display Semibold" panose="020B0503040504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804" y="3153300"/>
            <a:ext cx="4877993" cy="2813160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7A17E006-316F-0FE8-1474-6EA6F4F578CD}"/>
              </a:ext>
            </a:extLst>
          </p:cNvPr>
          <p:cNvSpPr/>
          <p:nvPr/>
        </p:nvSpPr>
        <p:spPr>
          <a:xfrm>
            <a:off x="5567689" y="1796491"/>
            <a:ext cx="2979721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0BC9EEE-2847-33DE-2255-49813241314D}"/>
              </a:ext>
            </a:extLst>
          </p:cNvPr>
          <p:cNvSpPr txBox="1">
            <a:spLocks/>
          </p:cNvSpPr>
          <p:nvPr/>
        </p:nvSpPr>
        <p:spPr>
          <a:xfrm>
            <a:off x="5749675" y="2148840"/>
            <a:ext cx="2662805" cy="811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коттеджного поселка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проектов заказчика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Страница подрядчика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Сайт партнера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DAC53CC9-E7FF-7D23-F4B2-0BBF3795738F}"/>
              </a:ext>
            </a:extLst>
          </p:cNvPr>
          <p:cNvSpPr txBox="1">
            <a:spLocks/>
          </p:cNvSpPr>
          <p:nvPr/>
        </p:nvSpPr>
        <p:spPr>
          <a:xfrm>
            <a:off x="5749675" y="1919379"/>
            <a:ext cx="2795406" cy="2255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Целевая страница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E0EC8A4-8D0C-5900-0B31-80951635A02E}"/>
              </a:ext>
            </a:extLst>
          </p:cNvPr>
          <p:cNvSpPr txBox="1">
            <a:spLocks/>
          </p:cNvSpPr>
          <p:nvPr/>
        </p:nvSpPr>
        <p:spPr>
          <a:xfrm>
            <a:off x="839787" y="1089027"/>
            <a:ext cx="10512423" cy="703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Большой графический баннер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1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.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7656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00CD72C-BB3C-C390-52A3-C4CC73BF1904}"/>
              </a:ext>
            </a:extLst>
          </p:cNvPr>
          <p:cNvSpPr/>
          <p:nvPr/>
        </p:nvSpPr>
        <p:spPr>
          <a:xfrm>
            <a:off x="3096767" y="3033286"/>
            <a:ext cx="8255445" cy="3167488"/>
          </a:xfrm>
          <a:prstGeom prst="roundRect">
            <a:avLst>
              <a:gd name="adj" fmla="val 5675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B76456-79E3-DFD0-13CC-705E26B7BD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525" b="47469"/>
          <a:stretch/>
        </p:blipFill>
        <p:spPr>
          <a:xfrm>
            <a:off x="3953279" y="3340235"/>
            <a:ext cx="3900115" cy="2310726"/>
          </a:xfrm>
          <a:prstGeom prst="rect">
            <a:avLst/>
          </a:prstGeom>
        </p:spPr>
      </p:pic>
      <p:pic>
        <p:nvPicPr>
          <p:cNvPr id="23" name="Снимок экрана 2023-01-23 в 14.15.41.png">
            <a:extLst>
              <a:ext uri="{FF2B5EF4-FFF2-40B4-BE49-F238E27FC236}">
                <a16:creationId xmlns:a16="http://schemas.microsoft.com/office/drawing/2014/main" id="{4F3D1A1B-4DD1-897E-900B-885563AFF4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7" b="15230"/>
          <a:stretch/>
        </p:blipFill>
        <p:spPr>
          <a:xfrm>
            <a:off x="9044209" y="3307976"/>
            <a:ext cx="1559646" cy="2892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11FEAA-5A34-C4DC-DFB5-3606A7AD3A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789"/>
          <a:stretch/>
        </p:blipFill>
        <p:spPr>
          <a:xfrm>
            <a:off x="8831272" y="3163528"/>
            <a:ext cx="1973697" cy="3037246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7804" y="3153300"/>
            <a:ext cx="4877993" cy="2813160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7E761BE2-1A92-E0CD-C21A-A3CD76813766}"/>
              </a:ext>
            </a:extLst>
          </p:cNvPr>
          <p:cNvSpPr/>
          <p:nvPr/>
        </p:nvSpPr>
        <p:spPr>
          <a:xfrm>
            <a:off x="839788" y="1792586"/>
            <a:ext cx="2195512" cy="4416941"/>
          </a:xfrm>
          <a:prstGeom prst="roundRect">
            <a:avLst>
              <a:gd name="adj" fmla="val 825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3B054BB-E255-40CE-B224-F3D82B939777}"/>
              </a:ext>
            </a:extLst>
          </p:cNvPr>
          <p:cNvSpPr txBox="1">
            <a:spLocks/>
          </p:cNvSpPr>
          <p:nvPr/>
        </p:nvSpPr>
        <p:spPr>
          <a:xfrm>
            <a:off x="839787" y="1089027"/>
            <a:ext cx="10512423" cy="703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ТГБ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(3.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)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7A5EF8D-B7CB-B6F1-F237-C72FB671C263}"/>
              </a:ext>
            </a:extLst>
          </p:cNvPr>
          <p:cNvSpPr txBox="1">
            <a:spLocks/>
          </p:cNvSpPr>
          <p:nvPr/>
        </p:nvSpPr>
        <p:spPr>
          <a:xfrm>
            <a:off x="839788" y="1932081"/>
            <a:ext cx="2195512" cy="212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" panose="020B0503040504020204" pitchFamily="34" charset="0"/>
                <a:ea typeface="Tahoma" panose="020B0604030504040204" pitchFamily="34" charset="0"/>
                <a:cs typeface="SB Sans Display" panose="020B0503040504020204" pitchFamily="34" charset="0"/>
              </a:rPr>
              <a:t>Страница поиска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7EFFF75-9E13-B34D-1C2A-BA3671C8A6FE}"/>
              </a:ext>
            </a:extLst>
          </p:cNvPr>
          <p:cNvSpPr/>
          <p:nvPr/>
        </p:nvSpPr>
        <p:spPr>
          <a:xfrm>
            <a:off x="3096767" y="1792586"/>
            <a:ext cx="2407127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A3FA73B-F692-7605-7C66-AEFDE43057E1}"/>
              </a:ext>
            </a:extLst>
          </p:cNvPr>
          <p:cNvSpPr/>
          <p:nvPr/>
        </p:nvSpPr>
        <p:spPr>
          <a:xfrm>
            <a:off x="8616215" y="1792586"/>
            <a:ext cx="2735997" cy="1168102"/>
          </a:xfrm>
          <a:prstGeom prst="roundRect">
            <a:avLst>
              <a:gd name="adj" fmla="val 16118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1E50383-AE05-6EBB-F7E7-57D447B12EAD}"/>
              </a:ext>
            </a:extLst>
          </p:cNvPr>
          <p:cNvSpPr txBox="1">
            <a:spLocks/>
          </p:cNvSpPr>
          <p:nvPr/>
        </p:nvSpPr>
        <p:spPr>
          <a:xfrm>
            <a:off x="3104105" y="1686316"/>
            <a:ext cx="2280695" cy="13384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Страницы: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  <a:p>
            <a:pPr marL="0" marR="0" lvl="1" indent="-141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Результат поиска, проекта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D0BB2372-926A-9BE6-6994-EF63AFC0DC69}"/>
              </a:ext>
            </a:extLst>
          </p:cNvPr>
          <p:cNvSpPr txBox="1">
            <a:spLocks/>
          </p:cNvSpPr>
          <p:nvPr/>
        </p:nvSpPr>
        <p:spPr>
          <a:xfrm>
            <a:off x="8616215" y="1919380"/>
            <a:ext cx="2735998" cy="2947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CTR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 Sans Display Semibold" panose="020B0503040504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12FA3EF5-633E-DE8C-33C5-284475BFE4C6}"/>
              </a:ext>
            </a:extLst>
          </p:cNvPr>
          <p:cNvSpPr/>
          <p:nvPr/>
        </p:nvSpPr>
        <p:spPr>
          <a:xfrm>
            <a:off x="5567689" y="1796491"/>
            <a:ext cx="2979721" cy="1168102"/>
          </a:xfrm>
          <a:prstGeom prst="roundRect">
            <a:avLst>
              <a:gd name="adj" fmla="val 1637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42AFCD0-071D-D8DC-A0B6-56ADA2BB32DF}"/>
              </a:ext>
            </a:extLst>
          </p:cNvPr>
          <p:cNvSpPr txBox="1">
            <a:spLocks/>
          </p:cNvSpPr>
          <p:nvPr/>
        </p:nvSpPr>
        <p:spPr>
          <a:xfrm>
            <a:off x="5749675" y="2148840"/>
            <a:ext cx="2662805" cy="811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Лендинг</a:t>
            </a: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 страница на </a:t>
            </a:r>
            <a:r>
              <a:rPr kumimoji="0" lang="ru-RU" alt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Домклик</a:t>
            </a:r>
            <a:endParaRPr kumimoji="0" lang="ru-RU" altLang="ru-RU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Light" panose="020B0303040504020204" pitchFamily="34" charset="0"/>
            </a:endParaRP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ЖК на </a:t>
            </a:r>
            <a:r>
              <a:rPr kumimoji="0" lang="ru-RU" alt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Домклик</a:t>
            </a:r>
            <a:endParaRPr kumimoji="0" lang="ru-RU" altLang="ru-RU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Light" panose="020B0303040504020204" pitchFamily="34" charset="0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endParaRPr kumimoji="0" lang="ru-RU" altLang="ru-RU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75A9352-5C53-F004-85DC-F4FF1E142478}"/>
              </a:ext>
            </a:extLst>
          </p:cNvPr>
          <p:cNvSpPr txBox="1">
            <a:spLocks/>
          </p:cNvSpPr>
          <p:nvPr/>
        </p:nvSpPr>
        <p:spPr>
          <a:xfrm>
            <a:off x="5749675" y="1919379"/>
            <a:ext cx="2795406" cy="2255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Целевая страница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A5AF50DA-8C41-A62A-23F2-7DD53D550AF9}"/>
              </a:ext>
            </a:extLst>
          </p:cNvPr>
          <p:cNvSpPr txBox="1">
            <a:spLocks/>
          </p:cNvSpPr>
          <p:nvPr/>
        </p:nvSpPr>
        <p:spPr>
          <a:xfrm>
            <a:off x="8616215" y="2239041"/>
            <a:ext cx="2735997" cy="615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,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30 – 0,90%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D970"/>
              </a:solidFill>
              <a:effectLst/>
              <a:uLnTx/>
              <a:uFillTx/>
              <a:latin typeface="SB Sans Display Semibold" panose="020B0503040504020204" pitchFamily="34" charset="0"/>
              <a:ea typeface="+mn-ea"/>
              <a:cs typeface="SB Sans Display Semibold" panose="020B050304050402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D445954-A6E4-A554-0E24-C3CD64894A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222" b="8144"/>
          <a:stretch/>
        </p:blipFill>
        <p:spPr>
          <a:xfrm>
            <a:off x="1084704" y="2214100"/>
            <a:ext cx="1705679" cy="3986673"/>
          </a:xfrm>
          <a:prstGeom prst="rect">
            <a:avLst/>
          </a:prstGeom>
          <a:ln w="38100">
            <a:noFill/>
          </a:ln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727C02-4F68-479D-B346-6667C40D4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Медийные форматы размещения</a:t>
            </a:r>
          </a:p>
        </p:txBody>
      </p:sp>
    </p:spTree>
    <p:extLst>
      <p:ext uri="{BB962C8B-B14F-4D97-AF65-F5344CB8AC3E}">
        <p14:creationId xmlns:p14="http://schemas.microsoft.com/office/powerpoint/2010/main" val="3995704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85345" y="-223155"/>
            <a:ext cx="12762688" cy="71819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01B27A-99B6-E0E7-8FFB-F7F343A1E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2831">
            <a:off x="7525376" y="1068229"/>
            <a:ext cx="686582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09" y="657225"/>
            <a:ext cx="10515600" cy="2771775"/>
          </a:xfrm>
        </p:spPr>
        <p:txBody>
          <a:bodyPr anchor="t">
            <a:no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Спецпроект </a:t>
            </a:r>
            <a:br>
              <a:rPr lang="ru-RU" sz="66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</a:br>
            <a:r>
              <a:rPr lang="ru-RU" sz="66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SB Sans Display Semibold" panose="020B0503040504020204" pitchFamily="34" charset="0"/>
              </a:rPr>
              <a:t>Эксклюзивные форматы размещения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839609" y="5530386"/>
            <a:ext cx="2011167" cy="67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86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CD615EB-D12B-1FCA-3A9F-7D5F73F43ADA}"/>
              </a:ext>
            </a:extLst>
          </p:cNvPr>
          <p:cNvSpPr/>
          <p:nvPr/>
        </p:nvSpPr>
        <p:spPr>
          <a:xfrm>
            <a:off x="839788" y="1792587"/>
            <a:ext cx="7451725" cy="4408187"/>
          </a:xfrm>
          <a:prstGeom prst="roundRect">
            <a:avLst>
              <a:gd name="adj" fmla="val 4519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B76456-79E3-DFD0-13CC-705E26B7B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5" r="3201"/>
          <a:stretch/>
        </p:blipFill>
        <p:spPr>
          <a:xfrm>
            <a:off x="1951290" y="2300450"/>
            <a:ext cx="5202606" cy="30824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684" y="2029945"/>
            <a:ext cx="6507058" cy="3752649"/>
          </a:xfrm>
          <a:prstGeom prst="rect">
            <a:avLst/>
          </a:prstGeom>
          <a:effectLst>
            <a:glow rad="152400">
              <a:schemeClr val="bg1">
                <a:alpha val="40000"/>
              </a:schemeClr>
            </a:glow>
          </a:effec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3B054BB-E255-40CE-B224-F3D82B939777}"/>
              </a:ext>
            </a:extLst>
          </p:cNvPr>
          <p:cNvSpPr txBox="1">
            <a:spLocks/>
          </p:cNvSpPr>
          <p:nvPr/>
        </p:nvSpPr>
        <p:spPr>
          <a:xfrm>
            <a:off x="839788" y="1089027"/>
            <a:ext cx="10878600" cy="7035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Баннер логотип на карте (5.1)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2589BE4-12D3-7D3E-06B5-7472C5206891}"/>
              </a:ext>
            </a:extLst>
          </p:cNvPr>
          <p:cNvSpPr/>
          <p:nvPr/>
        </p:nvSpPr>
        <p:spPr>
          <a:xfrm>
            <a:off x="8372492" y="1792587"/>
            <a:ext cx="2987330" cy="1345117"/>
          </a:xfrm>
          <a:prstGeom prst="roundRect">
            <a:avLst>
              <a:gd name="adj" fmla="val 13055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2B31A05-68B0-425F-6C37-47EC6C4F2B64}"/>
              </a:ext>
            </a:extLst>
          </p:cNvPr>
          <p:cNvSpPr txBox="1">
            <a:spLocks/>
          </p:cNvSpPr>
          <p:nvPr/>
        </p:nvSpPr>
        <p:spPr>
          <a:xfrm>
            <a:off x="8554478" y="1993873"/>
            <a:ext cx="2686250" cy="935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Уникальное торговое предложение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Логотип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5B6C288-4A1C-A076-21AE-D2326CE8026D}"/>
              </a:ext>
            </a:extLst>
          </p:cNvPr>
          <p:cNvSpPr/>
          <p:nvPr/>
        </p:nvSpPr>
        <p:spPr>
          <a:xfrm>
            <a:off x="8372491" y="3219315"/>
            <a:ext cx="2979721" cy="1731745"/>
          </a:xfrm>
          <a:prstGeom prst="roundRect">
            <a:avLst>
              <a:gd name="adj" fmla="val 11649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E127AE6-6DBB-5AE0-5781-86148B0B1A3E}"/>
              </a:ext>
            </a:extLst>
          </p:cNvPr>
          <p:cNvSpPr txBox="1">
            <a:spLocks/>
          </p:cNvSpPr>
          <p:nvPr/>
        </p:nvSpPr>
        <p:spPr>
          <a:xfrm>
            <a:off x="8554477" y="3666392"/>
            <a:ext cx="2662805" cy="1072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коттеджного поселка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Карточка проектов заказчика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Страница подрядчика</a:t>
            </a:r>
          </a:p>
          <a:p>
            <a:pPr marL="0" marR="0" lvl="1" indent="-133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21AA75"/>
              </a:buClr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Light" panose="020B0303040504020204" pitchFamily="34" charset="0"/>
                <a:ea typeface="Tahoma" panose="020B0604030504040204" pitchFamily="34" charset="0"/>
                <a:cs typeface="SB Sans Display Light" panose="020B0303040504020204" pitchFamily="34" charset="0"/>
              </a:rPr>
              <a:t>Сайт партнера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813A1E1E-2E79-B7DD-CA94-69C2FE4BCA9D}"/>
              </a:ext>
            </a:extLst>
          </p:cNvPr>
          <p:cNvSpPr txBox="1">
            <a:spLocks/>
          </p:cNvSpPr>
          <p:nvPr/>
        </p:nvSpPr>
        <p:spPr>
          <a:xfrm>
            <a:off x="8554477" y="3429001"/>
            <a:ext cx="2795406" cy="3490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Целевая страница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C1250B8-C856-3C9C-5F22-E58F1C0C7EAB}"/>
              </a:ext>
            </a:extLst>
          </p:cNvPr>
          <p:cNvSpPr/>
          <p:nvPr/>
        </p:nvSpPr>
        <p:spPr>
          <a:xfrm>
            <a:off x="8372491" y="5032672"/>
            <a:ext cx="2979721" cy="1168102"/>
          </a:xfrm>
          <a:prstGeom prst="roundRect">
            <a:avLst>
              <a:gd name="adj" fmla="val 16118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7D95235-96D6-6A5D-C903-FCE7EEFE7D9A}"/>
              </a:ext>
            </a:extLst>
          </p:cNvPr>
          <p:cNvSpPr txBox="1">
            <a:spLocks/>
          </p:cNvSpPr>
          <p:nvPr/>
        </p:nvSpPr>
        <p:spPr>
          <a:xfrm>
            <a:off x="8372491" y="5159466"/>
            <a:ext cx="2979722" cy="2947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CTR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 Sans Display Semibold" panose="020B0503040504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4134B1DA-6995-3459-0C9E-60D52ED2A3A0}"/>
              </a:ext>
            </a:extLst>
          </p:cNvPr>
          <p:cNvSpPr txBox="1">
            <a:spLocks/>
          </p:cNvSpPr>
          <p:nvPr/>
        </p:nvSpPr>
        <p:spPr>
          <a:xfrm>
            <a:off x="8372491" y="5479127"/>
            <a:ext cx="2979721" cy="615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1AA75"/>
              </a:buClr>
              <a:buSzPct val="90000"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0</a:t>
            </a: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,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D970"/>
                </a:solidFill>
                <a:effectLst/>
                <a:uLnTx/>
                <a:uFillTx/>
                <a:latin typeface="SB Sans Display Semibold" panose="020B0503040504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30 – 0,90%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D970"/>
              </a:solidFill>
              <a:effectLst/>
              <a:uLnTx/>
              <a:uFillTx/>
              <a:latin typeface="SB Sans Display Semibold" panose="020B0503040504020204" pitchFamily="34" charset="0"/>
              <a:ea typeface="+mn-ea"/>
              <a:cs typeface="SB Sans Display Semibold" panose="020B050304050402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0A833C2-3AEC-5C2D-25AD-7FF19A09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533254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61960"/>
            <a:ext cx="12762688" cy="71819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8CF684-7471-A15A-0B71-F6E86432CA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" b="37812"/>
          <a:stretch/>
        </p:blipFill>
        <p:spPr>
          <a:xfrm>
            <a:off x="5609431" y="1906621"/>
            <a:ext cx="5817326" cy="37755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CFFE90-C7B0-8017-EBE0-D60868E74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305" y="1634835"/>
            <a:ext cx="7227463" cy="4565939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157A9B-9F58-E539-4725-75EDD944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09" y="657226"/>
            <a:ext cx="5256391" cy="431800"/>
          </a:xfrm>
        </p:spPr>
        <p:txBody>
          <a:bodyPr anchor="t">
            <a:noAutofit/>
          </a:bodyPr>
          <a:lstStyle/>
          <a:p>
            <a:r>
              <a:rPr lang="ru-RU" sz="1800" b="1" dirty="0">
                <a:solidFill>
                  <a:srgbClr val="939393"/>
                </a:solidFill>
                <a:latin typeface="+mn-lt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69A37-FDD4-F7C3-F015-8331FAF2F902}"/>
              </a:ext>
            </a:extLst>
          </p:cNvPr>
          <p:cNvSpPr txBox="1">
            <a:spLocks/>
          </p:cNvSpPr>
          <p:nvPr/>
        </p:nvSpPr>
        <p:spPr>
          <a:xfrm>
            <a:off x="839788" y="1634836"/>
            <a:ext cx="4575360" cy="1794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Приоритезация 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 Semibold" panose="020B0503040504020204" pitchFamily="34" charset="0"/>
              </a:rPr>
              <a:t>в каталоге подрядчиков (16)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24FC4B-E4AB-B9EE-C84A-3D5BC70EA2FA}"/>
              </a:ext>
            </a:extLst>
          </p:cNvPr>
          <p:cNvSpPr txBox="1">
            <a:spLocks/>
          </p:cNvSpPr>
          <p:nvPr/>
        </p:nvSpPr>
        <p:spPr>
          <a:xfrm>
            <a:off x="850432" y="3384198"/>
            <a:ext cx="3950168" cy="4329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SB Sans Display" panose="020B0503040504020204" pitchFamily="34" charset="0"/>
              </a:rPr>
              <a:t>Раздел "Построить Дом"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0F2D8EE-35C1-B20B-A8D5-EE8CFF04013F}"/>
              </a:ext>
            </a:extLst>
          </p:cNvPr>
          <p:cNvSpPr txBox="1">
            <a:spLocks/>
          </p:cNvSpPr>
          <p:nvPr/>
        </p:nvSpPr>
        <p:spPr>
          <a:xfrm>
            <a:off x="850432" y="3894836"/>
            <a:ext cx="3950168" cy="8319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Позиция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1-10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30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E5F1B22-69C6-63AC-BABC-13DAB9BB47AA}"/>
              </a:ext>
            </a:extLst>
          </p:cNvPr>
          <p:cNvSpPr txBox="1">
            <a:spLocks/>
          </p:cNvSpPr>
          <p:nvPr/>
        </p:nvSpPr>
        <p:spPr>
          <a:xfrm>
            <a:off x="839788" y="1634836"/>
            <a:ext cx="4657122" cy="12239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Полка проектов подрядчиков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(17)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15B3703-0B17-F05C-2DA7-358AF0240B4E}"/>
              </a:ext>
            </a:extLst>
          </p:cNvPr>
          <p:cNvSpPr txBox="1">
            <a:spLocks/>
          </p:cNvSpPr>
          <p:nvPr/>
        </p:nvSpPr>
        <p:spPr>
          <a:xfrm>
            <a:off x="850432" y="2938399"/>
            <a:ext cx="3950168" cy="8319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Позиция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1-10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4DEAA4-322F-B366-9C04-52E01D803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07"/>
          <a:stretch/>
        </p:blipFill>
        <p:spPr>
          <a:xfrm>
            <a:off x="5753686" y="1634837"/>
            <a:ext cx="5725551" cy="4073985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69E147B-360B-2F99-8C0B-C9EFAEC141C8}"/>
              </a:ext>
            </a:extLst>
          </p:cNvPr>
          <p:cNvSpPr txBox="1">
            <a:spLocks/>
          </p:cNvSpPr>
          <p:nvPr/>
        </p:nvSpPr>
        <p:spPr>
          <a:xfrm>
            <a:off x="839609" y="657226"/>
            <a:ext cx="5256391" cy="431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939393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939393"/>
              </a:solidFill>
              <a:effectLst/>
              <a:uLnTx/>
              <a:uFillTx/>
              <a:latin typeface="Calibri" panose="020F0502020204030204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CC64E97-5F89-3B89-4436-7FA179F50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537" y="1385895"/>
            <a:ext cx="7227463" cy="4565939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76847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1ABED1-EF09-DD25-D103-124DD972E1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5" b="33173"/>
          <a:stretch/>
        </p:blipFill>
        <p:spPr>
          <a:xfrm>
            <a:off x="5601269" y="1924581"/>
            <a:ext cx="5815656" cy="376296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E5F1B22-69C6-63AC-BABC-13DAB9BB47AA}"/>
              </a:ext>
            </a:extLst>
          </p:cNvPr>
          <p:cNvSpPr txBox="1">
            <a:spLocks/>
          </p:cNvSpPr>
          <p:nvPr/>
        </p:nvSpPr>
        <p:spPr>
          <a:xfrm>
            <a:off x="839788" y="1634835"/>
            <a:ext cx="4657122" cy="15603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Полка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«Другие проекты подрядчика»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(17)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Tahoma" panose="020B060403050404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BE883C3-7C67-276B-8A10-0D22B2C1EC17}"/>
              </a:ext>
            </a:extLst>
          </p:cNvPr>
          <p:cNvSpPr txBox="1">
            <a:spLocks/>
          </p:cNvSpPr>
          <p:nvPr/>
        </p:nvSpPr>
        <p:spPr>
          <a:xfrm>
            <a:off x="839609" y="657226"/>
            <a:ext cx="5256391" cy="431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939393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SB Sans Display Light" panose="020B0303040504020204" pitchFamily="34" charset="0"/>
              </a:rPr>
              <a:t>Спецпроект Эксклюзивные форматы размещения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939393"/>
              </a:solidFill>
              <a:effectLst/>
              <a:uLnTx/>
              <a:uFillTx/>
              <a:latin typeface="Calibri" panose="020F0502020204030204"/>
              <a:ea typeface="Tahoma" panose="020B060403050404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406A66-2415-3149-7313-92A3816DD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305" y="1634835"/>
            <a:ext cx="7227463" cy="4565939"/>
          </a:xfrm>
          <a:prstGeom prst="rect">
            <a:avLst/>
          </a:prstGeom>
          <a:effectLst>
            <a:glow rad="3048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73849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9C0C-B2EA-848F-051B-7423545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85345" y="-223155"/>
            <a:ext cx="12762688" cy="718191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3609BE-D5FF-8B49-FAD7-B892DBC23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3654801" y="2507084"/>
            <a:ext cx="4557973" cy="151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65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омклик Шаблон">
      <a:dk1>
        <a:srgbClr val="262626"/>
      </a:dk1>
      <a:lt1>
        <a:srgbClr val="FFFFFF"/>
      </a:lt1>
      <a:dk2>
        <a:srgbClr val="000000"/>
      </a:dk2>
      <a:lt2>
        <a:srgbClr val="828282"/>
      </a:lt2>
      <a:accent1>
        <a:srgbClr val="00BA3F"/>
      </a:accent1>
      <a:accent2>
        <a:srgbClr val="9EE7AB"/>
      </a:accent2>
      <a:accent3>
        <a:srgbClr val="00D900"/>
      </a:accent3>
      <a:accent4>
        <a:srgbClr val="FF9A3C"/>
      </a:accent4>
      <a:accent5>
        <a:srgbClr val="16892B"/>
      </a:accent5>
      <a:accent6>
        <a:srgbClr val="FADF02"/>
      </a:accent6>
      <a:hlink>
        <a:srgbClr val="00D900"/>
      </a:hlink>
      <a:folHlink>
        <a:srgbClr val="BFBFB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c_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_theme" id="{F278E1AB-2314-4146-8C98-D4AA403B92B3}" vid="{19E1A9B6-1F2C-DD48-AC6B-17A24478339B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24709</TotalTime>
  <Words>730</Words>
  <Application>Microsoft Office PowerPoint</Application>
  <PresentationFormat>Широкоэкранный</PresentationFormat>
  <Paragraphs>116</Paragraphs>
  <Slides>26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9" baseType="lpstr">
      <vt:lpstr>SB Sans Display Semibold</vt:lpstr>
      <vt:lpstr>SB Sans Display</vt:lpstr>
      <vt:lpstr>SB Sans Display Light</vt:lpstr>
      <vt:lpstr>Calibri Light</vt:lpstr>
      <vt:lpstr>Arial</vt:lpstr>
      <vt:lpstr>SB Sans Text</vt:lpstr>
      <vt:lpstr>Century Gothic</vt:lpstr>
      <vt:lpstr>Calibri</vt:lpstr>
      <vt:lpstr>SB Sans Text Regular</vt:lpstr>
      <vt:lpstr>Tahoma</vt:lpstr>
      <vt:lpstr>Тема Office</vt:lpstr>
      <vt:lpstr>1_Тема Office</vt:lpstr>
      <vt:lpstr>dc_theme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Медийные форматы размещения</vt:lpstr>
      <vt:lpstr>Медийные форматы размещения</vt:lpstr>
      <vt:lpstr>Медийные форматы размещения</vt:lpstr>
      <vt:lpstr>Спецпроект  Эксклюзивные форматы размещения</vt:lpstr>
      <vt:lpstr>Спецпроект Эксклюзивные форматы размещения</vt:lpstr>
      <vt:lpstr>Спецпроект Эксклюзивные форматы размещения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Шаханова Альбина Рустэмовна</cp:lastModifiedBy>
  <cp:revision>157</cp:revision>
  <dcterms:created xsi:type="dcterms:W3CDTF">2023-08-18T07:03:30Z</dcterms:created>
  <dcterms:modified xsi:type="dcterms:W3CDTF">2024-11-08T05:38:34Z</dcterms:modified>
</cp:coreProperties>
</file>